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73" r:id="rId2"/>
    <p:sldMasterId id="2147483698" r:id="rId3"/>
    <p:sldMasterId id="2147483710" r:id="rId4"/>
    <p:sldMasterId id="2147483722" r:id="rId5"/>
  </p:sldMasterIdLst>
  <p:notesMasterIdLst>
    <p:notesMasterId r:id="rId124"/>
  </p:notesMasterIdLst>
  <p:sldIdLst>
    <p:sldId id="462" r:id="rId6"/>
    <p:sldId id="388" r:id="rId7"/>
    <p:sldId id="424" r:id="rId8"/>
    <p:sldId id="448" r:id="rId9"/>
    <p:sldId id="257" r:id="rId10"/>
    <p:sldId id="400" r:id="rId11"/>
    <p:sldId id="260" r:id="rId12"/>
    <p:sldId id="258" r:id="rId13"/>
    <p:sldId id="461" r:id="rId14"/>
    <p:sldId id="516" r:id="rId15"/>
    <p:sldId id="378" r:id="rId16"/>
    <p:sldId id="455" r:id="rId17"/>
    <p:sldId id="593" r:id="rId18"/>
    <p:sldId id="421" r:id="rId19"/>
    <p:sldId id="394" r:id="rId20"/>
    <p:sldId id="552" r:id="rId21"/>
    <p:sldId id="381" r:id="rId22"/>
    <p:sldId id="382" r:id="rId23"/>
    <p:sldId id="501" r:id="rId24"/>
    <p:sldId id="519" r:id="rId25"/>
    <p:sldId id="518" r:id="rId26"/>
    <p:sldId id="517" r:id="rId27"/>
    <p:sldId id="460" r:id="rId28"/>
    <p:sldId id="476" r:id="rId29"/>
    <p:sldId id="451" r:id="rId30"/>
    <p:sldId id="477" r:id="rId31"/>
    <p:sldId id="439" r:id="rId32"/>
    <p:sldId id="349" r:id="rId33"/>
    <p:sldId id="396" r:id="rId34"/>
    <p:sldId id="350" r:id="rId35"/>
    <p:sldId id="483" r:id="rId36"/>
    <p:sldId id="482" r:id="rId37"/>
    <p:sldId id="493" r:id="rId38"/>
    <p:sldId id="597" r:id="rId39"/>
    <p:sldId id="598" r:id="rId40"/>
    <p:sldId id="599" r:id="rId41"/>
    <p:sldId id="600" r:id="rId42"/>
    <p:sldId id="601" r:id="rId43"/>
    <p:sldId id="456" r:id="rId44"/>
    <p:sldId id="497" r:id="rId45"/>
    <p:sldId id="498" r:id="rId46"/>
    <p:sldId id="499" r:id="rId47"/>
    <p:sldId id="504" r:id="rId48"/>
    <p:sldId id="630" r:id="rId49"/>
    <p:sldId id="494" r:id="rId50"/>
    <p:sldId id="457" r:id="rId51"/>
    <p:sldId id="444" r:id="rId52"/>
    <p:sldId id="616" r:id="rId53"/>
    <p:sldId id="617" r:id="rId54"/>
    <p:sldId id="618" r:id="rId55"/>
    <p:sldId id="619" r:id="rId56"/>
    <p:sldId id="620" r:id="rId57"/>
    <p:sldId id="621" r:id="rId58"/>
    <p:sldId id="622" r:id="rId59"/>
    <p:sldId id="623" r:id="rId60"/>
    <p:sldId id="624" r:id="rId61"/>
    <p:sldId id="625" r:id="rId62"/>
    <p:sldId id="626" r:id="rId63"/>
    <p:sldId id="627" r:id="rId64"/>
    <p:sldId id="628" r:id="rId65"/>
    <p:sldId id="426" r:id="rId66"/>
    <p:sldId id="576" r:id="rId67"/>
    <p:sldId id="500" r:id="rId68"/>
    <p:sldId id="575" r:id="rId69"/>
    <p:sldId id="489" r:id="rId70"/>
    <p:sldId id="491" r:id="rId71"/>
    <p:sldId id="458" r:id="rId72"/>
    <p:sldId id="577" r:id="rId73"/>
    <p:sldId id="490" r:id="rId74"/>
    <p:sldId id="578" r:id="rId75"/>
    <p:sldId id="579" r:id="rId76"/>
    <p:sldId id="437" r:id="rId77"/>
    <p:sldId id="473" r:id="rId78"/>
    <p:sldId id="438" r:id="rId79"/>
    <p:sldId id="429" r:id="rId80"/>
    <p:sldId id="580" r:id="rId81"/>
    <p:sldId id="631" r:id="rId82"/>
    <p:sldId id="632" r:id="rId83"/>
    <p:sldId id="633" r:id="rId84"/>
    <p:sldId id="582" r:id="rId85"/>
    <p:sldId id="581" r:id="rId86"/>
    <p:sldId id="583" r:id="rId87"/>
    <p:sldId id="584" r:id="rId88"/>
    <p:sldId id="585" r:id="rId89"/>
    <p:sldId id="586" r:id="rId90"/>
    <p:sldId id="587" r:id="rId91"/>
    <p:sldId id="588" r:id="rId92"/>
    <p:sldId id="589" r:id="rId93"/>
    <p:sldId id="590" r:id="rId94"/>
    <p:sldId id="591" r:id="rId95"/>
    <p:sldId id="592" r:id="rId96"/>
    <p:sldId id="484" r:id="rId97"/>
    <p:sldId id="635" r:id="rId98"/>
    <p:sldId id="634" r:id="rId99"/>
    <p:sldId id="485" r:id="rId100"/>
    <p:sldId id="454" r:id="rId101"/>
    <p:sldId id="636" r:id="rId102"/>
    <p:sldId id="553" r:id="rId103"/>
    <p:sldId id="554" r:id="rId104"/>
    <p:sldId id="469" r:id="rId105"/>
    <p:sldId id="479" r:id="rId106"/>
    <p:sldId id="481" r:id="rId107"/>
    <p:sldId id="594" r:id="rId108"/>
    <p:sldId id="595" r:id="rId109"/>
    <p:sldId id="596" r:id="rId110"/>
    <p:sldId id="358" r:id="rId111"/>
    <p:sldId id="397" r:id="rId112"/>
    <p:sldId id="363" r:id="rId113"/>
    <p:sldId id="443" r:id="rId114"/>
    <p:sldId id="364" r:id="rId115"/>
    <p:sldId id="492" r:id="rId116"/>
    <p:sldId id="365" r:id="rId117"/>
    <p:sldId id="366" r:id="rId118"/>
    <p:sldId id="367" r:id="rId119"/>
    <p:sldId id="368" r:id="rId120"/>
    <p:sldId id="370" r:id="rId121"/>
    <p:sldId id="371" r:id="rId122"/>
    <p:sldId id="372" r:id="rId12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9900"/>
    <a:srgbClr val="CCFFFF"/>
    <a:srgbClr val="99FFCC"/>
    <a:srgbClr val="800000"/>
    <a:srgbClr val="336699"/>
    <a:srgbClr val="008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902" autoAdjust="0"/>
  </p:normalViewPr>
  <p:slideViewPr>
    <p:cSldViewPr showGuides="1">
      <p:cViewPr>
        <p:scale>
          <a:sx n="80" d="100"/>
          <a:sy n="80" d="100"/>
        </p:scale>
        <p:origin x="-1002" y="54"/>
      </p:cViewPr>
      <p:guideLst>
        <p:guide orient="horz" pos="3566"/>
        <p:guide pos="2835"/>
      </p:guideLst>
    </p:cSldViewPr>
  </p:slideViewPr>
  <p:notesTextViewPr>
    <p:cViewPr>
      <p:scale>
        <a:sx n="100" d="100"/>
        <a:sy n="100" d="100"/>
      </p:scale>
      <p:origin x="0" y="0"/>
    </p:cViewPr>
  </p:notesTextViewPr>
  <p:sorterViewPr>
    <p:cViewPr>
      <p:scale>
        <a:sx n="90" d="100"/>
        <a:sy n="90" d="100"/>
      </p:scale>
      <p:origin x="0" y="1217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notesMaster" Target="notesMasters/notesMaster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4.xml"/><Relationship Id="rId9"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3A1415-45CA-4C9F-A7F6-34B2137E0563}" type="datetimeFigureOut">
              <a:rPr lang="en-US" smtClean="0"/>
              <a:t>1/10/2017</a:t>
            </a:fld>
            <a:endParaRPr lang="en-US"/>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D4DE0C-F403-4D23-AA98-FFEEFDC6E010}" type="slidenum">
              <a:rPr lang="en-US" smtClean="0"/>
              <a:t>‹N›</a:t>
            </a:fld>
            <a:endParaRPr lang="en-US"/>
          </a:p>
        </p:txBody>
      </p:sp>
    </p:spTree>
    <p:extLst>
      <p:ext uri="{BB962C8B-B14F-4D97-AF65-F5344CB8AC3E}">
        <p14:creationId xmlns:p14="http://schemas.microsoft.com/office/powerpoint/2010/main" val="81608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pPr defTabSz="410248" eaLnBrk="1">
              <a:lnSpc>
                <a:spcPct val="93000"/>
              </a:lnSpc>
              <a:buClr>
                <a:srgbClr val="000000"/>
              </a:buClr>
              <a:buSzPct val="45000"/>
            </a:pPr>
            <a:endParaRPr lang="en-US" smtClean="0">
              <a:solidFill>
                <a:prstClr val="black"/>
              </a:solidFill>
              <a:latin typeface="Times New Roman" pitchFamily="16" charset="0"/>
            </a:endParaRPr>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altLang="it-IT">
                <a:latin typeface="Arial" charset="0"/>
                <a:ea typeface="msgothic" charset="0"/>
                <a:cs typeface="msgothic" charset="0"/>
              </a:rPr>
              <a:t>Meningococcal penetration of the BBB and interaction with the meninges leading to meningitis In areas of low blood flow and, hence, low shear stress, meningococci have been shown to adhere to the vasculature within the brain [139]. In addition, cytoskeletal re-arrangements leading to lipid microdomain formation could facilitate resistance to shearing forces once bacteria are bound [145]. Whether bacterial transmigration in this niche is predominantly by transcytosis across intact cell barriers or requires damage to the barrier (for example, due to the action of pro-inflammatory cytokines) for ease of passage is unknown, although more than one mechanism may operate. Once the BBB is breached, meningococcal interaction with cells lining the leptomeninges leads to the release of pro-inflammatory cytokines [9,108,142], provoking an inflammatory reaction resulting in meningitis.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DB6AB5-02B1-48DA-99FD-04BA8AC72890}" type="slidenum">
              <a:rPr lang="en-US"/>
              <a:pPr>
                <a:defRPr/>
              </a:pPr>
              <a:t>‹N›</a:t>
            </a:fld>
            <a:endParaRPr lang="en-US"/>
          </a:p>
        </p:txBody>
      </p:sp>
    </p:spTree>
    <p:extLst>
      <p:ext uri="{BB962C8B-B14F-4D97-AF65-F5344CB8AC3E}">
        <p14:creationId xmlns:p14="http://schemas.microsoft.com/office/powerpoint/2010/main" val="926236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E31180-F7FE-4BDB-B146-029FD2733EF9}" type="slidenum">
              <a:rPr lang="en-US"/>
              <a:pPr>
                <a:defRPr/>
              </a:pPr>
              <a:t>‹N›</a:t>
            </a:fld>
            <a:endParaRPr lang="en-US"/>
          </a:p>
        </p:txBody>
      </p:sp>
    </p:spTree>
    <p:extLst>
      <p:ext uri="{BB962C8B-B14F-4D97-AF65-F5344CB8AC3E}">
        <p14:creationId xmlns:p14="http://schemas.microsoft.com/office/powerpoint/2010/main" val="41760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69F4F5-92C9-4851-94B8-0350A316C4E1}" type="slidenum">
              <a:rPr lang="en-US"/>
              <a:pPr>
                <a:defRPr/>
              </a:pPr>
              <a:t>‹N›</a:t>
            </a:fld>
            <a:endParaRPr lang="en-US"/>
          </a:p>
        </p:txBody>
      </p:sp>
    </p:spTree>
    <p:extLst>
      <p:ext uri="{BB962C8B-B14F-4D97-AF65-F5344CB8AC3E}">
        <p14:creationId xmlns:p14="http://schemas.microsoft.com/office/powerpoint/2010/main" val="349528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tabella 2"/>
          <p:cNvSpPr>
            <a:spLocks noGrp="1"/>
          </p:cNvSpPr>
          <p:nvPr>
            <p:ph type="tbl" idx="1"/>
          </p:nvPr>
        </p:nvSpPr>
        <p:spPr>
          <a:xfrm>
            <a:off x="685800" y="1981200"/>
            <a:ext cx="7772400" cy="4114800"/>
          </a:xfrm>
        </p:spPr>
        <p:txBody>
          <a:bodyPr/>
          <a:lstStyle/>
          <a:p>
            <a:pPr lvl="0"/>
            <a:endParaRPr lang="it-IT"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02080D-9685-4C1E-9419-5E367ED00093}" type="slidenum">
              <a:rPr lang="en-US"/>
              <a:pPr>
                <a:defRPr/>
              </a:pPr>
              <a:t>‹N›</a:t>
            </a:fld>
            <a:endParaRPr lang="en-US"/>
          </a:p>
        </p:txBody>
      </p:sp>
    </p:spTree>
    <p:extLst>
      <p:ext uri="{BB962C8B-B14F-4D97-AF65-F5344CB8AC3E}">
        <p14:creationId xmlns:p14="http://schemas.microsoft.com/office/powerpoint/2010/main" val="1901552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440" y="2129984"/>
            <a:ext cx="7773120" cy="1470394"/>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it-IT" smtClean="0"/>
              <a:t>Fare clic per modificare lo stile del sottotitolo dello schema</a:t>
            </a:r>
            <a:endParaRPr lang="en-US"/>
          </a:p>
        </p:txBody>
      </p:sp>
    </p:spTree>
    <p:extLst>
      <p:ext uri="{BB962C8B-B14F-4D97-AF65-F5344CB8AC3E}">
        <p14:creationId xmlns:p14="http://schemas.microsoft.com/office/powerpoint/2010/main" val="1627418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Tree>
    <p:extLst>
      <p:ext uri="{BB962C8B-B14F-4D97-AF65-F5344CB8AC3E}">
        <p14:creationId xmlns:p14="http://schemas.microsoft.com/office/powerpoint/2010/main" val="39136506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880" y="4406863"/>
            <a:ext cx="7771680" cy="1362383"/>
          </a:xfrm>
        </p:spPr>
        <p:txBody>
          <a:bodyPr anchor="t"/>
          <a:lstStyle>
            <a:lvl1pPr algn="l">
              <a:defRPr sz="36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it-IT" smtClean="0"/>
              <a:t>Fare clic per modificare stili del testo dello schema</a:t>
            </a:r>
          </a:p>
        </p:txBody>
      </p:sp>
    </p:spTree>
    <p:extLst>
      <p:ext uri="{BB962C8B-B14F-4D97-AF65-F5344CB8AC3E}">
        <p14:creationId xmlns:p14="http://schemas.microsoft.com/office/powerpoint/2010/main" val="28701982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671040" y="1906761"/>
            <a:ext cx="383328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2561" y="1906761"/>
            <a:ext cx="383472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Tree>
    <p:extLst>
      <p:ext uri="{BB962C8B-B14F-4D97-AF65-F5344CB8AC3E}">
        <p14:creationId xmlns:p14="http://schemas.microsoft.com/office/powerpoint/2010/main" val="42751183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921" y="275070"/>
            <a:ext cx="8229600" cy="1142039"/>
          </a:xfrm>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Tree>
    <p:extLst>
      <p:ext uri="{BB962C8B-B14F-4D97-AF65-F5344CB8AC3E}">
        <p14:creationId xmlns:p14="http://schemas.microsoft.com/office/powerpoint/2010/main" val="14836033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Tree>
    <p:extLst>
      <p:ext uri="{BB962C8B-B14F-4D97-AF65-F5344CB8AC3E}">
        <p14:creationId xmlns:p14="http://schemas.microsoft.com/office/powerpoint/2010/main" val="731305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223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87858B-E11E-4915-A550-E4CF0A614BB6}" type="slidenum">
              <a:rPr lang="en-US"/>
              <a:pPr>
                <a:defRPr/>
              </a:pPr>
              <a:t>‹N›</a:t>
            </a:fld>
            <a:endParaRPr lang="en-US"/>
          </a:p>
        </p:txBody>
      </p:sp>
    </p:spTree>
    <p:extLst>
      <p:ext uri="{BB962C8B-B14F-4D97-AF65-F5344CB8AC3E}">
        <p14:creationId xmlns:p14="http://schemas.microsoft.com/office/powerpoint/2010/main" val="11993911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920" y="273629"/>
            <a:ext cx="3008160" cy="1160762"/>
          </a:xfrm>
        </p:spPr>
        <p:txBody>
          <a:bodyPr anchor="b"/>
          <a:lstStyle>
            <a:lvl1pPr algn="l">
              <a:defRPr sz="1800" b="1"/>
            </a:lvl1pPr>
          </a:lstStyle>
          <a:p>
            <a:r>
              <a:rPr lang="it-IT" smtClean="0"/>
              <a:t>Fare clic per modificare lo stile del titolo</a:t>
            </a:r>
            <a:endParaRPr lang="en-US"/>
          </a:p>
        </p:txBody>
      </p:sp>
      <p:sp>
        <p:nvSpPr>
          <p:cNvPr id="3" name="Segnaposto contenuto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it-IT" smtClean="0"/>
              <a:t>Fare clic per modificare stili del testo dello schema</a:t>
            </a:r>
          </a:p>
        </p:txBody>
      </p:sp>
    </p:spTree>
    <p:extLst>
      <p:ext uri="{BB962C8B-B14F-4D97-AF65-F5344CB8AC3E}">
        <p14:creationId xmlns:p14="http://schemas.microsoft.com/office/powerpoint/2010/main" val="5698933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801" y="4800025"/>
            <a:ext cx="5486400" cy="567420"/>
          </a:xfrm>
        </p:spPr>
        <p:txBody>
          <a:bodyPr anchor="b"/>
          <a:lstStyle>
            <a:lvl1pPr algn="l">
              <a:defRPr sz="18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endParaRPr lang="en-US"/>
          </a:p>
        </p:txBody>
      </p:sp>
      <p:sp>
        <p:nvSpPr>
          <p:cNvPr id="4" name="Segnaposto testo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it-IT" smtClean="0"/>
              <a:t>Fare clic per modificare stili del testo dello schema</a:t>
            </a:r>
          </a:p>
        </p:txBody>
      </p:sp>
    </p:spTree>
    <p:extLst>
      <p:ext uri="{BB962C8B-B14F-4D97-AF65-F5344CB8AC3E}">
        <p14:creationId xmlns:p14="http://schemas.microsoft.com/office/powerpoint/2010/main" val="2329696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Tree>
    <p:extLst>
      <p:ext uri="{BB962C8B-B14F-4D97-AF65-F5344CB8AC3E}">
        <p14:creationId xmlns:p14="http://schemas.microsoft.com/office/powerpoint/2010/main" val="38272865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26081" y="568860"/>
            <a:ext cx="1951200" cy="5656914"/>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671040" y="568860"/>
            <a:ext cx="5716800" cy="5656914"/>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Tree>
    <p:extLst>
      <p:ext uri="{BB962C8B-B14F-4D97-AF65-F5344CB8AC3E}">
        <p14:creationId xmlns:p14="http://schemas.microsoft.com/office/powerpoint/2010/main" val="19968722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p>
            <a:fld id="{70191BFA-C494-47C8-9F81-9BAED7603BA8}" type="datetimeFigureOut">
              <a:rPr lang="en-US" smtClean="0">
                <a:solidFill>
                  <a:prstClr val="black">
                    <a:tint val="75000"/>
                  </a:prstClr>
                </a:solidFill>
              </a:rPr>
              <a:pPr/>
              <a:t>1/10/2017</a:t>
            </a:fld>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D4EC7E28-64E5-474A-B978-76FB2BD5C8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7470823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70191BFA-C494-47C8-9F81-9BAED7603BA8}" type="datetimeFigureOut">
              <a:rPr lang="en-US" smtClean="0">
                <a:solidFill>
                  <a:prstClr val="black">
                    <a:tint val="75000"/>
                  </a:prstClr>
                </a:solidFill>
              </a:rPr>
              <a:pPr/>
              <a:t>1/10/2017</a:t>
            </a:fld>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D4EC7E28-64E5-474A-B978-76FB2BD5C8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4494624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70191BFA-C494-47C8-9F81-9BAED7603BA8}" type="datetimeFigureOut">
              <a:rPr lang="en-US" smtClean="0">
                <a:solidFill>
                  <a:prstClr val="black">
                    <a:tint val="75000"/>
                  </a:prstClr>
                </a:solidFill>
              </a:rPr>
              <a:pPr/>
              <a:t>1/10/2017</a:t>
            </a:fld>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D4EC7E28-64E5-474A-B978-76FB2BD5C8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40365865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p>
            <a:fld id="{70191BFA-C494-47C8-9F81-9BAED7603BA8}" type="datetimeFigureOut">
              <a:rPr lang="en-US" smtClean="0">
                <a:solidFill>
                  <a:prstClr val="black">
                    <a:tint val="75000"/>
                  </a:prstClr>
                </a:solidFill>
              </a:rPr>
              <a:pPr/>
              <a:t>1/10/2017</a:t>
            </a:fld>
            <a:endParaRPr lang="en-US">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endParaRPr>
          </a:p>
        </p:txBody>
      </p:sp>
      <p:sp>
        <p:nvSpPr>
          <p:cNvPr id="7" name="Segnaposto numero diapositiva 6"/>
          <p:cNvSpPr>
            <a:spLocks noGrp="1"/>
          </p:cNvSpPr>
          <p:nvPr>
            <p:ph type="sldNum" sz="quarter" idx="12"/>
          </p:nvPr>
        </p:nvSpPr>
        <p:spPr/>
        <p:txBody>
          <a:bodyPr/>
          <a:lstStyle/>
          <a:p>
            <a:fld id="{D4EC7E28-64E5-474A-B978-76FB2BD5C8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036161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p>
            <a:fld id="{70191BFA-C494-47C8-9F81-9BAED7603BA8}" type="datetimeFigureOut">
              <a:rPr lang="en-US" smtClean="0">
                <a:solidFill>
                  <a:prstClr val="black">
                    <a:tint val="75000"/>
                  </a:prstClr>
                </a:solidFill>
              </a:rPr>
              <a:pPr/>
              <a:t>1/10/2017</a:t>
            </a:fld>
            <a:endParaRPr lang="en-US">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en-US">
              <a:solidFill>
                <a:prstClr val="black">
                  <a:tint val="75000"/>
                </a:prstClr>
              </a:solidFill>
            </a:endParaRPr>
          </a:p>
        </p:txBody>
      </p:sp>
      <p:sp>
        <p:nvSpPr>
          <p:cNvPr id="9" name="Segnaposto numero diapositiva 8"/>
          <p:cNvSpPr>
            <a:spLocks noGrp="1"/>
          </p:cNvSpPr>
          <p:nvPr>
            <p:ph type="sldNum" sz="quarter" idx="12"/>
          </p:nvPr>
        </p:nvSpPr>
        <p:spPr/>
        <p:txBody>
          <a:bodyPr/>
          <a:lstStyle/>
          <a:p>
            <a:fld id="{D4EC7E28-64E5-474A-B978-76FB2BD5C8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4022059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p>
            <a:fld id="{70191BFA-C494-47C8-9F81-9BAED7603BA8}" type="datetimeFigureOut">
              <a:rPr lang="en-US" smtClean="0">
                <a:solidFill>
                  <a:prstClr val="black">
                    <a:tint val="75000"/>
                  </a:prstClr>
                </a:solidFill>
              </a:rPr>
              <a:pPr/>
              <a:t>1/10/2017</a:t>
            </a:fld>
            <a:endParaRPr lang="en-US">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en-US">
              <a:solidFill>
                <a:prstClr val="black">
                  <a:tint val="75000"/>
                </a:prstClr>
              </a:solidFill>
            </a:endParaRPr>
          </a:p>
        </p:txBody>
      </p:sp>
      <p:sp>
        <p:nvSpPr>
          <p:cNvPr id="5" name="Segnaposto numero diapositiva 4"/>
          <p:cNvSpPr>
            <a:spLocks noGrp="1"/>
          </p:cNvSpPr>
          <p:nvPr>
            <p:ph type="sldNum" sz="quarter" idx="12"/>
          </p:nvPr>
        </p:nvSpPr>
        <p:spPr/>
        <p:txBody>
          <a:bodyPr/>
          <a:lstStyle/>
          <a:p>
            <a:fld id="{D4EC7E28-64E5-474A-B978-76FB2BD5C8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153682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404BB8-75CC-422C-A86D-CE58DCA2E791}" type="slidenum">
              <a:rPr lang="en-US"/>
              <a:pPr>
                <a:defRPr/>
              </a:pPr>
              <a:t>‹N›</a:t>
            </a:fld>
            <a:endParaRPr lang="en-US"/>
          </a:p>
        </p:txBody>
      </p:sp>
    </p:spTree>
    <p:extLst>
      <p:ext uri="{BB962C8B-B14F-4D97-AF65-F5344CB8AC3E}">
        <p14:creationId xmlns:p14="http://schemas.microsoft.com/office/powerpoint/2010/main" val="2452202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0191BFA-C494-47C8-9F81-9BAED7603BA8}" type="datetimeFigureOut">
              <a:rPr lang="en-US" smtClean="0">
                <a:solidFill>
                  <a:prstClr val="black">
                    <a:tint val="75000"/>
                  </a:prstClr>
                </a:solidFill>
              </a:rPr>
              <a:pPr/>
              <a:t>1/10/2017</a:t>
            </a:fld>
            <a:endParaRPr lang="en-US">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en-US">
              <a:solidFill>
                <a:prstClr val="black">
                  <a:tint val="75000"/>
                </a:prstClr>
              </a:solidFill>
            </a:endParaRPr>
          </a:p>
        </p:txBody>
      </p:sp>
      <p:sp>
        <p:nvSpPr>
          <p:cNvPr id="4" name="Segnaposto numero diapositiva 3"/>
          <p:cNvSpPr>
            <a:spLocks noGrp="1"/>
          </p:cNvSpPr>
          <p:nvPr>
            <p:ph type="sldNum" sz="quarter" idx="12"/>
          </p:nvPr>
        </p:nvSpPr>
        <p:spPr/>
        <p:txBody>
          <a:bodyPr/>
          <a:lstStyle/>
          <a:p>
            <a:fld id="{D4EC7E28-64E5-474A-B978-76FB2BD5C8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3076470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0191BFA-C494-47C8-9F81-9BAED7603BA8}" type="datetimeFigureOut">
              <a:rPr lang="en-US" smtClean="0">
                <a:solidFill>
                  <a:prstClr val="black">
                    <a:tint val="75000"/>
                  </a:prstClr>
                </a:solidFill>
              </a:rPr>
              <a:pPr/>
              <a:t>1/10/2017</a:t>
            </a:fld>
            <a:endParaRPr lang="en-US">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endParaRPr>
          </a:p>
        </p:txBody>
      </p:sp>
      <p:sp>
        <p:nvSpPr>
          <p:cNvPr id="7" name="Segnaposto numero diapositiva 6"/>
          <p:cNvSpPr>
            <a:spLocks noGrp="1"/>
          </p:cNvSpPr>
          <p:nvPr>
            <p:ph type="sldNum" sz="quarter" idx="12"/>
          </p:nvPr>
        </p:nvSpPr>
        <p:spPr/>
        <p:txBody>
          <a:bodyPr/>
          <a:lstStyle/>
          <a:p>
            <a:fld id="{D4EC7E28-64E5-474A-B978-76FB2BD5C8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1314904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0191BFA-C494-47C8-9F81-9BAED7603BA8}" type="datetimeFigureOut">
              <a:rPr lang="en-US" smtClean="0">
                <a:solidFill>
                  <a:prstClr val="black">
                    <a:tint val="75000"/>
                  </a:prstClr>
                </a:solidFill>
              </a:rPr>
              <a:pPr/>
              <a:t>1/10/2017</a:t>
            </a:fld>
            <a:endParaRPr lang="en-US">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en-US">
              <a:solidFill>
                <a:prstClr val="black">
                  <a:tint val="75000"/>
                </a:prstClr>
              </a:solidFill>
            </a:endParaRPr>
          </a:p>
        </p:txBody>
      </p:sp>
      <p:sp>
        <p:nvSpPr>
          <p:cNvPr id="7" name="Segnaposto numero diapositiva 6"/>
          <p:cNvSpPr>
            <a:spLocks noGrp="1"/>
          </p:cNvSpPr>
          <p:nvPr>
            <p:ph type="sldNum" sz="quarter" idx="12"/>
          </p:nvPr>
        </p:nvSpPr>
        <p:spPr/>
        <p:txBody>
          <a:bodyPr/>
          <a:lstStyle/>
          <a:p>
            <a:fld id="{D4EC7E28-64E5-474A-B978-76FB2BD5C8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6043336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70191BFA-C494-47C8-9F81-9BAED7603BA8}" type="datetimeFigureOut">
              <a:rPr lang="en-US" smtClean="0">
                <a:solidFill>
                  <a:prstClr val="black">
                    <a:tint val="75000"/>
                  </a:prstClr>
                </a:solidFill>
              </a:rPr>
              <a:pPr/>
              <a:t>1/10/2017</a:t>
            </a:fld>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D4EC7E28-64E5-474A-B978-76FB2BD5C8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7041744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70191BFA-C494-47C8-9F81-9BAED7603BA8}" type="datetimeFigureOut">
              <a:rPr lang="en-US" smtClean="0">
                <a:solidFill>
                  <a:prstClr val="black">
                    <a:tint val="75000"/>
                  </a:prstClr>
                </a:solidFill>
              </a:rPr>
              <a:pPr/>
              <a:t>1/10/2017</a:t>
            </a:fld>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D4EC7E28-64E5-474A-B978-76FB2BD5C87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765353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828B2D-0E0A-449A-A69D-AB2B647757D2}"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2288489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13BB42-C58B-4742-B9B8-09E7BC06CB94}"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5174830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D418D3-8F6E-4DDB-8122-28ABC52BF1DC}"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5260337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81B650-F41F-4281-807C-EB1FBC73BA1B}"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0028660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05582CC-5BB8-499F-B264-68A4CF0B3713}"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839635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6D11CA-4AA2-4966-AAB7-9F3A215BBCA8}" type="slidenum">
              <a:rPr lang="en-US"/>
              <a:pPr>
                <a:defRPr/>
              </a:pPr>
              <a:t>‹N›</a:t>
            </a:fld>
            <a:endParaRPr lang="en-US"/>
          </a:p>
        </p:txBody>
      </p:sp>
    </p:spTree>
    <p:extLst>
      <p:ext uri="{BB962C8B-B14F-4D97-AF65-F5344CB8AC3E}">
        <p14:creationId xmlns:p14="http://schemas.microsoft.com/office/powerpoint/2010/main" val="18173870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9011354-27C4-4056-B1E8-8144AB21594B}"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2031906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939CB2-1F18-49A9-AFBB-C05458B62846}"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5524792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1CEAD75-76F2-46BE-B601-FF4F23AC8F99}"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9251479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3ED956-4892-4BB0-A89E-2FA5380D0B07}"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522566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3CEE3E-2705-43DF-9F12-A9CF5CBE2FF7}"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1992395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DE4ED9-F22C-460C-B41F-B02C78C64237}"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5081372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DB6AB5-02B1-48DA-99FD-04BA8AC72890}"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4051820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87858B-E11E-4915-A550-E4CF0A614BB6}"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515044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404BB8-75CC-422C-A86D-CE58DCA2E791}"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7625614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6D11CA-4AA2-4966-AAB7-9F3A215BBCA8}"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31467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271E913-24F0-422E-965A-3A199E1482BB}" type="slidenum">
              <a:rPr lang="en-US"/>
              <a:pPr>
                <a:defRPr/>
              </a:pPr>
              <a:t>‹N›</a:t>
            </a:fld>
            <a:endParaRPr lang="en-US"/>
          </a:p>
        </p:txBody>
      </p:sp>
    </p:spTree>
    <p:extLst>
      <p:ext uri="{BB962C8B-B14F-4D97-AF65-F5344CB8AC3E}">
        <p14:creationId xmlns:p14="http://schemas.microsoft.com/office/powerpoint/2010/main" val="41650205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271E913-24F0-422E-965A-3A199E1482BB}"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0768885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210908F-80FD-4124-80D8-DD4950CBBE79}"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6916722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6460132-D067-4C73-84C4-B6E72141291E}"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672722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828613-341B-469A-87CF-3DC654A32950}"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42726163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3C8833-B87E-48E7-B4E2-8B6BF44ABBAB}"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4877634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E31180-F7FE-4BDB-B146-029FD2733EF9}"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8190237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69F4F5-92C9-4851-94B8-0350A316C4E1}"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3326757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tabella 2"/>
          <p:cNvSpPr>
            <a:spLocks noGrp="1"/>
          </p:cNvSpPr>
          <p:nvPr>
            <p:ph type="tbl" idx="1"/>
          </p:nvPr>
        </p:nvSpPr>
        <p:spPr>
          <a:xfrm>
            <a:off x="685800" y="1981200"/>
            <a:ext cx="7772400" cy="4114800"/>
          </a:xfrm>
        </p:spPr>
        <p:txBody>
          <a:bodyPr/>
          <a:lstStyle/>
          <a:p>
            <a:pPr lvl="0"/>
            <a:endParaRPr lang="it-IT"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02080D-9685-4C1E-9419-5E367ED00093}"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786033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210908F-80FD-4124-80D8-DD4950CBBE79}" type="slidenum">
              <a:rPr lang="en-US"/>
              <a:pPr>
                <a:defRPr/>
              </a:pPr>
              <a:t>‹N›</a:t>
            </a:fld>
            <a:endParaRPr lang="en-US"/>
          </a:p>
        </p:txBody>
      </p:sp>
    </p:spTree>
    <p:extLst>
      <p:ext uri="{BB962C8B-B14F-4D97-AF65-F5344CB8AC3E}">
        <p14:creationId xmlns:p14="http://schemas.microsoft.com/office/powerpoint/2010/main" val="1221043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6460132-D067-4C73-84C4-B6E72141291E}" type="slidenum">
              <a:rPr lang="en-US"/>
              <a:pPr>
                <a:defRPr/>
              </a:pPr>
              <a:t>‹N›</a:t>
            </a:fld>
            <a:endParaRPr lang="en-US"/>
          </a:p>
        </p:txBody>
      </p:sp>
    </p:spTree>
    <p:extLst>
      <p:ext uri="{BB962C8B-B14F-4D97-AF65-F5344CB8AC3E}">
        <p14:creationId xmlns:p14="http://schemas.microsoft.com/office/powerpoint/2010/main" val="2611710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828613-341B-469A-87CF-3DC654A32950}" type="slidenum">
              <a:rPr lang="en-US"/>
              <a:pPr>
                <a:defRPr/>
              </a:pPr>
              <a:t>‹N›</a:t>
            </a:fld>
            <a:endParaRPr lang="en-US"/>
          </a:p>
        </p:txBody>
      </p:sp>
    </p:spTree>
    <p:extLst>
      <p:ext uri="{BB962C8B-B14F-4D97-AF65-F5344CB8AC3E}">
        <p14:creationId xmlns:p14="http://schemas.microsoft.com/office/powerpoint/2010/main" val="1191288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3C8833-B87E-48E7-B4E2-8B6BF44ABBAB}" type="slidenum">
              <a:rPr lang="en-US"/>
              <a:pPr>
                <a:defRPr/>
              </a:pPr>
              <a:t>‹N›</a:t>
            </a:fld>
            <a:endParaRPr lang="en-US"/>
          </a:p>
        </p:txBody>
      </p:sp>
    </p:spTree>
    <p:extLst>
      <p:ext uri="{BB962C8B-B14F-4D97-AF65-F5344CB8AC3E}">
        <p14:creationId xmlns:p14="http://schemas.microsoft.com/office/powerpoint/2010/main" val="755081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smtClean="0"/>
              <a:t>Infezioni del Sistema Nervoso Centrale e del Sistema Nervoso periferico</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smtClean="0"/>
              <a:t>Fare clic per modificare gli stili del testo dello schema</a:t>
            </a:r>
          </a:p>
          <a:p>
            <a:pPr lvl="1"/>
            <a:r>
              <a:rPr lang="en-US" altLang="it-IT" smtClean="0"/>
              <a:t>Secondo livello</a:t>
            </a:r>
          </a:p>
          <a:p>
            <a:pPr lvl="2"/>
            <a:r>
              <a:rPr lang="en-US" altLang="it-IT" smtClean="0"/>
              <a:t>Terzo livello</a:t>
            </a:r>
          </a:p>
          <a:p>
            <a:pPr lvl="3"/>
            <a:r>
              <a:rPr lang="en-US" altLang="it-IT" smtClean="0"/>
              <a:t>Quarto livello</a:t>
            </a:r>
          </a:p>
          <a:p>
            <a:pPr lvl="4"/>
            <a:r>
              <a:rPr lang="en-US" alt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4F5ADF3-AFD3-4995-B399-F01EFD4167E9}"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49" r:id="rId12"/>
  </p:sldLayoutIdLst>
  <p:txStyles>
    <p:title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Times New Roman" pitchFamily="18" charset="0"/>
        </a:defRPr>
      </a:lvl2pPr>
      <a:lvl3pPr algn="ctr" rtl="0" eaLnBrk="0" fontAlgn="base" hangingPunct="0">
        <a:spcBef>
          <a:spcPct val="0"/>
        </a:spcBef>
        <a:spcAft>
          <a:spcPct val="0"/>
        </a:spcAft>
        <a:defRPr sz="2800">
          <a:solidFill>
            <a:schemeClr val="tx2"/>
          </a:solidFill>
          <a:latin typeface="Times New Roman" pitchFamily="18" charset="0"/>
        </a:defRPr>
      </a:lvl3pPr>
      <a:lvl4pPr algn="ctr" rtl="0" eaLnBrk="0" fontAlgn="base" hangingPunct="0">
        <a:spcBef>
          <a:spcPct val="0"/>
        </a:spcBef>
        <a:spcAft>
          <a:spcPct val="0"/>
        </a:spcAft>
        <a:defRPr sz="2800">
          <a:solidFill>
            <a:schemeClr val="tx2"/>
          </a:solidFill>
          <a:latin typeface="Times New Roman" pitchFamily="18" charset="0"/>
        </a:defRPr>
      </a:lvl4pPr>
      <a:lvl5pPr algn="ctr" rtl="0" eaLnBrk="0" fontAlgn="base" hangingPunct="0">
        <a:spcBef>
          <a:spcPct val="0"/>
        </a:spcBef>
        <a:spcAft>
          <a:spcPct val="0"/>
        </a:spcAft>
        <a:defRPr sz="2800">
          <a:solidFill>
            <a:schemeClr val="tx2"/>
          </a:solidFill>
          <a:latin typeface="Times New Roman" pitchFamily="18" charset="0"/>
        </a:defRPr>
      </a:lvl5pPr>
      <a:lvl6pPr marL="457200" algn="ctr" rtl="0" eaLnBrk="0" fontAlgn="base" hangingPunct="0">
        <a:spcBef>
          <a:spcPct val="0"/>
        </a:spcBef>
        <a:spcAft>
          <a:spcPct val="0"/>
        </a:spcAft>
        <a:defRPr sz="2800">
          <a:solidFill>
            <a:schemeClr val="tx2"/>
          </a:solidFill>
          <a:latin typeface="Times New Roman" pitchFamily="18" charset="0"/>
        </a:defRPr>
      </a:lvl6pPr>
      <a:lvl7pPr marL="914400" algn="ctr" rtl="0" eaLnBrk="0" fontAlgn="base" hangingPunct="0">
        <a:spcBef>
          <a:spcPct val="0"/>
        </a:spcBef>
        <a:spcAft>
          <a:spcPct val="0"/>
        </a:spcAft>
        <a:defRPr sz="2800">
          <a:solidFill>
            <a:schemeClr val="tx2"/>
          </a:solidFill>
          <a:latin typeface="Times New Roman" pitchFamily="18" charset="0"/>
        </a:defRPr>
      </a:lvl7pPr>
      <a:lvl8pPr marL="1371600" algn="ctr" rtl="0" eaLnBrk="0" fontAlgn="base" hangingPunct="0">
        <a:spcBef>
          <a:spcPct val="0"/>
        </a:spcBef>
        <a:spcAft>
          <a:spcPct val="0"/>
        </a:spcAft>
        <a:defRPr sz="2800">
          <a:solidFill>
            <a:schemeClr val="tx2"/>
          </a:solidFill>
          <a:latin typeface="Times New Roman" pitchFamily="18" charset="0"/>
        </a:defRPr>
      </a:lvl8pPr>
      <a:lvl9pPr marL="1828800" algn="ctr" rtl="0" eaLnBrk="0" fontAlgn="base" hangingPunct="0">
        <a:spcBef>
          <a:spcPct val="0"/>
        </a:spcBef>
        <a:spcAft>
          <a:spcPct val="0"/>
        </a:spcAft>
        <a:defRPr sz="28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71040" y="568861"/>
            <a:ext cx="780624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it-IT" smtClean="0"/>
              <a:t>Click to edit the title text format</a:t>
            </a:r>
          </a:p>
        </p:txBody>
      </p:sp>
      <p:sp>
        <p:nvSpPr>
          <p:cNvPr id="1026" name="Rectangle 2"/>
          <p:cNvSpPr>
            <a:spLocks noGrp="1" noChangeArrowheads="1"/>
          </p:cNvSpPr>
          <p:nvPr>
            <p:ph type="body" idx="1"/>
          </p:nvPr>
        </p:nvSpPr>
        <p:spPr bwMode="auto">
          <a:xfrm>
            <a:off x="671040" y="1906761"/>
            <a:ext cx="7806240" cy="43190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it-IT" smtClean="0"/>
              <a:t>Click to edit the outline text format</a:t>
            </a:r>
          </a:p>
          <a:p>
            <a:pPr lvl="1"/>
            <a:r>
              <a:rPr lang="en-GB" altLang="it-IT" smtClean="0"/>
              <a:t>Second Outline Level</a:t>
            </a:r>
          </a:p>
          <a:p>
            <a:pPr lvl="2"/>
            <a:r>
              <a:rPr lang="en-GB" altLang="it-IT" smtClean="0"/>
              <a:t>Third Outline Level</a:t>
            </a:r>
          </a:p>
          <a:p>
            <a:pPr lvl="3"/>
            <a:r>
              <a:rPr lang="en-GB" altLang="it-IT" smtClean="0"/>
              <a:t>Fourth Outline Level</a:t>
            </a:r>
          </a:p>
          <a:p>
            <a:pPr lvl="4"/>
            <a:r>
              <a:rPr lang="en-GB" altLang="it-IT" smtClean="0"/>
              <a:t>Fifth Outline Level</a:t>
            </a:r>
          </a:p>
          <a:p>
            <a:pPr lvl="4"/>
            <a:r>
              <a:rPr lang="en-GB" altLang="it-IT" smtClean="0"/>
              <a:t>Sixth Outline Level</a:t>
            </a:r>
          </a:p>
          <a:p>
            <a:pPr lvl="4"/>
            <a:r>
              <a:rPr lang="en-GB" altLang="it-IT" smtClean="0"/>
              <a:t>Seventh Outline Level</a:t>
            </a:r>
          </a:p>
          <a:p>
            <a:pPr lvl="4"/>
            <a:r>
              <a:rPr lang="en-GB" altLang="it-IT" smtClean="0"/>
              <a:t>Eighth Outline Level</a:t>
            </a:r>
          </a:p>
          <a:p>
            <a:pPr lvl="4"/>
            <a:r>
              <a:rPr lang="en-GB" altLang="it-IT" smtClean="0"/>
              <a:t>Ninth Outline Level</a:t>
            </a:r>
          </a:p>
        </p:txBody>
      </p:sp>
    </p:spTree>
    <p:extLst>
      <p:ext uri="{BB962C8B-B14F-4D97-AF65-F5344CB8AC3E}">
        <p14:creationId xmlns:p14="http://schemas.microsoft.com/office/powerpoint/2010/main" val="154595899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414726" rtl="0" fontAlgn="base" hangingPunct="0">
        <a:lnSpc>
          <a:spcPct val="93000"/>
        </a:lnSpc>
        <a:spcBef>
          <a:spcPct val="0"/>
        </a:spcBef>
        <a:spcAft>
          <a:spcPct val="0"/>
        </a:spcAft>
        <a:buClr>
          <a:srgbClr val="000000"/>
        </a:buClr>
        <a:buSzPct val="45000"/>
        <a:buFont typeface="Wingdings" charset="2"/>
        <a:defRPr sz="2500" b="1">
          <a:solidFill>
            <a:srgbClr val="000000"/>
          </a:solidFill>
          <a:latin typeface="+mj-lt"/>
          <a:ea typeface="+mj-ea"/>
          <a:cs typeface="+mj-cs"/>
        </a:defRPr>
      </a:lvl1pPr>
      <a:lvl2pPr marL="391686" indent="-195843" algn="ctr" defTabSz="414726" rtl="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pitchFamily="16" charset="0"/>
          <a:ea typeface="msgothic" charset="0"/>
          <a:cs typeface="msgothic" charset="0"/>
        </a:defRPr>
      </a:lvl2pPr>
      <a:lvl3pPr marL="587529" indent="-195843" algn="ctr" defTabSz="414726" rtl="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pitchFamily="16" charset="0"/>
          <a:ea typeface="msgothic" charset="0"/>
          <a:cs typeface="msgothic" charset="0"/>
        </a:defRPr>
      </a:lvl3pPr>
      <a:lvl4pPr marL="783372" indent="-195843" algn="ctr" defTabSz="414726" rtl="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pitchFamily="16" charset="0"/>
          <a:ea typeface="msgothic" charset="0"/>
          <a:cs typeface="msgothic" charset="0"/>
        </a:defRPr>
      </a:lvl4pPr>
      <a:lvl5pPr marL="979214" indent="-195843" algn="ctr" defTabSz="414726" rtl="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pitchFamily="16" charset="0"/>
          <a:ea typeface="msgothic" charset="0"/>
          <a:cs typeface="msgothic" charset="0"/>
        </a:defRPr>
      </a:lvl5pPr>
      <a:lvl6pPr marL="1393941" indent="-195843" algn="ctr" defTabSz="414726" rtl="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pitchFamily="16" charset="0"/>
          <a:ea typeface="msgothic" charset="0"/>
          <a:cs typeface="msgothic" charset="0"/>
        </a:defRPr>
      </a:lvl6pPr>
      <a:lvl7pPr marL="1808667" indent="-195843" algn="ctr" defTabSz="414726" rtl="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pitchFamily="16" charset="0"/>
          <a:ea typeface="msgothic" charset="0"/>
          <a:cs typeface="msgothic" charset="0"/>
        </a:defRPr>
      </a:lvl7pPr>
      <a:lvl8pPr marL="2223393" indent="-195843" algn="ctr" defTabSz="414726" rtl="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pitchFamily="16" charset="0"/>
          <a:ea typeface="msgothic" charset="0"/>
          <a:cs typeface="msgothic" charset="0"/>
        </a:defRPr>
      </a:lvl8pPr>
      <a:lvl9pPr marL="2638119" indent="-195843" algn="ctr" defTabSz="414726" rtl="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pitchFamily="16" charset="0"/>
          <a:ea typeface="msgothic" charset="0"/>
          <a:cs typeface="msgothic" charset="0"/>
        </a:defRPr>
      </a:lvl9pPr>
    </p:titleStyle>
    <p:bodyStyle>
      <a:lvl1pPr marL="391686" indent="-293764" algn="l" defTabSz="414726" rtl="0" fontAlgn="base" hangingPunct="0">
        <a:lnSpc>
          <a:spcPct val="93000"/>
        </a:lnSpc>
        <a:spcBef>
          <a:spcPct val="0"/>
        </a:spcBef>
        <a:spcAft>
          <a:spcPts val="806"/>
        </a:spcAft>
        <a:buClr>
          <a:srgbClr val="000000"/>
        </a:buClr>
        <a:buSzPct val="100000"/>
        <a:buFont typeface="Arial" charset="0"/>
        <a:buChar char="•"/>
        <a:defRPr sz="1800">
          <a:solidFill>
            <a:srgbClr val="000000"/>
          </a:solidFill>
          <a:latin typeface="+mn-lt"/>
          <a:ea typeface="+mn-ea"/>
          <a:cs typeface="+mn-cs"/>
        </a:defRPr>
      </a:lvl1pPr>
      <a:lvl2pPr marL="783372" indent="-260644" algn="l" defTabSz="414726" rtl="0" fontAlgn="base" hangingPunct="0">
        <a:lnSpc>
          <a:spcPct val="93000"/>
        </a:lnSpc>
        <a:spcBef>
          <a:spcPct val="0"/>
        </a:spcBef>
        <a:spcAft>
          <a:spcPts val="1032"/>
        </a:spcAft>
        <a:buClr>
          <a:srgbClr val="000000"/>
        </a:buClr>
        <a:buSzPct val="75000"/>
        <a:buFont typeface="Symbol" charset="2"/>
        <a:buChar char=""/>
        <a:defRPr sz="2400">
          <a:solidFill>
            <a:srgbClr val="000000"/>
          </a:solidFill>
          <a:latin typeface="+mn-lt"/>
          <a:ea typeface="+mn-ea"/>
          <a:cs typeface="+mn-cs"/>
        </a:defRPr>
      </a:lvl2pPr>
      <a:lvl3pPr marL="1175057" indent="-195843" algn="l" defTabSz="414726" rtl="0" fontAlgn="base" hangingPunct="0">
        <a:lnSpc>
          <a:spcPct val="93000"/>
        </a:lnSpc>
        <a:spcBef>
          <a:spcPct val="0"/>
        </a:spcBef>
        <a:spcAft>
          <a:spcPts val="771"/>
        </a:spcAft>
        <a:buClr>
          <a:srgbClr val="000000"/>
        </a:buClr>
        <a:buSzPct val="45000"/>
        <a:buFont typeface="Wingdings" charset="2"/>
        <a:buChar char=""/>
        <a:defRPr sz="2200">
          <a:solidFill>
            <a:srgbClr val="000000"/>
          </a:solidFill>
          <a:latin typeface="+mn-lt"/>
          <a:ea typeface="+mn-ea"/>
          <a:cs typeface="+mn-cs"/>
        </a:defRPr>
      </a:lvl3pPr>
      <a:lvl4pPr marL="1566743" indent="-195843" algn="l" defTabSz="414726" rtl="0" fontAlgn="base" hangingPunct="0">
        <a:lnSpc>
          <a:spcPct val="93000"/>
        </a:lnSpc>
        <a:spcBef>
          <a:spcPct val="0"/>
        </a:spcBef>
        <a:spcAft>
          <a:spcPts val="522"/>
        </a:spcAft>
        <a:buClr>
          <a:srgbClr val="000000"/>
        </a:buClr>
        <a:buSzPct val="75000"/>
        <a:buFont typeface="Symbol" charset="2"/>
        <a:buChar char=""/>
        <a:defRPr sz="1800">
          <a:solidFill>
            <a:srgbClr val="000000"/>
          </a:solidFill>
          <a:latin typeface="+mn-lt"/>
          <a:ea typeface="+mn-ea"/>
          <a:cs typeface="+mn-cs"/>
        </a:defRPr>
      </a:lvl4pPr>
      <a:lvl5pPr marL="1958429" indent="-195843" algn="l" defTabSz="414726" rtl="0" fontAlgn="base" hangingPunct="0">
        <a:lnSpc>
          <a:spcPct val="93000"/>
        </a:lnSpc>
        <a:spcBef>
          <a:spcPct val="0"/>
        </a:spcBef>
        <a:spcAft>
          <a:spcPts val="261"/>
        </a:spcAft>
        <a:buClr>
          <a:srgbClr val="000000"/>
        </a:buClr>
        <a:buSzPct val="45000"/>
        <a:buFont typeface="Wingdings" charset="2"/>
        <a:buChar char=""/>
        <a:defRPr sz="1800">
          <a:solidFill>
            <a:srgbClr val="000000"/>
          </a:solidFill>
          <a:latin typeface="+mn-lt"/>
          <a:ea typeface="+mn-ea"/>
          <a:cs typeface="+mn-cs"/>
        </a:defRPr>
      </a:lvl5pPr>
      <a:lvl6pPr marL="2373155" indent="-195843" algn="l" defTabSz="414726" rtl="0" fontAlgn="base" hangingPunct="0">
        <a:lnSpc>
          <a:spcPct val="93000"/>
        </a:lnSpc>
        <a:spcBef>
          <a:spcPct val="0"/>
        </a:spcBef>
        <a:spcAft>
          <a:spcPts val="261"/>
        </a:spcAft>
        <a:buClr>
          <a:srgbClr val="000000"/>
        </a:buClr>
        <a:buSzPct val="45000"/>
        <a:buFont typeface="Wingdings" charset="2"/>
        <a:buChar char=""/>
        <a:defRPr sz="1800">
          <a:solidFill>
            <a:srgbClr val="000000"/>
          </a:solidFill>
          <a:latin typeface="+mn-lt"/>
          <a:ea typeface="+mn-ea"/>
          <a:cs typeface="+mn-cs"/>
        </a:defRPr>
      </a:lvl6pPr>
      <a:lvl7pPr marL="2787881" indent="-195843" algn="l" defTabSz="414726" rtl="0" fontAlgn="base" hangingPunct="0">
        <a:lnSpc>
          <a:spcPct val="93000"/>
        </a:lnSpc>
        <a:spcBef>
          <a:spcPct val="0"/>
        </a:spcBef>
        <a:spcAft>
          <a:spcPts val="261"/>
        </a:spcAft>
        <a:buClr>
          <a:srgbClr val="000000"/>
        </a:buClr>
        <a:buSzPct val="45000"/>
        <a:buFont typeface="Wingdings" charset="2"/>
        <a:buChar char=""/>
        <a:defRPr sz="1800">
          <a:solidFill>
            <a:srgbClr val="000000"/>
          </a:solidFill>
          <a:latin typeface="+mn-lt"/>
          <a:ea typeface="+mn-ea"/>
          <a:cs typeface="+mn-cs"/>
        </a:defRPr>
      </a:lvl7pPr>
      <a:lvl8pPr marL="3202607" indent="-195843" algn="l" defTabSz="414726" rtl="0" fontAlgn="base" hangingPunct="0">
        <a:lnSpc>
          <a:spcPct val="93000"/>
        </a:lnSpc>
        <a:spcBef>
          <a:spcPct val="0"/>
        </a:spcBef>
        <a:spcAft>
          <a:spcPts val="261"/>
        </a:spcAft>
        <a:buClr>
          <a:srgbClr val="000000"/>
        </a:buClr>
        <a:buSzPct val="45000"/>
        <a:buFont typeface="Wingdings" charset="2"/>
        <a:buChar char=""/>
        <a:defRPr sz="1800">
          <a:solidFill>
            <a:srgbClr val="000000"/>
          </a:solidFill>
          <a:latin typeface="+mn-lt"/>
          <a:ea typeface="+mn-ea"/>
          <a:cs typeface="+mn-cs"/>
        </a:defRPr>
      </a:lvl8pPr>
      <a:lvl9pPr marL="3617333" indent="-195843" algn="l" defTabSz="414726" rtl="0" fontAlgn="base" hangingPunct="0">
        <a:lnSpc>
          <a:spcPct val="93000"/>
        </a:lnSpc>
        <a:spcBef>
          <a:spcPct val="0"/>
        </a:spcBef>
        <a:spcAft>
          <a:spcPts val="261"/>
        </a:spcAft>
        <a:buClr>
          <a:srgbClr val="000000"/>
        </a:buClr>
        <a:buSzPct val="45000"/>
        <a:buFont typeface="Wingdings" charset="2"/>
        <a:buChar char=""/>
        <a:defRPr sz="1800">
          <a:solidFill>
            <a:srgbClr val="000000"/>
          </a:solidFill>
          <a:latin typeface="+mn-lt"/>
          <a:ea typeface="+mn-ea"/>
          <a:cs typeface="+mn-cs"/>
        </a:defRPr>
      </a:lvl9pPr>
    </p:bodyStyle>
    <p:otherStyle>
      <a:defPPr>
        <a:defRPr lang="it-IT"/>
      </a:defPPr>
      <a:lvl1pPr marL="0" algn="l" defTabSz="829452" rtl="0" eaLnBrk="1" latinLnBrk="0" hangingPunct="1">
        <a:defRPr sz="1600" kern="1200">
          <a:solidFill>
            <a:schemeClr val="tx1"/>
          </a:solidFill>
          <a:latin typeface="+mn-lt"/>
          <a:ea typeface="+mn-ea"/>
          <a:cs typeface="+mn-cs"/>
        </a:defRPr>
      </a:lvl1pPr>
      <a:lvl2pPr marL="414726" algn="l" defTabSz="829452" rtl="0" eaLnBrk="1" latinLnBrk="0" hangingPunct="1">
        <a:defRPr sz="1600" kern="1200">
          <a:solidFill>
            <a:schemeClr val="tx1"/>
          </a:solidFill>
          <a:latin typeface="+mn-lt"/>
          <a:ea typeface="+mn-ea"/>
          <a:cs typeface="+mn-cs"/>
        </a:defRPr>
      </a:lvl2pPr>
      <a:lvl3pPr marL="829452" algn="l" defTabSz="829452" rtl="0" eaLnBrk="1" latinLnBrk="0" hangingPunct="1">
        <a:defRPr sz="1600" kern="1200">
          <a:solidFill>
            <a:schemeClr val="tx1"/>
          </a:solidFill>
          <a:latin typeface="+mn-lt"/>
          <a:ea typeface="+mn-ea"/>
          <a:cs typeface="+mn-cs"/>
        </a:defRPr>
      </a:lvl3pPr>
      <a:lvl4pPr marL="1244178" algn="l" defTabSz="829452" rtl="0" eaLnBrk="1" latinLnBrk="0" hangingPunct="1">
        <a:defRPr sz="1600" kern="1200">
          <a:solidFill>
            <a:schemeClr val="tx1"/>
          </a:solidFill>
          <a:latin typeface="+mn-lt"/>
          <a:ea typeface="+mn-ea"/>
          <a:cs typeface="+mn-cs"/>
        </a:defRPr>
      </a:lvl4pPr>
      <a:lvl5pPr marL="1658904" algn="l" defTabSz="829452" rtl="0" eaLnBrk="1" latinLnBrk="0" hangingPunct="1">
        <a:defRPr sz="1600" kern="1200">
          <a:solidFill>
            <a:schemeClr val="tx1"/>
          </a:solidFill>
          <a:latin typeface="+mn-lt"/>
          <a:ea typeface="+mn-ea"/>
          <a:cs typeface="+mn-cs"/>
        </a:defRPr>
      </a:lvl5pPr>
      <a:lvl6pPr marL="2073631" algn="l" defTabSz="829452" rtl="0" eaLnBrk="1" latinLnBrk="0" hangingPunct="1">
        <a:defRPr sz="1600" kern="1200">
          <a:solidFill>
            <a:schemeClr val="tx1"/>
          </a:solidFill>
          <a:latin typeface="+mn-lt"/>
          <a:ea typeface="+mn-ea"/>
          <a:cs typeface="+mn-cs"/>
        </a:defRPr>
      </a:lvl6pPr>
      <a:lvl7pPr marL="2488357" algn="l" defTabSz="829452" rtl="0" eaLnBrk="1" latinLnBrk="0" hangingPunct="1">
        <a:defRPr sz="1600" kern="1200">
          <a:solidFill>
            <a:schemeClr val="tx1"/>
          </a:solidFill>
          <a:latin typeface="+mn-lt"/>
          <a:ea typeface="+mn-ea"/>
          <a:cs typeface="+mn-cs"/>
        </a:defRPr>
      </a:lvl7pPr>
      <a:lvl8pPr marL="2903083" algn="l" defTabSz="829452" rtl="0" eaLnBrk="1" latinLnBrk="0" hangingPunct="1">
        <a:defRPr sz="1600" kern="1200">
          <a:solidFill>
            <a:schemeClr val="tx1"/>
          </a:solidFill>
          <a:latin typeface="+mn-lt"/>
          <a:ea typeface="+mn-ea"/>
          <a:cs typeface="+mn-cs"/>
        </a:defRPr>
      </a:lvl8pPr>
      <a:lvl9pPr marL="3317809" algn="l" defTabSz="829452"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en-US"/>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70191BFA-C494-47C8-9F81-9BAED7603BA8}" type="datetimeFigureOut">
              <a:rPr lang="en-US" smtClean="0">
                <a:solidFill>
                  <a:prstClr val="black">
                    <a:tint val="75000"/>
                  </a:prstClr>
                </a:solidFill>
                <a:latin typeface="Calibri"/>
              </a:rPr>
              <a:pPr eaLnBrk="1" fontAlgn="auto" hangingPunct="1">
                <a:spcBef>
                  <a:spcPts val="0"/>
                </a:spcBef>
                <a:spcAft>
                  <a:spcPts val="0"/>
                </a:spcAft>
              </a:pPr>
              <a:t>1/10/2017</a:t>
            </a:fld>
            <a:endParaRPr lang="en-US">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D4EC7E28-64E5-474A-B978-76FB2BD5C87E}" type="slidenum">
              <a:rPr lang="en-US" smtClean="0">
                <a:solidFill>
                  <a:prstClr val="black">
                    <a:tint val="75000"/>
                  </a:prstClr>
                </a:solidFill>
                <a:latin typeface="Calibri"/>
              </a:rPr>
              <a:pPr eaLnBrk="1" fontAlgn="auto" hangingPunct="1">
                <a:spcBef>
                  <a:spcPts val="0"/>
                </a:spcBef>
                <a:spcAft>
                  <a:spcPts val="0"/>
                </a:spcAft>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18572168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eaLnBrk="1" hangingPunct="1">
              <a:defRPr/>
            </a:pPr>
            <a:endParaRPr lang="it-IT">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eaLnBrk="1" hangingPunct="1">
              <a:defRPr/>
            </a:pPr>
            <a:endParaRPr lang="it-IT">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eaLnBrk="1" hangingPunct="1">
              <a:defRPr/>
            </a:pPr>
            <a:fld id="{097E7427-7819-4544-BFDF-F46418038E16}" type="slidenum">
              <a:rPr lang="it-IT">
                <a:solidFill>
                  <a:srgbClr val="000000"/>
                </a:solidFill>
                <a:latin typeface="Arial" charset="0"/>
              </a:rPr>
              <a:pPr eaLnBrk="1" hangingPunct="1">
                <a:defRPr/>
              </a:pPr>
              <a:t>‹N›</a:t>
            </a:fld>
            <a:endParaRPr lang="it-IT">
              <a:solidFill>
                <a:srgbClr val="000000"/>
              </a:solidFill>
              <a:latin typeface="Arial" charset="0"/>
            </a:endParaRPr>
          </a:p>
        </p:txBody>
      </p:sp>
    </p:spTree>
    <p:extLst>
      <p:ext uri="{BB962C8B-B14F-4D97-AF65-F5344CB8AC3E}">
        <p14:creationId xmlns:p14="http://schemas.microsoft.com/office/powerpoint/2010/main" val="4918846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smtClean="0"/>
              <a:t>Infezioni del Sistema Nervoso Centrale e del Sistema Nervoso periferico</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smtClean="0"/>
              <a:t>Fare clic per modificare gli stili del testo dello schema</a:t>
            </a:r>
          </a:p>
          <a:p>
            <a:pPr lvl="1"/>
            <a:r>
              <a:rPr lang="en-US" altLang="it-IT" smtClean="0"/>
              <a:t>Secondo livello</a:t>
            </a:r>
          </a:p>
          <a:p>
            <a:pPr lvl="2"/>
            <a:r>
              <a:rPr lang="en-US" altLang="it-IT" smtClean="0"/>
              <a:t>Terzo livello</a:t>
            </a:r>
          </a:p>
          <a:p>
            <a:pPr lvl="3"/>
            <a:r>
              <a:rPr lang="en-US" altLang="it-IT" smtClean="0"/>
              <a:t>Quarto livello</a:t>
            </a:r>
          </a:p>
          <a:p>
            <a:pPr lvl="4"/>
            <a:r>
              <a:rPr lang="en-US" alt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4F5ADF3-AFD3-4995-B399-F01EFD4167E9}"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548121278"/>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Times New Roman" pitchFamily="18" charset="0"/>
        </a:defRPr>
      </a:lvl2pPr>
      <a:lvl3pPr algn="ctr" rtl="0" eaLnBrk="0" fontAlgn="base" hangingPunct="0">
        <a:spcBef>
          <a:spcPct val="0"/>
        </a:spcBef>
        <a:spcAft>
          <a:spcPct val="0"/>
        </a:spcAft>
        <a:defRPr sz="2800">
          <a:solidFill>
            <a:schemeClr val="tx2"/>
          </a:solidFill>
          <a:latin typeface="Times New Roman" pitchFamily="18" charset="0"/>
        </a:defRPr>
      </a:lvl3pPr>
      <a:lvl4pPr algn="ctr" rtl="0" eaLnBrk="0" fontAlgn="base" hangingPunct="0">
        <a:spcBef>
          <a:spcPct val="0"/>
        </a:spcBef>
        <a:spcAft>
          <a:spcPct val="0"/>
        </a:spcAft>
        <a:defRPr sz="2800">
          <a:solidFill>
            <a:schemeClr val="tx2"/>
          </a:solidFill>
          <a:latin typeface="Times New Roman" pitchFamily="18" charset="0"/>
        </a:defRPr>
      </a:lvl4pPr>
      <a:lvl5pPr algn="ctr" rtl="0" eaLnBrk="0" fontAlgn="base" hangingPunct="0">
        <a:spcBef>
          <a:spcPct val="0"/>
        </a:spcBef>
        <a:spcAft>
          <a:spcPct val="0"/>
        </a:spcAft>
        <a:defRPr sz="2800">
          <a:solidFill>
            <a:schemeClr val="tx2"/>
          </a:solidFill>
          <a:latin typeface="Times New Roman" pitchFamily="18" charset="0"/>
        </a:defRPr>
      </a:lvl5pPr>
      <a:lvl6pPr marL="457200" algn="ctr" rtl="0" eaLnBrk="0" fontAlgn="base" hangingPunct="0">
        <a:spcBef>
          <a:spcPct val="0"/>
        </a:spcBef>
        <a:spcAft>
          <a:spcPct val="0"/>
        </a:spcAft>
        <a:defRPr sz="2800">
          <a:solidFill>
            <a:schemeClr val="tx2"/>
          </a:solidFill>
          <a:latin typeface="Times New Roman" pitchFamily="18" charset="0"/>
        </a:defRPr>
      </a:lvl6pPr>
      <a:lvl7pPr marL="914400" algn="ctr" rtl="0" eaLnBrk="0" fontAlgn="base" hangingPunct="0">
        <a:spcBef>
          <a:spcPct val="0"/>
        </a:spcBef>
        <a:spcAft>
          <a:spcPct val="0"/>
        </a:spcAft>
        <a:defRPr sz="2800">
          <a:solidFill>
            <a:schemeClr val="tx2"/>
          </a:solidFill>
          <a:latin typeface="Times New Roman" pitchFamily="18" charset="0"/>
        </a:defRPr>
      </a:lvl7pPr>
      <a:lvl8pPr marL="1371600" algn="ctr" rtl="0" eaLnBrk="0" fontAlgn="base" hangingPunct="0">
        <a:spcBef>
          <a:spcPct val="0"/>
        </a:spcBef>
        <a:spcAft>
          <a:spcPct val="0"/>
        </a:spcAft>
        <a:defRPr sz="2800">
          <a:solidFill>
            <a:schemeClr val="tx2"/>
          </a:solidFill>
          <a:latin typeface="Times New Roman" pitchFamily="18" charset="0"/>
        </a:defRPr>
      </a:lvl8pPr>
      <a:lvl9pPr marL="1828800" algn="ctr" rtl="0" eaLnBrk="0" fontAlgn="base" hangingPunct="0">
        <a:spcBef>
          <a:spcPct val="0"/>
        </a:spcBef>
        <a:spcAft>
          <a:spcPct val="0"/>
        </a:spcAft>
        <a:defRPr sz="28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unipg.it/"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13.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3.vml"/><Relationship Id="rId4" Type="http://schemas.openxmlformats.org/officeDocument/2006/relationships/image" Target="../media/image24.wmf"/></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w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37.emf"/><Relationship Id="rId4" Type="http://schemas.openxmlformats.org/officeDocument/2006/relationships/oleObject" Target="../embeddings/oleObject4.bin"/></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jpeg"/><Relationship Id="rId1" Type="http://schemas.openxmlformats.org/officeDocument/2006/relationships/slideLayout" Target="../slideLayouts/slideLayout30.xml"/><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9.jpeg"/><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0.jpeg"/><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2.jpeg"/><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3.jpeg"/><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5.jpe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0.xml"/><Relationship Id="rId4" Type="http://schemas.openxmlformats.org/officeDocument/2006/relationships/image" Target="../media/image67.png"/></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Text Box 7"/>
          <p:cNvSpPr txBox="1">
            <a:spLocks noChangeArrowheads="1"/>
          </p:cNvSpPr>
          <p:nvPr/>
        </p:nvSpPr>
        <p:spPr bwMode="auto">
          <a:xfrm>
            <a:off x="683568" y="2843213"/>
            <a:ext cx="77187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it-IT" sz="3200" b="1" dirty="0">
                <a:latin typeface="Arial" pitchFamily="34" charset="0"/>
              </a:rPr>
              <a:t>I</a:t>
            </a:r>
            <a:r>
              <a:rPr lang="en-US" altLang="it-IT" sz="3200" b="1" dirty="0" smtClean="0">
                <a:latin typeface="Arial" pitchFamily="34" charset="0"/>
              </a:rPr>
              <a:t>nfezioni </a:t>
            </a:r>
            <a:r>
              <a:rPr lang="en-US" altLang="it-IT" sz="3200" b="1" dirty="0">
                <a:latin typeface="Arial" pitchFamily="34" charset="0"/>
              </a:rPr>
              <a:t>del </a:t>
            </a:r>
            <a:r>
              <a:rPr lang="en-US" altLang="it-IT" sz="3200" b="1" dirty="0" err="1">
                <a:latin typeface="Arial" pitchFamily="34" charset="0"/>
              </a:rPr>
              <a:t>sistema</a:t>
            </a:r>
            <a:r>
              <a:rPr lang="en-US" altLang="it-IT" sz="3200" b="1" dirty="0">
                <a:latin typeface="Arial" pitchFamily="34" charset="0"/>
              </a:rPr>
              <a:t> </a:t>
            </a:r>
            <a:r>
              <a:rPr lang="en-US" altLang="it-IT" sz="3200" b="1" dirty="0" err="1" smtClean="0">
                <a:latin typeface="Arial" pitchFamily="34" charset="0"/>
              </a:rPr>
              <a:t>nervoso</a:t>
            </a:r>
            <a:r>
              <a:rPr lang="en-US" altLang="it-IT" sz="3200" b="1" dirty="0" smtClean="0">
                <a:latin typeface="Arial" pitchFamily="34" charset="0"/>
              </a:rPr>
              <a:t> </a:t>
            </a:r>
            <a:r>
              <a:rPr lang="en-US" altLang="it-IT" sz="3200" b="1" dirty="0" err="1" smtClean="0">
                <a:latin typeface="Arial" pitchFamily="34" charset="0"/>
              </a:rPr>
              <a:t>centrale</a:t>
            </a:r>
            <a:endParaRPr lang="en-US" altLang="it-IT" sz="3200" b="1" dirty="0">
              <a:latin typeface="Arial" pitchFamily="34" charset="0"/>
            </a:endParaRPr>
          </a:p>
        </p:txBody>
      </p:sp>
      <p:pic>
        <p:nvPicPr>
          <p:cNvPr id="6" name="Picture 4" descr="Università degli Studi di Perugia">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1157"/>
          <a:stretch/>
        </p:blipFill>
        <p:spPr bwMode="auto">
          <a:xfrm>
            <a:off x="7450515" y="396631"/>
            <a:ext cx="1052050" cy="102922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p:cNvSpPr>
            <a:spLocks noChangeArrowheads="1"/>
          </p:cNvSpPr>
          <p:nvPr/>
        </p:nvSpPr>
        <p:spPr bwMode="auto">
          <a:xfrm>
            <a:off x="1714500" y="287691"/>
            <a:ext cx="57435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it-IT" sz="2000" b="1" dirty="0">
                <a:solidFill>
                  <a:srgbClr val="000000"/>
                </a:solidFill>
                <a:latin typeface="Arial" pitchFamily="34" charset="0"/>
              </a:rPr>
              <a:t>UNIVERSITA' degli STUDI di PERUGIA/TERNI </a:t>
            </a:r>
            <a:br>
              <a:rPr lang="en-US" altLang="it-IT" sz="2000" b="1" dirty="0">
                <a:solidFill>
                  <a:srgbClr val="000000"/>
                </a:solidFill>
                <a:latin typeface="Arial" pitchFamily="34" charset="0"/>
              </a:rPr>
            </a:br>
            <a:r>
              <a:rPr lang="it-IT" altLang="it-IT" sz="2000" b="1" i="1" dirty="0">
                <a:solidFill>
                  <a:srgbClr val="000000"/>
                </a:solidFill>
                <a:latin typeface="Arial" pitchFamily="34" charset="0"/>
              </a:rPr>
              <a:t>Corso di Laurea in Medicina e Chirurgia</a:t>
            </a:r>
          </a:p>
          <a:p>
            <a:pPr algn="ctr">
              <a:spcBef>
                <a:spcPct val="0"/>
              </a:spcBef>
              <a:buFontTx/>
              <a:buNone/>
            </a:pPr>
            <a:r>
              <a:rPr lang="it-IT" altLang="it-IT" sz="2000" b="1" i="1" dirty="0">
                <a:solidFill>
                  <a:srgbClr val="000000"/>
                </a:solidFill>
                <a:latin typeface="Arial" pitchFamily="34" charset="0"/>
              </a:rPr>
              <a:t>Corso integrato Medicina di Laboratorio</a:t>
            </a:r>
          </a:p>
          <a:p>
            <a:pPr algn="ctr">
              <a:spcBef>
                <a:spcPct val="0"/>
              </a:spcBef>
              <a:buFontTx/>
              <a:buNone/>
            </a:pPr>
            <a:r>
              <a:rPr lang="it-IT" altLang="it-IT" sz="2000" b="1" i="1" dirty="0">
                <a:solidFill>
                  <a:srgbClr val="5858FF"/>
                </a:solidFill>
                <a:latin typeface="Arial" pitchFamily="34" charset="0"/>
              </a:rPr>
              <a:t>Microbiologia Clinica</a:t>
            </a:r>
            <a:endParaRPr lang="it-IT" altLang="it-IT" sz="2000" b="1" dirty="0">
              <a:solidFill>
                <a:srgbClr val="5858FF"/>
              </a:solidFill>
              <a:latin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1"/>
            <a:ext cx="8493120" cy="6149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ctr" defTabSz="414683" eaLnBrk="1">
              <a:lnSpc>
                <a:spcPct val="93000"/>
              </a:lnSpc>
              <a:buClr>
                <a:srgbClr val="000000"/>
              </a:buClr>
              <a:buSzPct val="45000"/>
            </a:pPr>
            <a:r>
              <a:rPr lang="en-GB" altLang="it-IT" sz="1500" b="1" dirty="0">
                <a:latin typeface="Arial" charset="0"/>
              </a:rPr>
              <a:t>Meningococcal penetration of the BBB and interaction with the meninges leading to meningitis In areas of low blood flow and, hence, low shear stress, meningococci have been shown to adhere to the vasculature within the brain [139]. </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840" y="6211372"/>
            <a:ext cx="1566720" cy="5875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 y="979303"/>
            <a:ext cx="7686720"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2597976" y="6517767"/>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pPr defTabSz="414683" eaLnBrk="1">
              <a:lnSpc>
                <a:spcPct val="93000"/>
              </a:lnSpc>
              <a:buClr>
                <a:srgbClr val="000000"/>
              </a:buClr>
              <a:buSzPct val="45000"/>
            </a:pPr>
            <a:r>
              <a:rPr lang="en-GB" altLang="it-IT" sz="1400" b="1" i="1">
                <a:latin typeface="Arial" charset="0"/>
              </a:rPr>
              <a:t>Darryl J. Hill et al. Clin. Sci. 2010;118:547-564</a:t>
            </a:r>
          </a:p>
        </p:txBody>
      </p:sp>
      <p:sp>
        <p:nvSpPr>
          <p:cNvPr id="3077" name="Text Box 5"/>
          <p:cNvSpPr txBox="1">
            <a:spLocks noChangeArrowheads="1"/>
          </p:cNvSpPr>
          <p:nvPr/>
        </p:nvSpPr>
        <p:spPr bwMode="auto">
          <a:xfrm>
            <a:off x="97920" y="6613176"/>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9pPr>
          </a:lstStyle>
          <a:p>
            <a:pPr defTabSz="414683" eaLnBrk="1">
              <a:lnSpc>
                <a:spcPct val="93000"/>
              </a:lnSpc>
              <a:buClr>
                <a:srgbClr val="000000"/>
              </a:buClr>
              <a:buSzPct val="45000"/>
            </a:pPr>
            <a:r>
              <a:rPr lang="en-GB" altLang="it-IT" sz="900" dirty="0">
                <a:latin typeface="Arial" charset="0"/>
              </a:rPr>
              <a:t>©2010 by Portland Press Ltd</a:t>
            </a:r>
          </a:p>
        </p:txBody>
      </p:sp>
    </p:spTree>
    <p:extLst>
      <p:ext uri="{BB962C8B-B14F-4D97-AF65-F5344CB8AC3E}">
        <p14:creationId xmlns:p14="http://schemas.microsoft.com/office/powerpoint/2010/main" val="9780638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ChangeArrowheads="1"/>
          </p:cNvSpPr>
          <p:nvPr>
            <p:ph type="title"/>
          </p:nvPr>
        </p:nvSpPr>
        <p:spPr>
          <a:xfrm>
            <a:off x="395288" y="476250"/>
            <a:ext cx="8313737" cy="431800"/>
          </a:xfrm>
        </p:spPr>
        <p:txBody>
          <a:bodyPr/>
          <a:lstStyle/>
          <a:p>
            <a:r>
              <a:rPr lang="en-GB" altLang="it-IT" b="1" smtClean="0">
                <a:solidFill>
                  <a:schemeClr val="tx1"/>
                </a:solidFill>
                <a:latin typeface="Arial" pitchFamily="34" charset="0"/>
              </a:rPr>
              <a:t> </a:t>
            </a:r>
            <a:br>
              <a:rPr lang="en-GB" altLang="it-IT" b="1" smtClean="0">
                <a:solidFill>
                  <a:schemeClr val="tx1"/>
                </a:solidFill>
                <a:latin typeface="Arial" pitchFamily="34" charset="0"/>
              </a:rPr>
            </a:br>
            <a:r>
              <a:rPr lang="en-GB" altLang="it-IT" b="1" smtClean="0">
                <a:solidFill>
                  <a:schemeClr val="tx1"/>
                </a:solidFill>
                <a:latin typeface="Arial" pitchFamily="34" charset="0"/>
              </a:rPr>
              <a:t> VACCINO ANTI-MENINGOCOCCICO </a:t>
            </a:r>
            <a:br>
              <a:rPr lang="en-GB" altLang="it-IT" b="1" smtClean="0">
                <a:solidFill>
                  <a:schemeClr val="tx1"/>
                </a:solidFill>
                <a:latin typeface="Arial" pitchFamily="34" charset="0"/>
              </a:rPr>
            </a:br>
            <a:endParaRPr lang="en-GB" altLang="it-IT" b="1" smtClean="0">
              <a:solidFill>
                <a:schemeClr val="tx1"/>
              </a:solidFill>
              <a:latin typeface="Arial" pitchFamily="34" charset="0"/>
            </a:endParaRPr>
          </a:p>
        </p:txBody>
      </p:sp>
      <p:sp>
        <p:nvSpPr>
          <p:cNvPr id="311299" name="Rectangle 3"/>
          <p:cNvSpPr>
            <a:spLocks noGrp="1" noChangeArrowheads="1"/>
          </p:cNvSpPr>
          <p:nvPr>
            <p:ph type="body" idx="1"/>
          </p:nvPr>
        </p:nvSpPr>
        <p:spPr>
          <a:xfrm>
            <a:off x="250825" y="1270000"/>
            <a:ext cx="8458200" cy="4467225"/>
          </a:xfrm>
        </p:spPr>
        <p:txBody>
          <a:bodyPr/>
          <a:lstStyle/>
          <a:p>
            <a:r>
              <a:rPr lang="en-GB" altLang="it-IT" sz="2800" b="1" dirty="0" err="1" smtClean="0">
                <a:latin typeface="Arial" pitchFamily="34" charset="0"/>
              </a:rPr>
              <a:t>Tetravalente</a:t>
            </a:r>
            <a:r>
              <a:rPr lang="en-GB" altLang="it-IT" sz="2800" b="1" dirty="0" smtClean="0">
                <a:latin typeface="Arial" pitchFamily="34" charset="0"/>
              </a:rPr>
              <a:t>:</a:t>
            </a:r>
          </a:p>
          <a:p>
            <a:pPr lvl="1"/>
            <a:r>
              <a:rPr lang="en-GB" altLang="it-IT" sz="2400" b="1" dirty="0" smtClean="0">
                <a:latin typeface="Arial" pitchFamily="34" charset="0"/>
              </a:rPr>
              <a:t> </a:t>
            </a:r>
            <a:r>
              <a:rPr lang="en-GB" altLang="it-IT" sz="2400" b="1" dirty="0" err="1" smtClean="0">
                <a:latin typeface="Arial" pitchFamily="34" charset="0"/>
              </a:rPr>
              <a:t>attivo</a:t>
            </a:r>
            <a:r>
              <a:rPr lang="en-GB" altLang="it-IT" sz="2400" b="1" dirty="0" smtClean="0">
                <a:latin typeface="Arial" pitchFamily="34" charset="0"/>
              </a:rPr>
              <a:t> </a:t>
            </a:r>
            <a:r>
              <a:rPr lang="en-GB" altLang="it-IT" sz="2400" b="1" dirty="0" err="1" smtClean="0">
                <a:latin typeface="Arial" pitchFamily="34" charset="0"/>
              </a:rPr>
              <a:t>contro</a:t>
            </a:r>
            <a:r>
              <a:rPr lang="en-GB" altLang="it-IT" sz="2400" b="1" dirty="0" smtClean="0">
                <a:latin typeface="Arial" pitchFamily="34" charset="0"/>
              </a:rPr>
              <a:t> </a:t>
            </a:r>
            <a:r>
              <a:rPr lang="en-GB" altLang="it-IT" sz="2400" b="1" dirty="0" err="1" smtClean="0">
                <a:latin typeface="Arial" pitchFamily="34" charset="0"/>
              </a:rPr>
              <a:t>i</a:t>
            </a:r>
            <a:r>
              <a:rPr lang="en-GB" altLang="it-IT" sz="2400" b="1" dirty="0" smtClean="0">
                <a:latin typeface="Arial" pitchFamily="34" charset="0"/>
              </a:rPr>
              <a:t> </a:t>
            </a:r>
            <a:r>
              <a:rPr lang="en-GB" altLang="it-IT" sz="2400" b="1" dirty="0" err="1" smtClean="0">
                <a:latin typeface="Arial" pitchFamily="34" charset="0"/>
              </a:rPr>
              <a:t>sierotipi</a:t>
            </a:r>
            <a:r>
              <a:rPr lang="en-GB" altLang="it-IT" sz="2400" b="1" dirty="0" smtClean="0">
                <a:latin typeface="Arial" pitchFamily="34" charset="0"/>
              </a:rPr>
              <a:t> A, C, W135, Y</a:t>
            </a:r>
          </a:p>
          <a:p>
            <a:pPr lvl="1"/>
            <a:r>
              <a:rPr lang="en-GB" altLang="it-IT" sz="2400" b="1" dirty="0" smtClean="0">
                <a:latin typeface="Arial" pitchFamily="34" charset="0"/>
              </a:rPr>
              <a:t> </a:t>
            </a:r>
            <a:r>
              <a:rPr lang="en-GB" altLang="it-IT" sz="2400" b="1" dirty="0" err="1" smtClean="0">
                <a:latin typeface="Arial" pitchFamily="34" charset="0"/>
              </a:rPr>
              <a:t>indicato</a:t>
            </a:r>
            <a:r>
              <a:rPr lang="en-GB" altLang="it-IT" sz="2400" b="1" dirty="0" smtClean="0">
                <a:latin typeface="Arial" pitchFamily="34" charset="0"/>
              </a:rPr>
              <a:t> in </a:t>
            </a:r>
            <a:r>
              <a:rPr lang="en-GB" altLang="it-IT" sz="2400" b="1" dirty="0" err="1" smtClean="0">
                <a:latin typeface="Arial" pitchFamily="34" charset="0"/>
              </a:rPr>
              <a:t>soggetti</a:t>
            </a:r>
            <a:r>
              <a:rPr lang="en-GB" altLang="it-IT" sz="2400" b="1" dirty="0" smtClean="0">
                <a:latin typeface="Arial" pitchFamily="34" charset="0"/>
              </a:rPr>
              <a:t> di </a:t>
            </a:r>
            <a:r>
              <a:rPr lang="en-GB" altLang="it-IT" sz="2400" b="1" dirty="0" err="1" smtClean="0">
                <a:latin typeface="Arial" pitchFamily="34" charset="0"/>
              </a:rPr>
              <a:t>età</a:t>
            </a:r>
            <a:r>
              <a:rPr lang="en-GB" altLang="it-IT" sz="2400" b="1" dirty="0" smtClean="0">
                <a:latin typeface="Arial" pitchFamily="34" charset="0"/>
              </a:rPr>
              <a:t> &gt; 2 </a:t>
            </a:r>
            <a:r>
              <a:rPr lang="en-GB" altLang="it-IT" sz="2400" b="1" dirty="0" err="1" smtClean="0">
                <a:latin typeface="Arial" pitchFamily="34" charset="0"/>
              </a:rPr>
              <a:t>anni</a:t>
            </a:r>
            <a:endParaRPr lang="en-GB" altLang="it-IT" sz="2400" b="1" dirty="0" smtClean="0">
              <a:latin typeface="Arial" pitchFamily="34" charset="0"/>
            </a:endParaRPr>
          </a:p>
          <a:p>
            <a:pPr marL="457200" lvl="1" indent="0">
              <a:buNone/>
            </a:pPr>
            <a:endParaRPr lang="en-GB" altLang="it-IT" sz="2400" b="1" dirty="0" smtClean="0">
              <a:latin typeface="Arial" pitchFamily="34" charset="0"/>
            </a:endParaRPr>
          </a:p>
          <a:p>
            <a:r>
              <a:rPr lang="en-GB" altLang="it-IT" sz="2800" b="1" dirty="0" err="1" smtClean="0">
                <a:latin typeface="Arial" pitchFamily="34" charset="0"/>
              </a:rPr>
              <a:t>Monovalente</a:t>
            </a:r>
            <a:r>
              <a:rPr lang="en-GB" altLang="it-IT" sz="2800" b="1" dirty="0" smtClean="0">
                <a:latin typeface="Arial" pitchFamily="34" charset="0"/>
              </a:rPr>
              <a:t>: </a:t>
            </a:r>
          </a:p>
          <a:p>
            <a:pPr lvl="1"/>
            <a:r>
              <a:rPr lang="en-GB" altLang="it-IT" sz="2400" b="1" dirty="0" err="1" smtClean="0">
                <a:latin typeface="Arial" pitchFamily="34" charset="0"/>
              </a:rPr>
              <a:t>attivo</a:t>
            </a:r>
            <a:r>
              <a:rPr lang="en-GB" altLang="it-IT" sz="2400" b="1" dirty="0" smtClean="0">
                <a:latin typeface="Arial" pitchFamily="34" charset="0"/>
              </a:rPr>
              <a:t> </a:t>
            </a:r>
            <a:r>
              <a:rPr lang="en-GB" altLang="it-IT" sz="2400" b="1" dirty="0" err="1" smtClean="0">
                <a:latin typeface="Arial" pitchFamily="34" charset="0"/>
              </a:rPr>
              <a:t>contro</a:t>
            </a:r>
            <a:r>
              <a:rPr lang="en-GB" altLang="it-IT" sz="2400" b="1" dirty="0" smtClean="0">
                <a:latin typeface="Arial" pitchFamily="34" charset="0"/>
              </a:rPr>
              <a:t> </a:t>
            </a:r>
            <a:r>
              <a:rPr lang="en-GB" altLang="it-IT" sz="2400" b="1" dirty="0" err="1" smtClean="0">
                <a:latin typeface="Arial" pitchFamily="34" charset="0"/>
              </a:rPr>
              <a:t>il</a:t>
            </a:r>
            <a:r>
              <a:rPr lang="en-GB" altLang="it-IT" sz="2400" b="1" dirty="0" smtClean="0">
                <a:latin typeface="Arial" pitchFamily="34" charset="0"/>
              </a:rPr>
              <a:t> solo </a:t>
            </a:r>
            <a:r>
              <a:rPr lang="en-GB" altLang="it-IT" sz="2400" b="1" dirty="0" err="1" smtClean="0">
                <a:latin typeface="Arial" pitchFamily="34" charset="0"/>
              </a:rPr>
              <a:t>sierotipo</a:t>
            </a:r>
            <a:r>
              <a:rPr lang="en-GB" altLang="it-IT" sz="2400" b="1" dirty="0" smtClean="0">
                <a:latin typeface="Arial" pitchFamily="34" charset="0"/>
              </a:rPr>
              <a:t> C </a:t>
            </a:r>
          </a:p>
          <a:p>
            <a:pPr lvl="1"/>
            <a:r>
              <a:rPr lang="en-GB" altLang="it-IT" sz="2400" b="1" dirty="0" err="1" smtClean="0">
                <a:latin typeface="Arial" pitchFamily="34" charset="0"/>
              </a:rPr>
              <a:t>indicato</a:t>
            </a:r>
            <a:r>
              <a:rPr lang="en-GB" altLang="it-IT" sz="2400" b="1" dirty="0" smtClean="0">
                <a:latin typeface="Arial" pitchFamily="34" charset="0"/>
              </a:rPr>
              <a:t> in </a:t>
            </a:r>
            <a:r>
              <a:rPr lang="en-GB" altLang="it-IT" sz="2400" b="1" dirty="0" err="1" smtClean="0">
                <a:latin typeface="Arial" pitchFamily="34" charset="0"/>
              </a:rPr>
              <a:t>soggetti</a:t>
            </a:r>
            <a:r>
              <a:rPr lang="en-GB" altLang="it-IT" sz="2400" b="1" dirty="0" smtClean="0">
                <a:latin typeface="Arial" pitchFamily="34" charset="0"/>
              </a:rPr>
              <a:t> di </a:t>
            </a:r>
            <a:r>
              <a:rPr lang="en-GB" altLang="it-IT" sz="2400" b="1" dirty="0" err="1" smtClean="0">
                <a:latin typeface="Arial" pitchFamily="34" charset="0"/>
              </a:rPr>
              <a:t>età</a:t>
            </a:r>
            <a:r>
              <a:rPr lang="en-GB" altLang="it-IT" sz="2400" b="1" dirty="0" smtClean="0">
                <a:latin typeface="Arial" pitchFamily="34" charset="0"/>
              </a:rPr>
              <a:t> </a:t>
            </a:r>
          </a:p>
          <a:p>
            <a:pPr lvl="2" indent="-220663"/>
            <a:r>
              <a:rPr lang="en-GB" altLang="it-IT" sz="2000" b="1" dirty="0" smtClean="0">
                <a:latin typeface="Arial" pitchFamily="34" charset="0"/>
              </a:rPr>
              <a:t>&lt; 2 </a:t>
            </a:r>
            <a:r>
              <a:rPr lang="en-GB" altLang="it-IT" sz="2000" b="1" dirty="0" err="1" smtClean="0">
                <a:latin typeface="Arial" pitchFamily="34" charset="0"/>
              </a:rPr>
              <a:t>anni</a:t>
            </a:r>
            <a:r>
              <a:rPr lang="en-GB" altLang="it-IT" sz="2000" b="1" dirty="0" smtClean="0">
                <a:latin typeface="Arial" pitchFamily="34" charset="0"/>
              </a:rPr>
              <a:t>             	</a:t>
            </a:r>
            <a:r>
              <a:rPr lang="en-GB" altLang="it-IT" sz="2000" b="1" dirty="0" err="1" smtClean="0">
                <a:latin typeface="Arial" pitchFamily="34" charset="0"/>
              </a:rPr>
              <a:t>efficacia</a:t>
            </a:r>
            <a:r>
              <a:rPr lang="en-GB" altLang="it-IT" sz="2000" b="1" dirty="0" smtClean="0">
                <a:latin typeface="Arial" pitchFamily="34" charset="0"/>
              </a:rPr>
              <a:t> 73% </a:t>
            </a:r>
          </a:p>
          <a:p>
            <a:pPr lvl="2" indent="-220663"/>
            <a:r>
              <a:rPr lang="en-GB" altLang="it-IT" sz="2000" b="1" dirty="0" smtClean="0">
                <a:latin typeface="Arial" pitchFamily="34" charset="0"/>
              </a:rPr>
              <a:t> 2 -17anni             	</a:t>
            </a:r>
            <a:r>
              <a:rPr lang="en-GB" altLang="it-IT" sz="2000" b="1" dirty="0" err="1" smtClean="0">
                <a:latin typeface="Arial" pitchFamily="34" charset="0"/>
              </a:rPr>
              <a:t>efficacia</a:t>
            </a:r>
            <a:r>
              <a:rPr lang="en-GB" altLang="it-IT" sz="2000" b="1" dirty="0" smtClean="0">
                <a:latin typeface="Arial" pitchFamily="34" charset="0"/>
              </a:rPr>
              <a:t> 77% </a:t>
            </a:r>
            <a:endParaRPr lang="en-GB" altLang="it-IT" b="1" dirty="0" smtClean="0">
              <a:latin typeface="Arial" pitchFamily="34" charset="0"/>
            </a:endParaRPr>
          </a:p>
          <a:p>
            <a:pPr>
              <a:buFontTx/>
              <a:buNone/>
            </a:pPr>
            <a:endParaRPr lang="en-GB" altLang="it-IT" sz="2800" b="1" dirty="0" smtClean="0">
              <a:effectLst>
                <a:outerShdw blurRad="38100" dist="38100" dir="2700000" algn="tl">
                  <a:srgbClr val="C0C0C0"/>
                </a:outerShdw>
              </a:effectLst>
              <a:latin typeface="Arial" pitchFamily="34" charset="0"/>
            </a:endParaRPr>
          </a:p>
        </p:txBody>
      </p:sp>
      <p:sp>
        <p:nvSpPr>
          <p:cNvPr id="54276" name="AutoShape 4"/>
          <p:cNvSpPr>
            <a:spLocks noChangeArrowheads="1"/>
          </p:cNvSpPr>
          <p:nvPr/>
        </p:nvSpPr>
        <p:spPr bwMode="auto">
          <a:xfrm>
            <a:off x="3059113" y="4568229"/>
            <a:ext cx="609600" cy="228600"/>
          </a:xfrm>
          <a:prstGeom prst="rightArrow">
            <a:avLst>
              <a:gd name="adj1" fmla="val 50000"/>
              <a:gd name="adj2" fmla="val 66667"/>
            </a:avLst>
          </a:prstGeom>
          <a:solidFill>
            <a:srgbClr val="FFFF00"/>
          </a:solidFill>
          <a:ln w="12700" cap="sq">
            <a:solidFill>
              <a:srgbClr val="FF9966"/>
            </a:solidFill>
            <a:miter lim="800000"/>
            <a:headEnd type="none" w="sm" len="sm"/>
            <a:tailEnd type="non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GB" altLang="it-IT" b="1">
              <a:solidFill>
                <a:schemeClr val="bg1"/>
              </a:solidFill>
            </a:endParaRPr>
          </a:p>
        </p:txBody>
      </p:sp>
      <p:sp>
        <p:nvSpPr>
          <p:cNvPr id="54277" name="AutoShape 5"/>
          <p:cNvSpPr>
            <a:spLocks noChangeArrowheads="1"/>
          </p:cNvSpPr>
          <p:nvPr/>
        </p:nvSpPr>
        <p:spPr bwMode="auto">
          <a:xfrm>
            <a:off x="3059113" y="4928592"/>
            <a:ext cx="609600" cy="228600"/>
          </a:xfrm>
          <a:prstGeom prst="rightArrow">
            <a:avLst>
              <a:gd name="adj1" fmla="val 50000"/>
              <a:gd name="adj2" fmla="val 66667"/>
            </a:avLst>
          </a:prstGeom>
          <a:solidFill>
            <a:srgbClr val="FFFF00"/>
          </a:solidFill>
          <a:ln w="12700" cap="sq">
            <a:solidFill>
              <a:srgbClr val="FF9966"/>
            </a:solidFill>
            <a:miter lim="800000"/>
            <a:headEnd type="none" w="sm" len="sm"/>
            <a:tailEnd type="non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GB" altLang="it-IT" b="1">
              <a:solidFill>
                <a:srgbClr val="FF9966"/>
              </a:solidFill>
            </a:endParaRP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3"/>
          <p:cNvSpPr>
            <a:spLocks noGrp="1" noChangeArrowheads="1"/>
          </p:cNvSpPr>
          <p:nvPr>
            <p:ph type="body" idx="4294967295"/>
          </p:nvPr>
        </p:nvSpPr>
        <p:spPr>
          <a:xfrm>
            <a:off x="107950" y="1484313"/>
            <a:ext cx="8820150" cy="1944687"/>
          </a:xfrm>
        </p:spPr>
        <p:txBody>
          <a:bodyPr/>
          <a:lstStyle/>
          <a:p>
            <a:pPr>
              <a:buFont typeface="Wingdings" pitchFamily="2" charset="2"/>
              <a:buNone/>
            </a:pPr>
            <a:r>
              <a:rPr lang="en-US" altLang="it-IT" sz="2600" dirty="0" smtClean="0">
                <a:latin typeface="Arial" pitchFamily="34" charset="0"/>
              </a:rPr>
              <a:t>-  VACCINO con 23 </a:t>
            </a:r>
            <a:r>
              <a:rPr lang="en-US" altLang="it-IT" sz="2600" dirty="0" err="1" smtClean="0">
                <a:latin typeface="Arial" pitchFamily="34" charset="0"/>
              </a:rPr>
              <a:t>sierogruppi</a:t>
            </a:r>
            <a:r>
              <a:rPr lang="en-US" altLang="it-IT" sz="2600" dirty="0" smtClean="0">
                <a:latin typeface="Arial" pitchFamily="34" charset="0"/>
              </a:rPr>
              <a:t> </a:t>
            </a:r>
          </a:p>
          <a:p>
            <a:pPr>
              <a:buFont typeface="Wingdings" pitchFamily="2" charset="2"/>
              <a:buChar char="Ø"/>
            </a:pPr>
            <a:endParaRPr lang="en-US" altLang="it-IT" sz="2600" dirty="0" smtClean="0">
              <a:latin typeface="Arial" pitchFamily="34" charset="0"/>
            </a:endParaRPr>
          </a:p>
        </p:txBody>
      </p:sp>
      <p:pic>
        <p:nvPicPr>
          <p:cNvPr id="98314" name="Picture 10"/>
          <p:cNvPicPr>
            <a:picLocks noChangeAspect="1" noChangeArrowheads="1"/>
          </p:cNvPicPr>
          <p:nvPr/>
        </p:nvPicPr>
        <p:blipFill>
          <a:blip r:embed="rId2">
            <a:lum bright="-18000" contrast="36000"/>
            <a:extLst>
              <a:ext uri="{28A0092B-C50C-407E-A947-70E740481C1C}">
                <a14:useLocalDpi xmlns:a14="http://schemas.microsoft.com/office/drawing/2010/main" val="0"/>
              </a:ext>
            </a:extLst>
          </a:blip>
          <a:srcRect l="52985" b="48317"/>
          <a:stretch>
            <a:fillRect/>
          </a:stretch>
        </p:blipFill>
        <p:spPr bwMode="auto">
          <a:xfrm>
            <a:off x="1985963" y="2997200"/>
            <a:ext cx="5027612" cy="321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315" name="Rectangle 2"/>
          <p:cNvSpPr>
            <a:spLocks noChangeArrowheads="1"/>
          </p:cNvSpPr>
          <p:nvPr/>
        </p:nvSpPr>
        <p:spPr bwMode="auto">
          <a:xfrm>
            <a:off x="685800" y="11588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2800">
                <a:solidFill>
                  <a:schemeClr val="tx2"/>
                </a:solidFill>
                <a:latin typeface="Times New Roman" pitchFamily="18" charset="0"/>
              </a:defRPr>
            </a:lvl1pPr>
            <a:lvl2pPr algn="ctr">
              <a:defRPr sz="2800">
                <a:solidFill>
                  <a:schemeClr val="tx2"/>
                </a:solidFill>
                <a:latin typeface="Times New Roman" pitchFamily="18" charset="0"/>
              </a:defRPr>
            </a:lvl2pPr>
            <a:lvl3pPr algn="ctr">
              <a:defRPr sz="2800">
                <a:solidFill>
                  <a:schemeClr val="tx2"/>
                </a:solidFill>
                <a:latin typeface="Times New Roman" pitchFamily="18" charset="0"/>
              </a:defRPr>
            </a:lvl3pPr>
            <a:lvl4pPr algn="ctr">
              <a:defRPr sz="2800">
                <a:solidFill>
                  <a:schemeClr val="tx2"/>
                </a:solidFill>
                <a:latin typeface="Times New Roman" pitchFamily="18" charset="0"/>
              </a:defRPr>
            </a:lvl4pPr>
            <a:lvl5pPr algn="ctr">
              <a:defRPr sz="2800">
                <a:solidFill>
                  <a:schemeClr val="tx2"/>
                </a:solidFill>
                <a:latin typeface="Times New Roman" pitchFamily="18" charset="0"/>
              </a:defRPr>
            </a:lvl5pPr>
            <a:lvl6pPr marL="457200" algn="ctr" eaLnBrk="0" fontAlgn="base" hangingPunct="0">
              <a:spcBef>
                <a:spcPct val="0"/>
              </a:spcBef>
              <a:spcAft>
                <a:spcPct val="0"/>
              </a:spcAft>
              <a:defRPr sz="2800">
                <a:solidFill>
                  <a:schemeClr val="tx2"/>
                </a:solidFill>
                <a:latin typeface="Times New Roman" pitchFamily="18" charset="0"/>
              </a:defRPr>
            </a:lvl6pPr>
            <a:lvl7pPr marL="914400" algn="ctr" eaLnBrk="0" fontAlgn="base" hangingPunct="0">
              <a:spcBef>
                <a:spcPct val="0"/>
              </a:spcBef>
              <a:spcAft>
                <a:spcPct val="0"/>
              </a:spcAft>
              <a:defRPr sz="2800">
                <a:solidFill>
                  <a:schemeClr val="tx2"/>
                </a:solidFill>
                <a:latin typeface="Times New Roman" pitchFamily="18" charset="0"/>
              </a:defRPr>
            </a:lvl7pPr>
            <a:lvl8pPr marL="1371600" algn="ctr" eaLnBrk="0" fontAlgn="base" hangingPunct="0">
              <a:spcBef>
                <a:spcPct val="0"/>
              </a:spcBef>
              <a:spcAft>
                <a:spcPct val="0"/>
              </a:spcAft>
              <a:defRPr sz="2800">
                <a:solidFill>
                  <a:schemeClr val="tx2"/>
                </a:solidFill>
                <a:latin typeface="Times New Roman" pitchFamily="18" charset="0"/>
              </a:defRPr>
            </a:lvl8pPr>
            <a:lvl9pPr marL="1828800" algn="ctr" eaLnBrk="0" fontAlgn="base" hangingPunct="0">
              <a:spcBef>
                <a:spcPct val="0"/>
              </a:spcBef>
              <a:spcAft>
                <a:spcPct val="0"/>
              </a:spcAft>
              <a:defRPr sz="2800">
                <a:solidFill>
                  <a:schemeClr val="tx2"/>
                </a:solidFill>
                <a:latin typeface="Times New Roman" pitchFamily="18" charset="0"/>
              </a:defRPr>
            </a:lvl9pPr>
          </a:lstStyle>
          <a:p>
            <a:r>
              <a:rPr lang="en-US" altLang="it-IT" b="1" dirty="0" smtClean="0">
                <a:solidFill>
                  <a:schemeClr val="tx1"/>
                </a:solidFill>
                <a:latin typeface="Arial" pitchFamily="34" charset="0"/>
              </a:rPr>
              <a:t>PREVENZIONE MENINGITE PNEUMOCOCCICA </a:t>
            </a:r>
            <a:endParaRPr lang="en-US" altLang="it-IT" b="1" dirty="0">
              <a:solidFill>
                <a:schemeClr val="tx1"/>
              </a:solidFill>
              <a:latin typeface="Arial" pitchFamily="34" charset="0"/>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6" name="Picture 4"/>
          <p:cNvPicPr>
            <a:picLocks noChangeAspect="1" noChangeArrowheads="1"/>
          </p:cNvPicPr>
          <p:nvPr/>
        </p:nvPicPr>
        <p:blipFill>
          <a:blip r:embed="rId2">
            <a:lum bright="-18000" contrast="24000"/>
            <a:extLst>
              <a:ext uri="{28A0092B-C50C-407E-A947-70E740481C1C}">
                <a14:useLocalDpi xmlns:a14="http://schemas.microsoft.com/office/drawing/2010/main" val="0"/>
              </a:ext>
            </a:extLst>
          </a:blip>
          <a:srcRect l="4834" r="46732" b="55482"/>
          <a:stretch>
            <a:fillRect/>
          </a:stretch>
        </p:blipFill>
        <p:spPr bwMode="auto">
          <a:xfrm>
            <a:off x="179388" y="2565400"/>
            <a:ext cx="3960812" cy="211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357" name="Rectangle 5"/>
          <p:cNvSpPr>
            <a:spLocks noChangeArrowheads="1"/>
          </p:cNvSpPr>
          <p:nvPr/>
        </p:nvSpPr>
        <p:spPr bwMode="auto">
          <a:xfrm>
            <a:off x="323850" y="549275"/>
            <a:ext cx="8820150" cy="194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nSpc>
                <a:spcPct val="80000"/>
              </a:lnSpc>
              <a:buFont typeface="Wingdings" pitchFamily="2" charset="2"/>
              <a:buNone/>
            </a:pPr>
            <a:endParaRPr lang="en-US" altLang="it-IT" sz="2600" dirty="0">
              <a:latin typeface="Arial" pitchFamily="34" charset="0"/>
            </a:endParaRPr>
          </a:p>
          <a:p>
            <a:pPr>
              <a:lnSpc>
                <a:spcPct val="80000"/>
              </a:lnSpc>
            </a:pPr>
            <a:r>
              <a:rPr lang="en-US" altLang="it-IT" sz="2600" dirty="0" smtClean="0">
                <a:latin typeface="Arial" pitchFamily="34" charset="0"/>
              </a:rPr>
              <a:t>CHEMIOPROFILASSI:</a:t>
            </a:r>
          </a:p>
          <a:p>
            <a:pPr marL="0" indent="0">
              <a:lnSpc>
                <a:spcPct val="80000"/>
              </a:lnSpc>
              <a:buNone/>
            </a:pPr>
            <a:r>
              <a:rPr lang="en-US" altLang="it-IT" sz="2600" b="1" dirty="0">
                <a:latin typeface="Arial" pitchFamily="34" charset="0"/>
              </a:rPr>
              <a:t>	</a:t>
            </a:r>
            <a:r>
              <a:rPr lang="en-US" altLang="it-IT" sz="2600" b="1" dirty="0" err="1" smtClean="0">
                <a:latin typeface="Arial" pitchFamily="34" charset="0"/>
              </a:rPr>
              <a:t>Rifampicina</a:t>
            </a:r>
            <a:r>
              <a:rPr lang="en-US" altLang="it-IT" sz="2600" b="1" dirty="0" smtClean="0">
                <a:latin typeface="Arial" pitchFamily="34" charset="0"/>
              </a:rPr>
              <a:t> </a:t>
            </a:r>
            <a:r>
              <a:rPr lang="en-US" altLang="it-IT" sz="2600" dirty="0">
                <a:latin typeface="Arial" pitchFamily="34" charset="0"/>
              </a:rPr>
              <a:t>in bambini </a:t>
            </a:r>
            <a:r>
              <a:rPr lang="en-US" altLang="it-IT" sz="2600" dirty="0">
                <a:latin typeface="Times New Roman"/>
              </a:rPr>
              <a:t>“</a:t>
            </a:r>
            <a:r>
              <a:rPr lang="en-US" altLang="it-IT" sz="2600" dirty="0" err="1">
                <a:latin typeface="Arial" pitchFamily="34" charset="0"/>
              </a:rPr>
              <a:t>contatti</a:t>
            </a:r>
            <a:r>
              <a:rPr lang="en-US" altLang="it-IT" sz="2600" dirty="0">
                <a:latin typeface="Times New Roman"/>
              </a:rPr>
              <a:t>”</a:t>
            </a:r>
            <a:r>
              <a:rPr lang="en-US" altLang="it-IT" sz="2600" dirty="0">
                <a:latin typeface="Arial" pitchFamily="34" charset="0"/>
              </a:rPr>
              <a:t> non </a:t>
            </a:r>
            <a:r>
              <a:rPr lang="en-US" altLang="it-IT" sz="2600" dirty="0" err="1">
                <a:latin typeface="Arial" pitchFamily="34" charset="0"/>
              </a:rPr>
              <a:t>vaccinati</a:t>
            </a:r>
            <a:endParaRPr lang="en-US" altLang="it-IT" sz="2600" dirty="0">
              <a:latin typeface="Arial" pitchFamily="34" charset="0"/>
            </a:endParaRPr>
          </a:p>
          <a:p>
            <a:pPr>
              <a:lnSpc>
                <a:spcPct val="80000"/>
              </a:lnSpc>
            </a:pPr>
            <a:r>
              <a:rPr lang="en-US" altLang="it-IT" sz="2600" dirty="0" smtClean="0">
                <a:latin typeface="Arial" pitchFamily="34" charset="0"/>
              </a:rPr>
              <a:t>VACCINO: </a:t>
            </a:r>
            <a:r>
              <a:rPr lang="en-US" altLang="it-IT" sz="2600" dirty="0" err="1" smtClean="0">
                <a:latin typeface="Arial" pitchFamily="34" charset="0"/>
              </a:rPr>
              <a:t>dalla</a:t>
            </a:r>
            <a:r>
              <a:rPr lang="en-US" altLang="it-IT" sz="2600" dirty="0" smtClean="0">
                <a:latin typeface="Arial" pitchFamily="34" charset="0"/>
              </a:rPr>
              <a:t> </a:t>
            </a:r>
            <a:r>
              <a:rPr lang="en-US" altLang="it-IT" sz="2600" dirty="0" err="1">
                <a:latin typeface="Arial" pitchFamily="34" charset="0"/>
              </a:rPr>
              <a:t>VIII</a:t>
            </a:r>
            <a:r>
              <a:rPr lang="en-US" altLang="it-IT" sz="2600" baseline="30000" dirty="0" err="1">
                <a:latin typeface="Arial" pitchFamily="34" charset="0"/>
              </a:rPr>
              <a:t>a</a:t>
            </a:r>
            <a:r>
              <a:rPr lang="en-US" altLang="it-IT" sz="2600" dirty="0">
                <a:latin typeface="Arial" pitchFamily="34" charset="0"/>
              </a:rPr>
              <a:t> </a:t>
            </a:r>
            <a:r>
              <a:rPr lang="en-US" altLang="it-IT" sz="2600" dirty="0" err="1">
                <a:latin typeface="Arial" pitchFamily="34" charset="0"/>
              </a:rPr>
              <a:t>settimana</a:t>
            </a:r>
            <a:r>
              <a:rPr lang="en-US" altLang="it-IT" sz="2600" dirty="0">
                <a:latin typeface="Arial" pitchFamily="34" charset="0"/>
              </a:rPr>
              <a:t> di vita </a:t>
            </a:r>
            <a:r>
              <a:rPr lang="en-US" altLang="it-IT" sz="2600" dirty="0" smtClean="0">
                <a:latin typeface="Arial" pitchFamily="34" charset="0"/>
              </a:rPr>
              <a:t>- 3 </a:t>
            </a:r>
            <a:r>
              <a:rPr lang="en-US" altLang="it-IT" sz="2600" dirty="0" err="1" smtClean="0">
                <a:latin typeface="Arial" pitchFamily="34" charset="0"/>
              </a:rPr>
              <a:t>dosi</a:t>
            </a:r>
            <a:endParaRPr lang="en-US" altLang="it-IT" sz="2600" dirty="0">
              <a:latin typeface="Arial" pitchFamily="34" charset="0"/>
            </a:endParaRPr>
          </a:p>
        </p:txBody>
      </p:sp>
      <p:sp>
        <p:nvSpPr>
          <p:cNvPr id="100359" name="Rectangle 2"/>
          <p:cNvSpPr>
            <a:spLocks noChangeArrowheads="1"/>
          </p:cNvSpPr>
          <p:nvPr/>
        </p:nvSpPr>
        <p:spPr bwMode="auto">
          <a:xfrm>
            <a:off x="685800" y="115888"/>
            <a:ext cx="777240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2800">
                <a:solidFill>
                  <a:schemeClr val="tx2"/>
                </a:solidFill>
                <a:latin typeface="Times New Roman" pitchFamily="18" charset="0"/>
              </a:defRPr>
            </a:lvl1pPr>
            <a:lvl2pPr algn="ctr">
              <a:defRPr sz="2800">
                <a:solidFill>
                  <a:schemeClr val="tx2"/>
                </a:solidFill>
                <a:latin typeface="Times New Roman" pitchFamily="18" charset="0"/>
              </a:defRPr>
            </a:lvl2pPr>
            <a:lvl3pPr algn="ctr">
              <a:defRPr sz="2800">
                <a:solidFill>
                  <a:schemeClr val="tx2"/>
                </a:solidFill>
                <a:latin typeface="Times New Roman" pitchFamily="18" charset="0"/>
              </a:defRPr>
            </a:lvl3pPr>
            <a:lvl4pPr algn="ctr">
              <a:defRPr sz="2800">
                <a:solidFill>
                  <a:schemeClr val="tx2"/>
                </a:solidFill>
                <a:latin typeface="Times New Roman" pitchFamily="18" charset="0"/>
              </a:defRPr>
            </a:lvl4pPr>
            <a:lvl5pPr algn="ctr">
              <a:defRPr sz="2800">
                <a:solidFill>
                  <a:schemeClr val="tx2"/>
                </a:solidFill>
                <a:latin typeface="Times New Roman" pitchFamily="18" charset="0"/>
              </a:defRPr>
            </a:lvl5pPr>
            <a:lvl6pPr marL="457200" algn="ctr" eaLnBrk="0" fontAlgn="base" hangingPunct="0">
              <a:spcBef>
                <a:spcPct val="0"/>
              </a:spcBef>
              <a:spcAft>
                <a:spcPct val="0"/>
              </a:spcAft>
              <a:defRPr sz="2800">
                <a:solidFill>
                  <a:schemeClr val="tx2"/>
                </a:solidFill>
                <a:latin typeface="Times New Roman" pitchFamily="18" charset="0"/>
              </a:defRPr>
            </a:lvl6pPr>
            <a:lvl7pPr marL="914400" algn="ctr" eaLnBrk="0" fontAlgn="base" hangingPunct="0">
              <a:spcBef>
                <a:spcPct val="0"/>
              </a:spcBef>
              <a:spcAft>
                <a:spcPct val="0"/>
              </a:spcAft>
              <a:defRPr sz="2800">
                <a:solidFill>
                  <a:schemeClr val="tx2"/>
                </a:solidFill>
                <a:latin typeface="Times New Roman" pitchFamily="18" charset="0"/>
              </a:defRPr>
            </a:lvl7pPr>
            <a:lvl8pPr marL="1371600" algn="ctr" eaLnBrk="0" fontAlgn="base" hangingPunct="0">
              <a:spcBef>
                <a:spcPct val="0"/>
              </a:spcBef>
              <a:spcAft>
                <a:spcPct val="0"/>
              </a:spcAft>
              <a:defRPr sz="2800">
                <a:solidFill>
                  <a:schemeClr val="tx2"/>
                </a:solidFill>
                <a:latin typeface="Times New Roman" pitchFamily="18" charset="0"/>
              </a:defRPr>
            </a:lvl8pPr>
            <a:lvl9pPr marL="1828800" algn="ctr" eaLnBrk="0" fontAlgn="base" hangingPunct="0">
              <a:spcBef>
                <a:spcPct val="0"/>
              </a:spcBef>
              <a:spcAft>
                <a:spcPct val="0"/>
              </a:spcAft>
              <a:defRPr sz="2800">
                <a:solidFill>
                  <a:schemeClr val="tx2"/>
                </a:solidFill>
                <a:latin typeface="Times New Roman" pitchFamily="18" charset="0"/>
              </a:defRPr>
            </a:lvl9pPr>
          </a:lstStyle>
          <a:p>
            <a:pPr>
              <a:lnSpc>
                <a:spcPct val="90000"/>
              </a:lnSpc>
            </a:pPr>
            <a:r>
              <a:rPr lang="en-US" altLang="it-IT" b="1" dirty="0" smtClean="0">
                <a:solidFill>
                  <a:schemeClr val="tx1"/>
                </a:solidFill>
                <a:latin typeface="Arial" pitchFamily="34" charset="0"/>
              </a:rPr>
              <a:t>PREVENZIONE MENINGITE da </a:t>
            </a:r>
            <a:r>
              <a:rPr lang="en-US" altLang="it-IT" b="1" dirty="0" err="1" smtClean="0">
                <a:solidFill>
                  <a:schemeClr val="tx1"/>
                </a:solidFill>
                <a:latin typeface="Arial" pitchFamily="34" charset="0"/>
              </a:rPr>
              <a:t>Haemophilus</a:t>
            </a:r>
            <a:endParaRPr lang="en-US" altLang="it-IT" b="1" dirty="0">
              <a:solidFill>
                <a:schemeClr val="tx1"/>
              </a:solidFill>
              <a:latin typeface="Arial" pitchFamily="34" charset="0"/>
            </a:endParaRPr>
          </a:p>
        </p:txBody>
      </p:sp>
      <p:pic>
        <p:nvPicPr>
          <p:cNvPr id="100360" name="Picture 8"/>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4356100" y="2565400"/>
            <a:ext cx="4559300" cy="304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361" name="Text Box 9"/>
          <p:cNvSpPr txBox="1">
            <a:spLocks noChangeArrowheads="1"/>
          </p:cNvSpPr>
          <p:nvPr/>
        </p:nvSpPr>
        <p:spPr bwMode="auto">
          <a:xfrm>
            <a:off x="98425" y="5659438"/>
            <a:ext cx="6445250" cy="108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lang="en-US" altLang="it-IT" sz="1800">
                <a:latin typeface="Arial" pitchFamily="34" charset="0"/>
              </a:rPr>
              <a:t> esistono 3 tipi di vaccino CONIUGATO con proteine:</a:t>
            </a:r>
          </a:p>
          <a:p>
            <a:pPr>
              <a:lnSpc>
                <a:spcPct val="90000"/>
              </a:lnSpc>
            </a:pPr>
            <a:r>
              <a:rPr lang="en-US" altLang="it-IT" sz="1800">
                <a:latin typeface="Arial" pitchFamily="34" charset="0"/>
              </a:rPr>
              <a:t>- Tetanospasmina</a:t>
            </a:r>
          </a:p>
          <a:p>
            <a:pPr>
              <a:lnSpc>
                <a:spcPct val="90000"/>
              </a:lnSpc>
            </a:pPr>
            <a:r>
              <a:rPr lang="en-US" altLang="it-IT" sz="1800">
                <a:latin typeface="Arial" pitchFamily="34" charset="0"/>
              </a:rPr>
              <a:t>- Proteine di </a:t>
            </a:r>
            <a:r>
              <a:rPr lang="en-US" altLang="it-IT" sz="1800" i="1">
                <a:latin typeface="Arial" pitchFamily="34" charset="0"/>
              </a:rPr>
              <a:t>C. diptheriae</a:t>
            </a:r>
          </a:p>
          <a:p>
            <a:pPr>
              <a:lnSpc>
                <a:spcPct val="90000"/>
              </a:lnSpc>
            </a:pPr>
            <a:r>
              <a:rPr lang="en-US" altLang="it-IT" sz="1800">
                <a:latin typeface="Arial" pitchFamily="34" charset="0"/>
              </a:rPr>
              <a:t>- Proteine della membrana esterna di </a:t>
            </a:r>
            <a:r>
              <a:rPr lang="en-US" altLang="it-IT" sz="1800" i="1">
                <a:latin typeface="Arial" pitchFamily="34" charset="0"/>
              </a:rPr>
              <a:t>N. meningitids</a:t>
            </a:r>
            <a:r>
              <a:rPr lang="en-US" altLang="it-IT" sz="1800">
                <a:latin typeface="Arial" pitchFamily="34" charset="0"/>
              </a:rPr>
              <a:t> gruppo B</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3"/>
          <p:cNvSpPr txBox="1">
            <a:spLocks noChangeArrowheads="1"/>
          </p:cNvSpPr>
          <p:nvPr/>
        </p:nvSpPr>
        <p:spPr bwMode="auto">
          <a:xfrm>
            <a:off x="395536" y="44624"/>
            <a:ext cx="8136904" cy="6986528"/>
          </a:xfrm>
          <a:prstGeom prst="rect">
            <a:avLst/>
          </a:prstGeom>
          <a:noFill/>
          <a:ln w="57150">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tabLst>
                <a:tab pos="4484688" algn="l"/>
                <a:tab pos="7977188" algn="l"/>
              </a:tabLst>
              <a:defRPr sz="2400">
                <a:solidFill>
                  <a:schemeClr val="tx1"/>
                </a:solidFill>
                <a:latin typeface="Times New Roman" pitchFamily="18" charset="0"/>
              </a:defRPr>
            </a:lvl1pPr>
            <a:lvl2pPr marL="742950" indent="-285750">
              <a:tabLst>
                <a:tab pos="4484688" algn="l"/>
                <a:tab pos="7977188" algn="l"/>
              </a:tabLst>
              <a:defRPr sz="2400">
                <a:solidFill>
                  <a:schemeClr val="tx1"/>
                </a:solidFill>
                <a:latin typeface="Times New Roman" pitchFamily="18" charset="0"/>
              </a:defRPr>
            </a:lvl2pPr>
            <a:lvl3pPr marL="381000">
              <a:tabLst>
                <a:tab pos="4484688" algn="l"/>
                <a:tab pos="7977188" algn="l"/>
              </a:tabLst>
              <a:defRPr sz="2400">
                <a:solidFill>
                  <a:schemeClr val="tx1"/>
                </a:solidFill>
                <a:latin typeface="Times New Roman" pitchFamily="18" charset="0"/>
              </a:defRPr>
            </a:lvl3pPr>
            <a:lvl4pPr marL="1600200" indent="-228600">
              <a:tabLst>
                <a:tab pos="4484688" algn="l"/>
                <a:tab pos="7977188" algn="l"/>
              </a:tabLst>
              <a:defRPr sz="2400">
                <a:solidFill>
                  <a:schemeClr val="tx1"/>
                </a:solidFill>
                <a:latin typeface="Times New Roman" pitchFamily="18" charset="0"/>
              </a:defRPr>
            </a:lvl4pPr>
            <a:lvl5pPr marL="2057400" indent="-228600">
              <a:tabLst>
                <a:tab pos="4484688" algn="l"/>
                <a:tab pos="7977188"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4484688" algn="l"/>
                <a:tab pos="7977188"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4484688" algn="l"/>
                <a:tab pos="7977188"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4484688" algn="l"/>
                <a:tab pos="7977188"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4484688" algn="l"/>
                <a:tab pos="7977188" algn="l"/>
              </a:tabLst>
              <a:defRPr sz="2400">
                <a:solidFill>
                  <a:schemeClr val="tx1"/>
                </a:solidFill>
                <a:latin typeface="Times New Roman" pitchFamily="18" charset="0"/>
              </a:defRPr>
            </a:lvl9pPr>
          </a:lstStyle>
          <a:p>
            <a:pPr lvl="2">
              <a:buClr>
                <a:schemeClr val="tx1"/>
              </a:buClr>
            </a:pPr>
            <a:endParaRPr lang="it-IT" altLang="it-IT" sz="2800" b="1" dirty="0">
              <a:latin typeface="Arial" pitchFamily="34" charset="0"/>
            </a:endParaRPr>
          </a:p>
          <a:p>
            <a:pPr lvl="2">
              <a:buClr>
                <a:schemeClr val="tx1"/>
              </a:buClr>
            </a:pPr>
            <a:r>
              <a:rPr lang="it-IT" altLang="it-IT" sz="2800" b="1" dirty="0">
                <a:latin typeface="Arial" pitchFamily="34" charset="0"/>
              </a:rPr>
              <a:t>Ascessi cerebrali</a:t>
            </a:r>
            <a:endParaRPr lang="it-IT" altLang="it-IT" sz="2800" dirty="0">
              <a:latin typeface="Arial" pitchFamily="34" charset="0"/>
            </a:endParaRPr>
          </a:p>
          <a:p>
            <a:pPr lvl="2">
              <a:buClr>
                <a:schemeClr val="tx1"/>
              </a:buClr>
            </a:pPr>
            <a:r>
              <a:rPr lang="it-IT" altLang="it-IT" sz="2800" dirty="0">
                <a:latin typeface="Arial" pitchFamily="34" charset="0"/>
              </a:rPr>
              <a:t>Le manifestazioni cliniche di una ascesso cerebrale sono in gran parte dovute alla presenza di una lesione che occupa spazio nel parenchima cerebrale. </a:t>
            </a:r>
          </a:p>
          <a:p>
            <a:pPr lvl="2">
              <a:buClr>
                <a:schemeClr val="tx1"/>
              </a:buClr>
            </a:pPr>
            <a:r>
              <a:rPr lang="it-IT" altLang="it-IT" sz="2800" dirty="0">
                <a:latin typeface="Arial" pitchFamily="34" charset="0"/>
              </a:rPr>
              <a:t>I sintomi sono: cefalea, febbre, segni neurologici focali (emiparesi), nausea, vomito.</a:t>
            </a:r>
          </a:p>
          <a:p>
            <a:pPr lvl="2">
              <a:buClr>
                <a:schemeClr val="tx1"/>
              </a:buClr>
            </a:pPr>
            <a:r>
              <a:rPr lang="it-IT" altLang="it-IT" sz="2800" dirty="0">
                <a:latin typeface="Arial" pitchFamily="34" charset="0"/>
              </a:rPr>
              <a:t>Fattori patogenetici: presenza di microrganismi virulenti in un’area cerebrale ischemica o devitalizzata per danni pregressi.</a:t>
            </a:r>
          </a:p>
          <a:p>
            <a:pPr lvl="2">
              <a:buClr>
                <a:schemeClr val="tx1"/>
              </a:buClr>
            </a:pPr>
            <a:r>
              <a:rPr lang="it-IT" altLang="it-IT" sz="2800" dirty="0">
                <a:latin typeface="Arial" pitchFamily="34" charset="0"/>
              </a:rPr>
              <a:t>Microrganismi più frequentemente isolati: streptococchi, enterobatteri, anaerobi, </a:t>
            </a:r>
            <a:r>
              <a:rPr lang="it-IT" altLang="it-IT" sz="2800" i="1" dirty="0">
                <a:latin typeface="Arial" pitchFamily="34" charset="0"/>
              </a:rPr>
              <a:t>S. </a:t>
            </a:r>
            <a:r>
              <a:rPr lang="it-IT" altLang="it-IT" sz="2800" i="1" dirty="0" err="1">
                <a:latin typeface="Arial" pitchFamily="34" charset="0"/>
              </a:rPr>
              <a:t>aureus</a:t>
            </a:r>
            <a:r>
              <a:rPr lang="it-IT" altLang="it-IT" sz="2800" dirty="0">
                <a:latin typeface="Arial" pitchFamily="34" charset="0"/>
              </a:rPr>
              <a:t>, funghi, </a:t>
            </a:r>
            <a:r>
              <a:rPr lang="it-IT" altLang="it-IT" sz="2800" i="1" dirty="0">
                <a:latin typeface="Arial" pitchFamily="34" charset="0"/>
              </a:rPr>
              <a:t>E. </a:t>
            </a:r>
            <a:r>
              <a:rPr lang="it-IT" altLang="it-IT" sz="2800" i="1" dirty="0" err="1">
                <a:latin typeface="Arial" pitchFamily="34" charset="0"/>
              </a:rPr>
              <a:t>histolytica</a:t>
            </a:r>
            <a:r>
              <a:rPr lang="it-IT" altLang="it-IT" sz="2800" dirty="0" smtClean="0">
                <a:latin typeface="Arial" pitchFamily="34" charset="0"/>
              </a:rPr>
              <a:t>.</a:t>
            </a:r>
          </a:p>
          <a:p>
            <a:pPr lvl="2">
              <a:buClr>
                <a:schemeClr val="tx1"/>
              </a:buClr>
            </a:pPr>
            <a:r>
              <a:rPr lang="it-IT" altLang="it-IT" sz="2800" dirty="0" smtClean="0">
                <a:latin typeface="Arial" pitchFamily="34" charset="0"/>
              </a:rPr>
              <a:t>Oppure </a:t>
            </a:r>
            <a:r>
              <a:rPr lang="it-IT" altLang="it-IT" sz="2800" i="1" dirty="0" smtClean="0">
                <a:latin typeface="Arial" pitchFamily="34" charset="0"/>
              </a:rPr>
              <a:t>… </a:t>
            </a:r>
            <a:r>
              <a:rPr lang="it-IT" altLang="it-IT" sz="2800" i="1" dirty="0" err="1" smtClean="0">
                <a:latin typeface="Arial" pitchFamily="34" charset="0"/>
              </a:rPr>
              <a:t>Nocardia</a:t>
            </a:r>
            <a:r>
              <a:rPr lang="it-IT" altLang="it-IT" sz="2800" dirty="0" smtClean="0">
                <a:latin typeface="Arial" pitchFamily="34" charset="0"/>
              </a:rPr>
              <a:t> </a:t>
            </a:r>
            <a:r>
              <a:rPr lang="it-IT" altLang="it-IT" sz="2800" dirty="0" err="1" smtClean="0">
                <a:latin typeface="Arial" pitchFamily="34" charset="0"/>
              </a:rPr>
              <a:t>spp</a:t>
            </a:r>
            <a:r>
              <a:rPr lang="it-IT" altLang="it-IT" sz="2800" dirty="0" smtClean="0">
                <a:latin typeface="Arial" pitchFamily="34" charset="0"/>
              </a:rPr>
              <a:t>!!!</a:t>
            </a:r>
            <a:endParaRPr lang="it-IT" altLang="it-IT" sz="2800" dirty="0">
              <a:latin typeface="Arial" pitchFamily="34" charset="0"/>
            </a:endParaRPr>
          </a:p>
          <a:p>
            <a:endParaRPr lang="it-IT" altLang="it-IT" sz="2800" dirty="0">
              <a:latin typeface="Arial" pitchFamily="34" charset="0"/>
            </a:endParaRPr>
          </a:p>
        </p:txBody>
      </p:sp>
    </p:spTree>
    <p:extLst>
      <p:ext uri="{BB962C8B-B14F-4D97-AF65-F5344CB8AC3E}">
        <p14:creationId xmlns:p14="http://schemas.microsoft.com/office/powerpoint/2010/main" val="399472324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1027"/>
          <p:cNvSpPr txBox="1">
            <a:spLocks noChangeArrowheads="1"/>
          </p:cNvSpPr>
          <p:nvPr/>
        </p:nvSpPr>
        <p:spPr bwMode="auto">
          <a:xfrm>
            <a:off x="215900" y="422275"/>
            <a:ext cx="8820150" cy="6102350"/>
          </a:xfrm>
          <a:prstGeom prst="rect">
            <a:avLst/>
          </a:prstGeom>
          <a:noFill/>
          <a:ln w="57150">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tabLst>
                <a:tab pos="4484688" algn="l"/>
                <a:tab pos="7977188" algn="l"/>
              </a:tabLst>
              <a:defRPr sz="2400">
                <a:solidFill>
                  <a:schemeClr val="tx1"/>
                </a:solidFill>
                <a:latin typeface="Times New Roman" pitchFamily="18" charset="0"/>
              </a:defRPr>
            </a:lvl1pPr>
            <a:lvl2pPr marL="742950" indent="-285750">
              <a:tabLst>
                <a:tab pos="4484688" algn="l"/>
                <a:tab pos="7977188" algn="l"/>
              </a:tabLst>
              <a:defRPr sz="2400">
                <a:solidFill>
                  <a:schemeClr val="tx1"/>
                </a:solidFill>
                <a:latin typeface="Times New Roman" pitchFamily="18" charset="0"/>
              </a:defRPr>
            </a:lvl2pPr>
            <a:lvl3pPr marL="1143000" indent="-228600">
              <a:tabLst>
                <a:tab pos="4484688" algn="l"/>
                <a:tab pos="7977188" algn="l"/>
              </a:tabLst>
              <a:defRPr sz="2400">
                <a:solidFill>
                  <a:schemeClr val="tx1"/>
                </a:solidFill>
                <a:latin typeface="Times New Roman" pitchFamily="18" charset="0"/>
              </a:defRPr>
            </a:lvl3pPr>
            <a:lvl4pPr marL="1600200" indent="-228600">
              <a:tabLst>
                <a:tab pos="4484688" algn="l"/>
                <a:tab pos="7977188" algn="l"/>
              </a:tabLst>
              <a:defRPr sz="2400">
                <a:solidFill>
                  <a:schemeClr val="tx1"/>
                </a:solidFill>
                <a:latin typeface="Times New Roman" pitchFamily="18" charset="0"/>
              </a:defRPr>
            </a:lvl4pPr>
            <a:lvl5pPr marL="2057400" indent="-228600">
              <a:tabLst>
                <a:tab pos="4484688" algn="l"/>
                <a:tab pos="7977188"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4484688" algn="l"/>
                <a:tab pos="7977188"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4484688" algn="l"/>
                <a:tab pos="7977188"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4484688" algn="l"/>
                <a:tab pos="7977188"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4484688" algn="l"/>
                <a:tab pos="7977188" algn="l"/>
              </a:tabLst>
              <a:defRPr sz="2400">
                <a:solidFill>
                  <a:schemeClr val="tx1"/>
                </a:solidFill>
                <a:latin typeface="Times New Roman" pitchFamily="18" charset="0"/>
              </a:defRPr>
            </a:lvl9pPr>
          </a:lstStyle>
          <a:p>
            <a:r>
              <a:rPr lang="it-IT" altLang="it-IT" sz="2600" b="1">
                <a:latin typeface="Arial" pitchFamily="34" charset="0"/>
              </a:rPr>
              <a:t>Diagnosi eziologica degli ascessi cerebrali</a:t>
            </a:r>
            <a:endParaRPr lang="it-IT" altLang="it-IT" sz="2600">
              <a:latin typeface="Arial" pitchFamily="34" charset="0"/>
            </a:endParaRPr>
          </a:p>
          <a:p>
            <a:endParaRPr lang="it-IT" altLang="it-IT" sz="2600">
              <a:latin typeface="Arial" pitchFamily="34" charset="0"/>
            </a:endParaRPr>
          </a:p>
          <a:p>
            <a:r>
              <a:rPr lang="it-IT" altLang="it-IT" sz="2600">
                <a:latin typeface="Arial" pitchFamily="34" charset="0"/>
              </a:rPr>
              <a:t>Diagnosi diretta del materiale ascessuale.</a:t>
            </a:r>
          </a:p>
          <a:p>
            <a:r>
              <a:rPr lang="it-IT" altLang="it-IT" sz="2600">
                <a:latin typeface="Arial" pitchFamily="34" charset="0"/>
              </a:rPr>
              <a:t>La presenza di anaerobi condiziona la modalità del prelievo.</a:t>
            </a:r>
          </a:p>
          <a:p>
            <a:r>
              <a:rPr lang="it-IT" altLang="it-IT" sz="2600">
                <a:latin typeface="Arial" pitchFamily="34" charset="0"/>
              </a:rPr>
              <a:t>Complessità dell’esame microbiologico per:</a:t>
            </a:r>
          </a:p>
          <a:p>
            <a:pPr>
              <a:buFontTx/>
              <a:buChar char="•"/>
            </a:pPr>
            <a:r>
              <a:rPr lang="it-IT" altLang="it-IT" sz="2600">
                <a:latin typeface="Arial" pitchFamily="34" charset="0"/>
              </a:rPr>
              <a:t> la natura  spesso polimicrobica degli ascessi batterici; </a:t>
            </a:r>
          </a:p>
          <a:p>
            <a:pPr>
              <a:buFontTx/>
              <a:buChar char="•"/>
            </a:pPr>
            <a:r>
              <a:rPr lang="it-IT" altLang="it-IT" sz="2600">
                <a:latin typeface="Arial" pitchFamily="34" charset="0"/>
              </a:rPr>
              <a:t> alta percentuale di casi in cui sono coinvolti gli </a:t>
            </a:r>
            <a:r>
              <a:rPr lang="it-IT" altLang="it-IT" sz="2600" b="1">
                <a:latin typeface="Arial" pitchFamily="34" charset="0"/>
              </a:rPr>
              <a:t>anaerobi</a:t>
            </a:r>
            <a:r>
              <a:rPr lang="it-IT" altLang="it-IT" sz="2600">
                <a:latin typeface="Arial" pitchFamily="34" charset="0"/>
              </a:rPr>
              <a:t>.</a:t>
            </a:r>
          </a:p>
          <a:p>
            <a:r>
              <a:rPr lang="it-IT" altLang="it-IT" sz="2600">
                <a:latin typeface="Arial" pitchFamily="34" charset="0"/>
              </a:rPr>
              <a:t>I dati anamnestetici possono aiutare nella diagnosi.</a:t>
            </a:r>
          </a:p>
          <a:p>
            <a:r>
              <a:rPr lang="it-IT" altLang="it-IT" sz="2600">
                <a:latin typeface="Arial" pitchFamily="34" charset="0"/>
              </a:rPr>
              <a:t>Esame diretto a fresco (amebe, miceti) o previa colorazione (toxoplasma, miceti, batteri).</a:t>
            </a:r>
          </a:p>
          <a:p>
            <a:r>
              <a:rPr lang="it-IT" altLang="it-IT" sz="2600">
                <a:latin typeface="Arial" pitchFamily="34" charset="0"/>
              </a:rPr>
              <a:t>Esame colturale; terreni per aerobi, anaerobi, miceti.</a:t>
            </a:r>
          </a:p>
          <a:p>
            <a:r>
              <a:rPr lang="it-IT" altLang="it-IT" sz="2600">
                <a:latin typeface="Arial" pitchFamily="34" charset="0"/>
              </a:rPr>
              <a:t>Ricerca di DNA microbico, mediante sonde genetiche o PCR.</a:t>
            </a:r>
          </a:p>
          <a:p>
            <a:r>
              <a:rPr lang="it-IT" altLang="it-IT" sz="2600">
                <a:latin typeface="Arial" pitchFamily="34" charset="0"/>
              </a:rPr>
              <a:t>Diagnosi indiretta: ricerca di anticorpi (toxoplasma). </a:t>
            </a:r>
          </a:p>
        </p:txBody>
      </p:sp>
      <p:sp>
        <p:nvSpPr>
          <p:cNvPr id="68611" name="Oval 1030"/>
          <p:cNvSpPr>
            <a:spLocks noChangeArrowheads="1"/>
          </p:cNvSpPr>
          <p:nvPr/>
        </p:nvSpPr>
        <p:spPr bwMode="auto">
          <a:xfrm>
            <a:off x="8763000" y="0"/>
            <a:ext cx="381000" cy="3810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it-IT" altLang="it-IT"/>
          </a:p>
        </p:txBody>
      </p:sp>
    </p:spTree>
    <p:extLst>
      <p:ext uri="{BB962C8B-B14F-4D97-AF65-F5344CB8AC3E}">
        <p14:creationId xmlns:p14="http://schemas.microsoft.com/office/powerpoint/2010/main" val="403763828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C:\Users\sony vaio\Desktop\LAVORI ONGOING\Nocardia New Microbiologica\Figure 2.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044" y="125187"/>
            <a:ext cx="8243037" cy="6184133"/>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512168" y="6361810"/>
            <a:ext cx="8092280" cy="400110"/>
          </a:xfrm>
          <a:prstGeom prst="rect">
            <a:avLst/>
          </a:prstGeom>
          <a:noFill/>
        </p:spPr>
        <p:txBody>
          <a:bodyPr wrap="none" rtlCol="0">
            <a:spAutoFit/>
          </a:bodyPr>
          <a:lstStyle/>
          <a:p>
            <a:r>
              <a:rPr lang="en-US" sz="2000" dirty="0" err="1" smtClean="0">
                <a:latin typeface="Arial" panose="020B0604020202020204" pitchFamily="34" charset="0"/>
                <a:cs typeface="Arial" panose="020B0604020202020204" pitchFamily="34" charset="0"/>
              </a:rPr>
              <a:t>Nocardiosi</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cerebrale</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esame</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microscopico</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dopo</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colorazione</a:t>
            </a:r>
            <a:r>
              <a:rPr lang="en-US" sz="2000" dirty="0" smtClean="0">
                <a:latin typeface="Arial" panose="020B0604020202020204" pitchFamily="34" charset="0"/>
                <a:cs typeface="Arial" panose="020B0604020202020204" pitchFamily="34" charset="0"/>
              </a:rPr>
              <a:t> di Gram </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503698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3"/>
          <p:cNvSpPr txBox="1">
            <a:spLocks noChangeArrowheads="1"/>
          </p:cNvSpPr>
          <p:nvPr/>
        </p:nvSpPr>
        <p:spPr bwMode="auto">
          <a:xfrm>
            <a:off x="171450" y="461963"/>
            <a:ext cx="8001000" cy="613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98438" algn="l"/>
                <a:tab pos="3055938" algn="l"/>
                <a:tab pos="4187825" algn="l"/>
                <a:tab pos="6569075" algn="l"/>
                <a:tab pos="7977188" algn="l"/>
              </a:tabLst>
              <a:defRPr sz="2400">
                <a:solidFill>
                  <a:schemeClr val="tx1"/>
                </a:solidFill>
                <a:latin typeface="Times New Roman" pitchFamily="18" charset="0"/>
              </a:defRPr>
            </a:lvl1pPr>
            <a:lvl2pPr marL="742950" indent="-285750">
              <a:tabLst>
                <a:tab pos="198438" algn="l"/>
                <a:tab pos="3055938" algn="l"/>
                <a:tab pos="4187825" algn="l"/>
                <a:tab pos="6569075" algn="l"/>
                <a:tab pos="7977188" algn="l"/>
              </a:tabLst>
              <a:defRPr sz="2400">
                <a:solidFill>
                  <a:schemeClr val="tx1"/>
                </a:solidFill>
                <a:latin typeface="Times New Roman" pitchFamily="18" charset="0"/>
              </a:defRPr>
            </a:lvl2pPr>
            <a:lvl3pPr marL="1143000" indent="-228600">
              <a:tabLst>
                <a:tab pos="198438" algn="l"/>
                <a:tab pos="3055938" algn="l"/>
                <a:tab pos="4187825" algn="l"/>
                <a:tab pos="6569075" algn="l"/>
                <a:tab pos="7977188" algn="l"/>
              </a:tabLst>
              <a:defRPr sz="2400">
                <a:solidFill>
                  <a:schemeClr val="tx1"/>
                </a:solidFill>
                <a:latin typeface="Times New Roman" pitchFamily="18" charset="0"/>
              </a:defRPr>
            </a:lvl3pPr>
            <a:lvl4pPr marL="1600200" indent="-228600">
              <a:tabLst>
                <a:tab pos="198438" algn="l"/>
                <a:tab pos="3055938" algn="l"/>
                <a:tab pos="4187825" algn="l"/>
                <a:tab pos="6569075" algn="l"/>
                <a:tab pos="7977188" algn="l"/>
              </a:tabLst>
              <a:defRPr sz="2400">
                <a:solidFill>
                  <a:schemeClr val="tx1"/>
                </a:solidFill>
                <a:latin typeface="Times New Roman" pitchFamily="18" charset="0"/>
              </a:defRPr>
            </a:lvl4pPr>
            <a:lvl5pPr marL="2057400" indent="-228600">
              <a:tabLst>
                <a:tab pos="198438" algn="l"/>
                <a:tab pos="3055938" algn="l"/>
                <a:tab pos="4187825" algn="l"/>
                <a:tab pos="6569075" algn="l"/>
                <a:tab pos="7977188"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198438" algn="l"/>
                <a:tab pos="3055938" algn="l"/>
                <a:tab pos="4187825" algn="l"/>
                <a:tab pos="6569075" algn="l"/>
                <a:tab pos="7977188"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198438" algn="l"/>
                <a:tab pos="3055938" algn="l"/>
                <a:tab pos="4187825" algn="l"/>
                <a:tab pos="6569075" algn="l"/>
                <a:tab pos="7977188"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198438" algn="l"/>
                <a:tab pos="3055938" algn="l"/>
                <a:tab pos="4187825" algn="l"/>
                <a:tab pos="6569075" algn="l"/>
                <a:tab pos="7977188"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198438" algn="l"/>
                <a:tab pos="3055938" algn="l"/>
                <a:tab pos="4187825" algn="l"/>
                <a:tab pos="6569075" algn="l"/>
                <a:tab pos="7977188" algn="l"/>
              </a:tabLst>
              <a:defRPr sz="2400">
                <a:solidFill>
                  <a:schemeClr val="tx1"/>
                </a:solidFill>
                <a:latin typeface="Times New Roman" pitchFamily="18" charset="0"/>
              </a:defRPr>
            </a:lvl9pPr>
          </a:lstStyle>
          <a:p>
            <a:pPr algn="ctr"/>
            <a:r>
              <a:rPr lang="it-IT" altLang="it-IT" sz="3200" b="1">
                <a:latin typeface="Arial" pitchFamily="34" charset="0"/>
              </a:rPr>
              <a:t>ENCEFALITI</a:t>
            </a:r>
          </a:p>
          <a:p>
            <a:endParaRPr lang="it-IT" altLang="it-IT" sz="2600" b="1">
              <a:latin typeface="Arial" pitchFamily="34" charset="0"/>
            </a:endParaRPr>
          </a:p>
          <a:p>
            <a:endParaRPr lang="it-IT" altLang="it-IT" sz="2600">
              <a:latin typeface="Arial" pitchFamily="34" charset="0"/>
            </a:endParaRPr>
          </a:p>
          <a:p>
            <a:endParaRPr lang="it-IT" altLang="it-IT" sz="2600">
              <a:latin typeface="Arial" pitchFamily="34" charset="0"/>
            </a:endParaRPr>
          </a:p>
          <a:p>
            <a:pPr>
              <a:buFontTx/>
              <a:buChar char="•"/>
            </a:pPr>
            <a:r>
              <a:rPr lang="it-IT" altLang="it-IT" sz="2600">
                <a:latin typeface="Arial" pitchFamily="34" charset="0"/>
              </a:rPr>
              <a:t>Processi infiammatori a carico dell’encefalo. </a:t>
            </a:r>
          </a:p>
          <a:p>
            <a:r>
              <a:rPr lang="it-IT" altLang="it-IT" sz="2600">
                <a:latin typeface="Arial" pitchFamily="34" charset="0"/>
              </a:rPr>
              <a:t>	Se sono coinvolte le meningi si definiscono meningoencefaliti, se è coinvolto il midollo si parla di encefalomieliti e meningoencefalomieliti.</a:t>
            </a:r>
          </a:p>
          <a:p>
            <a:pPr>
              <a:buFontTx/>
              <a:buChar char="•"/>
            </a:pPr>
            <a:r>
              <a:rPr lang="it-IT" altLang="it-IT" sz="2600">
                <a:latin typeface="Arial" pitchFamily="34" charset="0"/>
              </a:rPr>
              <a:t> La sintomatologia specifica, spesso preceduta da segni generici di malessere, ha esordio improvviso, con febbre, alterazione dello stato di coscienza, convulsioni, segni neurologici (afasia, deficit motori).</a:t>
            </a:r>
          </a:p>
          <a:p>
            <a:endParaRPr lang="it-IT" altLang="it-IT" sz="2600" u="sng">
              <a:latin typeface="Arial" pitchFamily="34" charset="0"/>
            </a:endParaRPr>
          </a:p>
          <a:p>
            <a:r>
              <a:rPr lang="it-IT" altLang="it-IT" sz="2600">
                <a:latin typeface="Arial" pitchFamily="34" charset="0"/>
              </a:rPr>
              <a:t>Agenti eziologici: </a:t>
            </a:r>
            <a:r>
              <a:rPr lang="it-IT" altLang="it-IT" sz="2600" u="sng">
                <a:latin typeface="Arial" pitchFamily="34" charset="0"/>
              </a:rPr>
              <a:t>principalmente virus</a:t>
            </a:r>
            <a:r>
              <a:rPr lang="it-IT" altLang="it-IT" sz="2600">
                <a:latin typeface="Arial" pitchFamily="34" charset="0"/>
              </a:rPr>
              <a:t> seguiti da batteri, protozoi, miceti.</a:t>
            </a:r>
          </a:p>
        </p:txBody>
      </p:sp>
      <p:pic>
        <p:nvPicPr>
          <p:cNvPr id="55299" name="Picture 1033" descr="Encephalit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488" y="0"/>
            <a:ext cx="2195512"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28"/>
          <p:cNvSpPr>
            <a:spLocks noChangeArrowheads="1"/>
          </p:cNvSpPr>
          <p:nvPr/>
        </p:nvSpPr>
        <p:spPr bwMode="auto">
          <a:xfrm>
            <a:off x="2700338" y="5751513"/>
            <a:ext cx="6443662" cy="10668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b="1" u="sng">
                <a:latin typeface="Arial" pitchFamily="34" charset="0"/>
              </a:rPr>
              <a:t>Post-infettive</a:t>
            </a:r>
            <a:r>
              <a:rPr lang="it-IT" altLang="it-IT">
                <a:latin typeface="Arial" pitchFamily="34" charset="0"/>
              </a:rPr>
              <a:t>:         morbillo, rosolia</a:t>
            </a:r>
          </a:p>
          <a:p>
            <a:pPr>
              <a:spcBef>
                <a:spcPct val="20000"/>
              </a:spcBef>
            </a:pPr>
            <a:r>
              <a:rPr lang="it-IT" altLang="it-IT" b="1" u="sng">
                <a:latin typeface="Arial" pitchFamily="34" charset="0"/>
              </a:rPr>
              <a:t>Post-vaccinali</a:t>
            </a:r>
            <a:r>
              <a:rPr lang="it-IT" altLang="it-IT">
                <a:latin typeface="Arial" pitchFamily="34" charset="0"/>
              </a:rPr>
              <a:t>:</a:t>
            </a:r>
            <a:r>
              <a:rPr lang="it-IT" altLang="it-IT" sz="2800">
                <a:latin typeface="Arial" pitchFamily="34" charset="0"/>
              </a:rPr>
              <a:t> </a:t>
            </a:r>
            <a:r>
              <a:rPr lang="it-IT" altLang="it-IT">
                <a:latin typeface="Arial" pitchFamily="34" charset="0"/>
              </a:rPr>
              <a:t>      vaiolo, rabbia</a:t>
            </a:r>
            <a:endParaRPr lang="it-IT" altLang="it-IT" sz="2800">
              <a:latin typeface="Arial" pitchFamily="34" charset="0"/>
            </a:endParaRPr>
          </a:p>
        </p:txBody>
      </p:sp>
      <p:sp>
        <p:nvSpPr>
          <p:cNvPr id="56323" name="Text Box 1029"/>
          <p:cNvSpPr txBox="1">
            <a:spLocks noChangeArrowheads="1"/>
          </p:cNvSpPr>
          <p:nvPr/>
        </p:nvSpPr>
        <p:spPr bwMode="auto">
          <a:xfrm>
            <a:off x="107950" y="2393950"/>
            <a:ext cx="2460625" cy="15525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it-IT" altLang="it-IT" b="1">
                <a:latin typeface="Arial" pitchFamily="34" charset="0"/>
              </a:rPr>
              <a:t>Forme primarie </a:t>
            </a:r>
          </a:p>
          <a:p>
            <a:r>
              <a:rPr lang="it-IT" altLang="it-IT" b="1">
                <a:latin typeface="Arial" pitchFamily="34" charset="0"/>
              </a:rPr>
              <a:t>per invasione del tessuto nervoso</a:t>
            </a:r>
            <a:endParaRPr lang="it-IT" altLang="it-IT" b="1" noProof="1">
              <a:latin typeface="Arial" pitchFamily="34" charset="0"/>
            </a:endParaRPr>
          </a:p>
        </p:txBody>
      </p:sp>
      <p:sp>
        <p:nvSpPr>
          <p:cNvPr id="56324" name="Text Box 1030"/>
          <p:cNvSpPr txBox="1">
            <a:spLocks noChangeArrowheads="1"/>
          </p:cNvSpPr>
          <p:nvPr/>
        </p:nvSpPr>
        <p:spPr bwMode="auto">
          <a:xfrm>
            <a:off x="155575" y="5776913"/>
            <a:ext cx="2419350" cy="82232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it-IT" altLang="it-IT" b="1">
                <a:latin typeface="Arial" pitchFamily="34" charset="0"/>
              </a:rPr>
              <a:t>Forme su base </a:t>
            </a:r>
          </a:p>
          <a:p>
            <a:r>
              <a:rPr lang="it-IT" altLang="it-IT" b="1">
                <a:latin typeface="Arial" pitchFamily="34" charset="0"/>
              </a:rPr>
              <a:t>immunitaria</a:t>
            </a:r>
            <a:endParaRPr lang="it-IT" altLang="it-IT" b="1" noProof="1">
              <a:latin typeface="Arial" pitchFamily="34" charset="0"/>
            </a:endParaRPr>
          </a:p>
        </p:txBody>
      </p:sp>
      <p:sp>
        <p:nvSpPr>
          <p:cNvPr id="56325" name="Text Box 14"/>
          <p:cNvSpPr txBox="1">
            <a:spLocks noChangeArrowheads="1"/>
          </p:cNvSpPr>
          <p:nvPr/>
        </p:nvSpPr>
        <p:spPr bwMode="auto">
          <a:xfrm>
            <a:off x="34925" y="100013"/>
            <a:ext cx="26955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it-IT" sz="2800" b="1">
                <a:latin typeface="Arial" pitchFamily="34" charset="0"/>
              </a:rPr>
              <a:t>Encefaliti virali</a:t>
            </a:r>
          </a:p>
        </p:txBody>
      </p:sp>
      <p:sp>
        <p:nvSpPr>
          <p:cNvPr id="56326" name="Rectangle 15"/>
          <p:cNvSpPr>
            <a:spLocks noChangeArrowheads="1"/>
          </p:cNvSpPr>
          <p:nvPr/>
        </p:nvSpPr>
        <p:spPr bwMode="auto">
          <a:xfrm>
            <a:off x="2700338" y="620713"/>
            <a:ext cx="6443662" cy="5113337"/>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571750" indent="-257175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2200" b="1" u="sng">
                <a:latin typeface="Arial" pitchFamily="34" charset="0"/>
              </a:rPr>
              <a:t>Acute:</a:t>
            </a:r>
            <a:r>
              <a:rPr lang="it-IT" altLang="it-IT" sz="2200" b="1">
                <a:latin typeface="Arial" pitchFamily="34" charset="0"/>
              </a:rPr>
              <a:t>                      </a:t>
            </a:r>
            <a:r>
              <a:rPr lang="it-IT" altLang="it-IT" sz="2200">
                <a:latin typeface="Arial" pitchFamily="34" charset="0"/>
              </a:rPr>
              <a:t> (HSV, EEE, rabbia)</a:t>
            </a:r>
          </a:p>
          <a:p>
            <a:pPr>
              <a:spcBef>
                <a:spcPct val="20000"/>
              </a:spcBef>
            </a:pPr>
            <a:r>
              <a:rPr lang="it-IT" altLang="it-IT" sz="2200" b="1" u="sng">
                <a:latin typeface="Arial" pitchFamily="34" charset="0"/>
              </a:rPr>
              <a:t>Subacute/croniche:</a:t>
            </a:r>
            <a:r>
              <a:rPr lang="it-IT" altLang="it-IT" sz="2200">
                <a:latin typeface="Arial" pitchFamily="34" charset="0"/>
              </a:rPr>
              <a:t> adenovirus ed </a:t>
            </a:r>
          </a:p>
          <a:p>
            <a:pPr>
              <a:lnSpc>
                <a:spcPct val="70000"/>
              </a:lnSpc>
              <a:spcBef>
                <a:spcPct val="20000"/>
              </a:spcBef>
            </a:pPr>
            <a:r>
              <a:rPr lang="it-IT" altLang="it-IT" sz="2200">
                <a:latin typeface="Arial" pitchFamily="34" charset="0"/>
              </a:rPr>
              <a:t>                                   enterovirus </a:t>
            </a:r>
          </a:p>
          <a:p>
            <a:pPr>
              <a:lnSpc>
                <a:spcPct val="80000"/>
              </a:lnSpc>
              <a:spcBef>
                <a:spcPct val="20000"/>
              </a:spcBef>
            </a:pPr>
            <a:r>
              <a:rPr lang="it-IT" altLang="it-IT" sz="2200">
                <a:latin typeface="Arial" pitchFamily="34" charset="0"/>
              </a:rPr>
              <a:t>                                   in immunocompromessi.</a:t>
            </a:r>
          </a:p>
          <a:p>
            <a:pPr>
              <a:lnSpc>
                <a:spcPct val="50000"/>
              </a:lnSpc>
              <a:spcBef>
                <a:spcPct val="20000"/>
              </a:spcBef>
            </a:pPr>
            <a:endParaRPr lang="it-IT" altLang="it-IT" sz="2200" b="1" u="sng">
              <a:latin typeface="Arial" pitchFamily="34" charset="0"/>
            </a:endParaRPr>
          </a:p>
          <a:p>
            <a:pPr>
              <a:lnSpc>
                <a:spcPct val="90000"/>
              </a:lnSpc>
              <a:spcBef>
                <a:spcPct val="20000"/>
              </a:spcBef>
            </a:pPr>
            <a:r>
              <a:rPr lang="it-IT" altLang="it-IT" sz="2200" b="1" u="sng">
                <a:latin typeface="Arial" pitchFamily="34" charset="0"/>
              </a:rPr>
              <a:t>Lente</a:t>
            </a:r>
            <a:r>
              <a:rPr lang="it-IT" altLang="it-IT" sz="2200">
                <a:latin typeface="Arial" pitchFamily="34" charset="0"/>
              </a:rPr>
              <a:t>:                     </a:t>
            </a:r>
            <a:r>
              <a:rPr lang="en-US" altLang="it-IT" sz="2200" b="1">
                <a:latin typeface="Arial" pitchFamily="34" charset="0"/>
                <a:cs typeface="Times New Roman" pitchFamily="18" charset="0"/>
              </a:rPr>
              <a:t>Panencefalite Sclerosante Subacuta</a:t>
            </a:r>
            <a:r>
              <a:rPr lang="en-US" altLang="it-IT" sz="2200">
                <a:latin typeface="Arial" pitchFamily="34" charset="0"/>
                <a:cs typeface="Times New Roman" pitchFamily="18" charset="0"/>
              </a:rPr>
              <a:t> (PESS) (morbillo,</a:t>
            </a:r>
            <a:r>
              <a:rPr lang="it-IT" altLang="it-IT" sz="2200">
                <a:latin typeface="Arial" pitchFamily="34" charset="0"/>
                <a:cs typeface="Times New Roman" pitchFamily="18" charset="0"/>
              </a:rPr>
              <a:t>1 caso ogni 100.000 casi di morbillo</a:t>
            </a:r>
            <a:r>
              <a:rPr lang="en-US" altLang="it-IT" sz="2200">
                <a:latin typeface="Arial" pitchFamily="34" charset="0"/>
                <a:cs typeface="Times New Roman" pitchFamily="18" charset="0"/>
              </a:rPr>
              <a:t>)</a:t>
            </a:r>
            <a:endParaRPr lang="en-US" altLang="it-IT" sz="2200">
              <a:latin typeface="Arial" pitchFamily="34" charset="0"/>
            </a:endParaRPr>
          </a:p>
          <a:p>
            <a:pPr>
              <a:lnSpc>
                <a:spcPct val="90000"/>
              </a:lnSpc>
              <a:spcBef>
                <a:spcPct val="20000"/>
              </a:spcBef>
            </a:pPr>
            <a:r>
              <a:rPr lang="it-IT" altLang="it-IT" sz="2200">
                <a:latin typeface="Arial" pitchFamily="34" charset="0"/>
              </a:rPr>
              <a:t>	</a:t>
            </a:r>
            <a:r>
              <a:rPr lang="en-US" altLang="it-IT" sz="2200">
                <a:latin typeface="Arial" pitchFamily="34" charset="0"/>
                <a:cs typeface="Times New Roman" pitchFamily="18" charset="0"/>
              </a:rPr>
              <a:t>Leucoencefalite Sclerosante Subacuta (SSLE) (rosolia)</a:t>
            </a:r>
            <a:endParaRPr lang="en-US" altLang="it-IT" sz="2200">
              <a:latin typeface="Arial" pitchFamily="34" charset="0"/>
            </a:endParaRPr>
          </a:p>
          <a:p>
            <a:pPr>
              <a:lnSpc>
                <a:spcPct val="90000"/>
              </a:lnSpc>
              <a:spcBef>
                <a:spcPct val="20000"/>
              </a:spcBef>
            </a:pPr>
            <a:r>
              <a:rPr lang="it-IT" altLang="it-IT" sz="2200">
                <a:latin typeface="Arial" pitchFamily="34" charset="0"/>
              </a:rPr>
              <a:t>	</a:t>
            </a:r>
            <a:r>
              <a:rPr lang="en-US" altLang="it-IT" sz="2200">
                <a:latin typeface="Arial" pitchFamily="34" charset="0"/>
                <a:cs typeface="Times New Roman" pitchFamily="18" charset="0"/>
              </a:rPr>
              <a:t>Leucoencefalopatia Multifocale Progressiva (PML) (virus JC)</a:t>
            </a:r>
            <a:endParaRPr lang="en-US" altLang="it-IT" sz="2200">
              <a:latin typeface="Arial" pitchFamily="34" charset="0"/>
            </a:endParaRPr>
          </a:p>
          <a:p>
            <a:pPr>
              <a:lnSpc>
                <a:spcPct val="90000"/>
              </a:lnSpc>
              <a:spcBef>
                <a:spcPct val="20000"/>
              </a:spcBef>
            </a:pPr>
            <a:r>
              <a:rPr lang="it-IT" altLang="it-IT" sz="2200">
                <a:latin typeface="Arial" pitchFamily="34" charset="0"/>
              </a:rPr>
              <a:t> 	AIDS-related dementia.</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3"/>
          <p:cNvSpPr txBox="1">
            <a:spLocks noChangeArrowheads="1"/>
          </p:cNvSpPr>
          <p:nvPr/>
        </p:nvSpPr>
        <p:spPr bwMode="auto">
          <a:xfrm>
            <a:off x="107950" y="115888"/>
            <a:ext cx="8001000" cy="560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528763" algn="l"/>
                <a:tab pos="2579688" algn="l"/>
                <a:tab pos="4187825" algn="l"/>
                <a:tab pos="4862513" algn="l"/>
                <a:tab pos="7977188" algn="l"/>
              </a:tabLst>
              <a:defRPr sz="2400">
                <a:solidFill>
                  <a:schemeClr val="tx1"/>
                </a:solidFill>
                <a:latin typeface="Times New Roman" pitchFamily="18" charset="0"/>
              </a:defRPr>
            </a:lvl1pPr>
            <a:lvl2pPr marL="742950" indent="-285750">
              <a:tabLst>
                <a:tab pos="1528763" algn="l"/>
                <a:tab pos="2579688" algn="l"/>
                <a:tab pos="4187825" algn="l"/>
                <a:tab pos="4862513" algn="l"/>
                <a:tab pos="7977188" algn="l"/>
              </a:tabLst>
              <a:defRPr sz="2400">
                <a:solidFill>
                  <a:schemeClr val="tx1"/>
                </a:solidFill>
                <a:latin typeface="Times New Roman" pitchFamily="18" charset="0"/>
              </a:defRPr>
            </a:lvl2pPr>
            <a:lvl3pPr marL="1143000" indent="-228600">
              <a:tabLst>
                <a:tab pos="1528763" algn="l"/>
                <a:tab pos="2579688" algn="l"/>
                <a:tab pos="4187825" algn="l"/>
                <a:tab pos="4862513" algn="l"/>
                <a:tab pos="7977188" algn="l"/>
              </a:tabLst>
              <a:defRPr sz="2400">
                <a:solidFill>
                  <a:schemeClr val="tx1"/>
                </a:solidFill>
                <a:latin typeface="Times New Roman" pitchFamily="18" charset="0"/>
              </a:defRPr>
            </a:lvl3pPr>
            <a:lvl4pPr marL="1600200" indent="-228600">
              <a:tabLst>
                <a:tab pos="1528763" algn="l"/>
                <a:tab pos="2579688" algn="l"/>
                <a:tab pos="4187825" algn="l"/>
                <a:tab pos="4862513" algn="l"/>
                <a:tab pos="7977188" algn="l"/>
              </a:tabLst>
              <a:defRPr sz="2400">
                <a:solidFill>
                  <a:schemeClr val="tx1"/>
                </a:solidFill>
                <a:latin typeface="Times New Roman" pitchFamily="18" charset="0"/>
              </a:defRPr>
            </a:lvl4pPr>
            <a:lvl5pPr marL="2057400" indent="-228600">
              <a:tabLst>
                <a:tab pos="1528763" algn="l"/>
                <a:tab pos="2579688" algn="l"/>
                <a:tab pos="4187825" algn="l"/>
                <a:tab pos="4862513" algn="l"/>
                <a:tab pos="7977188"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1528763" algn="l"/>
                <a:tab pos="2579688" algn="l"/>
                <a:tab pos="4187825" algn="l"/>
                <a:tab pos="4862513" algn="l"/>
                <a:tab pos="7977188"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1528763" algn="l"/>
                <a:tab pos="2579688" algn="l"/>
                <a:tab pos="4187825" algn="l"/>
                <a:tab pos="4862513" algn="l"/>
                <a:tab pos="7977188"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1528763" algn="l"/>
                <a:tab pos="2579688" algn="l"/>
                <a:tab pos="4187825" algn="l"/>
                <a:tab pos="4862513" algn="l"/>
                <a:tab pos="7977188"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1528763" algn="l"/>
                <a:tab pos="2579688" algn="l"/>
                <a:tab pos="4187825" algn="l"/>
                <a:tab pos="4862513" algn="l"/>
                <a:tab pos="7977188" algn="l"/>
              </a:tabLst>
              <a:defRPr sz="2400">
                <a:solidFill>
                  <a:schemeClr val="tx1"/>
                </a:solidFill>
                <a:latin typeface="Times New Roman" pitchFamily="18" charset="0"/>
              </a:defRPr>
            </a:lvl9pPr>
          </a:lstStyle>
          <a:p>
            <a:pPr algn="ctr"/>
            <a:r>
              <a:rPr lang="it-IT" altLang="it-IT" sz="2800" b="1">
                <a:latin typeface="Arial" pitchFamily="34" charset="0"/>
              </a:rPr>
              <a:t>Arbovirus causa di encefaliti</a:t>
            </a:r>
            <a:endParaRPr lang="it-IT" altLang="it-IT" sz="1800">
              <a:latin typeface="Arial" pitchFamily="34" charset="0"/>
            </a:endParaRPr>
          </a:p>
          <a:p>
            <a:endParaRPr lang="it-IT" altLang="it-IT" sz="1800">
              <a:latin typeface="Arial" pitchFamily="34" charset="0"/>
            </a:endParaRPr>
          </a:p>
          <a:p>
            <a:r>
              <a:rPr lang="it-IT" altLang="it-IT" b="1">
                <a:latin typeface="Arial" pitchFamily="34" charset="0"/>
              </a:rPr>
              <a:t>Togavirus</a:t>
            </a:r>
            <a:r>
              <a:rPr lang="it-IT" altLang="it-IT">
                <a:latin typeface="Arial" pitchFamily="34" charset="0"/>
              </a:rPr>
              <a:t>:  Encefalite equina dell’Est</a:t>
            </a:r>
          </a:p>
          <a:p>
            <a:r>
              <a:rPr lang="it-IT" altLang="it-IT">
                <a:latin typeface="Arial" pitchFamily="34" charset="0"/>
              </a:rPr>
              <a:t>	  Encefalite equina dell’Ovest</a:t>
            </a:r>
          </a:p>
          <a:p>
            <a:r>
              <a:rPr lang="it-IT" altLang="it-IT">
                <a:latin typeface="Arial" pitchFamily="34" charset="0"/>
              </a:rPr>
              <a:t>	  Encefalite equina venezuelana</a:t>
            </a:r>
            <a:endParaRPr lang="it-IT" altLang="it-IT" b="1">
              <a:latin typeface="Arial" pitchFamily="34" charset="0"/>
            </a:endParaRPr>
          </a:p>
          <a:p>
            <a:r>
              <a:rPr lang="it-IT" altLang="it-IT" b="1">
                <a:latin typeface="Arial" pitchFamily="34" charset="0"/>
              </a:rPr>
              <a:t>Flavivirus</a:t>
            </a:r>
            <a:r>
              <a:rPr lang="it-IT" altLang="it-IT">
                <a:latin typeface="Arial" pitchFamily="34" charset="0"/>
              </a:rPr>
              <a:t> : Encefalite di S. Louis</a:t>
            </a:r>
          </a:p>
          <a:p>
            <a:r>
              <a:rPr lang="it-IT" altLang="it-IT">
                <a:latin typeface="Arial" pitchFamily="34" charset="0"/>
              </a:rPr>
              <a:t>	  Encefalite giapponese</a:t>
            </a:r>
          </a:p>
          <a:p>
            <a:r>
              <a:rPr lang="it-IT" altLang="it-IT">
                <a:latin typeface="Arial" pitchFamily="34" charset="0"/>
              </a:rPr>
              <a:t>	  Encefalite della Valle del Murray</a:t>
            </a:r>
          </a:p>
          <a:p>
            <a:r>
              <a:rPr lang="it-IT" altLang="it-IT">
                <a:latin typeface="Arial" pitchFamily="34" charset="0"/>
              </a:rPr>
              <a:t>	  Encefalite da zecche centro-europea dell’Ovest</a:t>
            </a:r>
          </a:p>
          <a:p>
            <a:r>
              <a:rPr lang="it-IT" altLang="it-IT">
                <a:latin typeface="Arial" pitchFamily="34" charset="0"/>
              </a:rPr>
              <a:t>	  Encefalite Russa primaverile-estiva dell’Est</a:t>
            </a:r>
          </a:p>
          <a:p>
            <a:r>
              <a:rPr lang="it-IT" altLang="it-IT" b="1">
                <a:latin typeface="Arial" pitchFamily="34" charset="0"/>
              </a:rPr>
              <a:t>Bunyavirus</a:t>
            </a:r>
            <a:r>
              <a:rPr lang="it-IT" altLang="it-IT">
                <a:latin typeface="Arial" pitchFamily="34" charset="0"/>
              </a:rPr>
              <a:t>: Encefalite della California</a:t>
            </a:r>
          </a:p>
          <a:p>
            <a:r>
              <a:rPr lang="it-IT" altLang="it-IT" b="1">
                <a:latin typeface="Arial" pitchFamily="34" charset="0"/>
              </a:rPr>
              <a:t>	   </a:t>
            </a:r>
            <a:r>
              <a:rPr lang="it-IT" altLang="it-IT" sz="2800" b="1">
                <a:latin typeface="Arial" pitchFamily="34" charset="0"/>
              </a:rPr>
              <a:t>virus Toscana</a:t>
            </a:r>
          </a:p>
          <a:p>
            <a:r>
              <a:rPr lang="it-IT" altLang="it-IT" b="1">
                <a:latin typeface="Arial" pitchFamily="34" charset="0"/>
              </a:rPr>
              <a:t>Reoviridae:  </a:t>
            </a:r>
            <a:r>
              <a:rPr lang="it-IT" altLang="it-IT">
                <a:latin typeface="Arial" pitchFamily="34" charset="0"/>
              </a:rPr>
              <a:t>Febbre da zecche </a:t>
            </a:r>
          </a:p>
          <a:p>
            <a:r>
              <a:rPr lang="it-IT" altLang="it-IT">
                <a:latin typeface="Arial" pitchFamily="34" charset="0"/>
              </a:rPr>
              <a:t>	    del Colorado.</a:t>
            </a:r>
          </a:p>
        </p:txBody>
      </p:sp>
      <p:pic>
        <p:nvPicPr>
          <p:cNvPr id="57347" name="Picture 2" descr="The Culex nigripalpus a primary spreader of St. Louis Encephalitis"/>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4138613" y="5549900"/>
            <a:ext cx="1512887"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3" descr="sle_WebNu_1"/>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5795963" y="4237038"/>
            <a:ext cx="3240087"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ChangeArrowheads="1"/>
          </p:cNvSpPr>
          <p:nvPr/>
        </p:nvSpPr>
        <p:spPr bwMode="auto">
          <a:xfrm>
            <a:off x="107950" y="225425"/>
            <a:ext cx="8893175" cy="625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it-IT" sz="2700" b="1">
                <a:latin typeface="Arial" pitchFamily="34" charset="0"/>
              </a:rPr>
              <a:t>virus Toscana (TOSV)</a:t>
            </a:r>
            <a:r>
              <a:rPr lang="en-US" altLang="it-IT" sz="2700">
                <a:latin typeface="Arial" pitchFamily="34" charset="0"/>
              </a:rPr>
              <a:t> </a:t>
            </a:r>
          </a:p>
          <a:p>
            <a:r>
              <a:rPr lang="en-US" altLang="it-IT" sz="2700">
                <a:latin typeface="Arial" pitchFamily="34" charset="0"/>
              </a:rPr>
              <a:t>	(famiglia Bunyaviridae, genere Phlebovirus) </a:t>
            </a:r>
          </a:p>
          <a:p>
            <a:r>
              <a:rPr lang="en-US" altLang="it-IT" sz="2700">
                <a:latin typeface="Arial" pitchFamily="34" charset="0"/>
              </a:rPr>
              <a:t>isolato nel 1973 (Dr P. Verani, Istituto Superiore di Sanità)</a:t>
            </a:r>
          </a:p>
          <a:p>
            <a:endParaRPr lang="en-US" altLang="it-IT" sz="2700">
              <a:latin typeface="Arial" pitchFamily="34" charset="0"/>
            </a:endParaRPr>
          </a:p>
          <a:p>
            <a:r>
              <a:rPr lang="en-US" altLang="it-IT" sz="2700">
                <a:latin typeface="Arial" pitchFamily="34" charset="0"/>
              </a:rPr>
              <a:t>trasmesso da flebotomi</a:t>
            </a:r>
          </a:p>
          <a:p>
            <a:endParaRPr lang="en-US" altLang="it-IT" sz="2700">
              <a:latin typeface="Arial" pitchFamily="34" charset="0"/>
            </a:endParaRPr>
          </a:p>
          <a:p>
            <a:endParaRPr lang="en-US" altLang="it-IT" sz="2700">
              <a:latin typeface="Arial" pitchFamily="34" charset="0"/>
            </a:endParaRPr>
          </a:p>
          <a:p>
            <a:r>
              <a:rPr lang="en-US" altLang="it-IT" sz="2700">
                <a:latin typeface="Arial" pitchFamily="34" charset="0"/>
              </a:rPr>
              <a:t>associato a meningite e meningoencefalite </a:t>
            </a:r>
          </a:p>
          <a:p>
            <a:r>
              <a:rPr lang="en-US" altLang="it-IT" sz="2700">
                <a:latin typeface="Arial" pitchFamily="34" charset="0"/>
              </a:rPr>
              <a:t>nell'uomo (un migliaio di casi)</a:t>
            </a:r>
          </a:p>
          <a:p>
            <a:endParaRPr lang="en-US" altLang="it-IT" sz="2700">
              <a:latin typeface="Arial" pitchFamily="34" charset="0"/>
            </a:endParaRPr>
          </a:p>
          <a:p>
            <a:r>
              <a:rPr lang="en-US" altLang="it-IT" sz="2700">
                <a:latin typeface="Arial" pitchFamily="34" charset="0"/>
              </a:rPr>
              <a:t>in alcune aree endemiche rappresenta circa la metà dei </a:t>
            </a:r>
          </a:p>
          <a:p>
            <a:r>
              <a:rPr lang="en-US" altLang="it-IT" sz="2700">
                <a:latin typeface="Arial" pitchFamily="34" charset="0"/>
              </a:rPr>
              <a:t>casi di malattia acuta del sistema nervoso centrale</a:t>
            </a:r>
          </a:p>
          <a:p>
            <a:r>
              <a:rPr lang="en-US" altLang="it-IT" sz="2700">
                <a:latin typeface="Arial" pitchFamily="34" charset="0"/>
              </a:rPr>
              <a:t>"ad eziologia sconosciuta" che si verificano </a:t>
            </a:r>
          </a:p>
          <a:p>
            <a:r>
              <a:rPr lang="en-US" altLang="it-IT" sz="2700">
                <a:latin typeface="Arial" pitchFamily="34" charset="0"/>
              </a:rPr>
              <a:t>durante i mesi estivi</a:t>
            </a:r>
          </a:p>
        </p:txBody>
      </p:sp>
      <p:pic>
        <p:nvPicPr>
          <p:cNvPr id="58371" name="Picture 7" descr="Sandfl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25" y="1679575"/>
            <a:ext cx="2087563"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
          <p:cNvSpPr>
            <a:spLocks noChangeArrowheads="1"/>
          </p:cNvSpPr>
          <p:nvPr/>
        </p:nvSpPr>
        <p:spPr bwMode="auto">
          <a:xfrm>
            <a:off x="250825" y="427038"/>
            <a:ext cx="8781571" cy="344709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ts val="500"/>
              </a:spcBef>
              <a:spcAft>
                <a:spcPts val="500"/>
              </a:spcAft>
            </a:pPr>
            <a:r>
              <a:rPr lang="it-IT" altLang="it-IT" b="1" noProof="1" smtClean="0">
                <a:latin typeface="Arial" pitchFamily="34" charset="0"/>
              </a:rPr>
              <a:t>Steps patogenetici</a:t>
            </a:r>
            <a:endParaRPr lang="it-IT" altLang="it-IT" b="1" noProof="1">
              <a:latin typeface="Arial" pitchFamily="34" charset="0"/>
            </a:endParaRPr>
          </a:p>
          <a:p>
            <a:pPr>
              <a:spcBef>
                <a:spcPts val="500"/>
              </a:spcBef>
              <a:spcAft>
                <a:spcPts val="500"/>
              </a:spcAft>
            </a:pPr>
            <a:r>
              <a:rPr lang="it-IT" altLang="it-IT" noProof="1">
                <a:latin typeface="Arial" pitchFamily="34" charset="0"/>
              </a:rPr>
              <a:t>1) </a:t>
            </a:r>
            <a:r>
              <a:rPr lang="it-IT" altLang="it-IT" noProof="1" smtClean="0">
                <a:latin typeface="Arial" pitchFamily="34" charset="0"/>
              </a:rPr>
              <a:t>ingresso e replicazione </a:t>
            </a:r>
            <a:r>
              <a:rPr lang="it-IT" altLang="it-IT" noProof="1">
                <a:latin typeface="Arial" pitchFamily="34" charset="0"/>
              </a:rPr>
              <a:t>batterica </a:t>
            </a:r>
          </a:p>
          <a:p>
            <a:pPr>
              <a:spcBef>
                <a:spcPts val="500"/>
              </a:spcBef>
              <a:spcAft>
                <a:spcPts val="500"/>
              </a:spcAft>
            </a:pPr>
            <a:r>
              <a:rPr lang="it-IT" altLang="it-IT" noProof="1">
                <a:latin typeface="Arial" pitchFamily="34" charset="0"/>
              </a:rPr>
              <a:t>2) infiammazione meningea mediata da componenti batteriche </a:t>
            </a:r>
          </a:p>
          <a:p>
            <a:pPr>
              <a:spcBef>
                <a:spcPts val="500"/>
              </a:spcBef>
              <a:spcAft>
                <a:spcPts val="500"/>
              </a:spcAft>
            </a:pPr>
            <a:r>
              <a:rPr lang="it-IT" altLang="it-IT" noProof="1">
                <a:latin typeface="Arial" pitchFamily="34" charset="0"/>
              </a:rPr>
              <a:t>    specifiche (</a:t>
            </a:r>
            <a:r>
              <a:rPr lang="it-IT" altLang="it-IT" noProof="1" smtClean="0">
                <a:latin typeface="Arial" pitchFamily="34" charset="0"/>
              </a:rPr>
              <a:t>parete cellulare pneumococcica, </a:t>
            </a:r>
            <a:r>
              <a:rPr lang="it-IT" altLang="it-IT" noProof="1">
                <a:latin typeface="Arial" pitchFamily="34" charset="0"/>
              </a:rPr>
              <a:t>acido</a:t>
            </a:r>
          </a:p>
          <a:p>
            <a:pPr>
              <a:spcBef>
                <a:spcPts val="500"/>
              </a:spcBef>
              <a:spcAft>
                <a:spcPts val="500"/>
              </a:spcAft>
            </a:pPr>
            <a:r>
              <a:rPr lang="it-IT" altLang="it-IT" noProof="1">
                <a:latin typeface="Arial" pitchFamily="34" charset="0"/>
              </a:rPr>
              <a:t>    lipoteicoico, lipopolisaccaride di </a:t>
            </a:r>
            <a:r>
              <a:rPr lang="it-IT" altLang="it-IT" i="1" noProof="1">
                <a:latin typeface="Arial" pitchFamily="34" charset="0"/>
              </a:rPr>
              <a:t>H</a:t>
            </a:r>
            <a:r>
              <a:rPr lang="it-IT" altLang="it-IT" i="1" dirty="0">
                <a:latin typeface="Arial" pitchFamily="34" charset="0"/>
              </a:rPr>
              <a:t>. </a:t>
            </a:r>
            <a:r>
              <a:rPr lang="it-IT" altLang="it-IT" i="1" noProof="1">
                <a:latin typeface="Arial" pitchFamily="34" charset="0"/>
              </a:rPr>
              <a:t>influenzae</a:t>
            </a:r>
            <a:r>
              <a:rPr lang="it-IT" altLang="it-IT" noProof="1">
                <a:latin typeface="Arial" pitchFamily="34" charset="0"/>
              </a:rPr>
              <a:t>)</a:t>
            </a:r>
          </a:p>
          <a:p>
            <a:pPr>
              <a:spcBef>
                <a:spcPts val="500"/>
              </a:spcBef>
              <a:spcAft>
                <a:spcPts val="500"/>
              </a:spcAft>
            </a:pPr>
            <a:r>
              <a:rPr lang="it-IT" altLang="it-IT" noProof="1">
                <a:latin typeface="Arial" pitchFamily="34" charset="0"/>
              </a:rPr>
              <a:t>3) rilascio nello spazio subaracnoideo di </a:t>
            </a:r>
            <a:r>
              <a:rPr lang="it-IT" altLang="it-IT" noProof="1" smtClean="0">
                <a:latin typeface="Arial" pitchFamily="34" charset="0"/>
              </a:rPr>
              <a:t>citochine </a:t>
            </a:r>
            <a:endParaRPr lang="it-IT" altLang="it-IT" noProof="1">
              <a:latin typeface="Arial" pitchFamily="34" charset="0"/>
            </a:endParaRPr>
          </a:p>
          <a:p>
            <a:pPr>
              <a:spcBef>
                <a:spcPts val="500"/>
              </a:spcBef>
              <a:spcAft>
                <a:spcPts val="500"/>
              </a:spcAft>
            </a:pPr>
            <a:r>
              <a:rPr lang="it-IT" altLang="it-IT" noProof="1">
                <a:latin typeface="Arial" pitchFamily="34" charset="0"/>
              </a:rPr>
              <a:t>   pro-infiammatorie </a:t>
            </a:r>
            <a:r>
              <a:rPr lang="it-IT" altLang="it-IT" noProof="1" smtClean="0">
                <a:latin typeface="Arial" pitchFamily="34" charset="0"/>
              </a:rPr>
              <a:t>(</a:t>
            </a:r>
            <a:r>
              <a:rPr lang="it-IT" altLang="it-IT" noProof="1">
                <a:latin typeface="Arial" pitchFamily="34" charset="0"/>
              </a:rPr>
              <a:t>I</a:t>
            </a:r>
            <a:r>
              <a:rPr lang="it-IT" altLang="it-IT" noProof="1" smtClean="0">
                <a:latin typeface="Arial" pitchFamily="34" charset="0"/>
              </a:rPr>
              <a:t>nterleuchina-1</a:t>
            </a:r>
            <a:r>
              <a:rPr lang="it-IT" altLang="it-IT" noProof="1">
                <a:latin typeface="Arial" pitchFamily="34" charset="0"/>
              </a:rPr>
              <a:t>, TNF</a:t>
            </a:r>
            <a:r>
              <a:rPr lang="it-IT" altLang="it-IT" dirty="0">
                <a:latin typeface="Arial" pitchFamily="34" charset="0"/>
              </a:rPr>
              <a:t>-</a:t>
            </a:r>
            <a:r>
              <a:rPr lang="it-IT" altLang="it-IT" dirty="0">
                <a:latin typeface="Symbol" pitchFamily="18" charset="2"/>
              </a:rPr>
              <a:t>a</a:t>
            </a:r>
            <a:r>
              <a:rPr lang="it-IT" altLang="it-IT" noProof="1">
                <a:latin typeface="Arial" pitchFamily="34" charset="0"/>
              </a:rPr>
              <a:t>). </a:t>
            </a:r>
          </a:p>
        </p:txBody>
      </p:sp>
      <p:sp>
        <p:nvSpPr>
          <p:cNvPr id="19459" name="Rectangle 11"/>
          <p:cNvSpPr>
            <a:spLocks noChangeArrowheads="1"/>
          </p:cNvSpPr>
          <p:nvPr/>
        </p:nvSpPr>
        <p:spPr bwMode="auto">
          <a:xfrm>
            <a:off x="684213" y="4724400"/>
            <a:ext cx="7613816" cy="145680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ts val="500"/>
              </a:spcBef>
              <a:spcAft>
                <a:spcPts val="500"/>
              </a:spcAft>
            </a:pPr>
            <a:r>
              <a:rPr lang="it-IT" altLang="it-IT" noProof="1">
                <a:latin typeface="Arial" pitchFamily="34" charset="0"/>
              </a:rPr>
              <a:t>I livelli elevati di endotossine e citochine</a:t>
            </a:r>
            <a:r>
              <a:rPr lang="it-IT" altLang="it-IT" dirty="0">
                <a:latin typeface="Arial" pitchFamily="34" charset="0"/>
              </a:rPr>
              <a:t> tra cui </a:t>
            </a:r>
            <a:r>
              <a:rPr lang="it-IT" altLang="it-IT" noProof="1">
                <a:latin typeface="Arial" pitchFamily="34" charset="0"/>
              </a:rPr>
              <a:t>TNF</a:t>
            </a:r>
            <a:r>
              <a:rPr lang="it-IT" altLang="it-IT" dirty="0">
                <a:latin typeface="Arial" pitchFamily="34" charset="0"/>
              </a:rPr>
              <a:t>-</a:t>
            </a:r>
            <a:r>
              <a:rPr lang="it-IT" altLang="it-IT" noProof="1">
                <a:latin typeface="Symbol" pitchFamily="18" charset="2"/>
              </a:rPr>
              <a:t>a</a:t>
            </a:r>
            <a:r>
              <a:rPr lang="it-IT" altLang="it-IT" noProof="1">
                <a:latin typeface="Arial" pitchFamily="34" charset="0"/>
              </a:rPr>
              <a:t> </a:t>
            </a:r>
            <a:endParaRPr lang="it-IT" altLang="it-IT" noProof="1" smtClean="0">
              <a:latin typeface="Arial" pitchFamily="34" charset="0"/>
            </a:endParaRPr>
          </a:p>
          <a:p>
            <a:pPr>
              <a:spcBef>
                <a:spcPts val="500"/>
              </a:spcBef>
              <a:spcAft>
                <a:spcPts val="500"/>
              </a:spcAft>
            </a:pPr>
            <a:r>
              <a:rPr lang="it-IT" altLang="it-IT" noProof="1" smtClean="0">
                <a:latin typeface="Arial" pitchFamily="34" charset="0"/>
              </a:rPr>
              <a:t>nella </a:t>
            </a:r>
            <a:r>
              <a:rPr lang="it-IT" altLang="it-IT" noProof="1">
                <a:latin typeface="Arial" pitchFamily="34" charset="0"/>
              </a:rPr>
              <a:t>sepsi meningea</a:t>
            </a:r>
            <a:r>
              <a:rPr lang="it-IT" altLang="it-IT" dirty="0">
                <a:latin typeface="Arial" pitchFamily="34" charset="0"/>
              </a:rPr>
              <a:t> </a:t>
            </a:r>
            <a:r>
              <a:rPr lang="it-IT" altLang="it-IT" noProof="1">
                <a:latin typeface="Arial" pitchFamily="34" charset="0"/>
              </a:rPr>
              <a:t>correlano con una</a:t>
            </a:r>
            <a:endParaRPr lang="it-IT" altLang="it-IT" dirty="0">
              <a:latin typeface="Arial" pitchFamily="34" charset="0"/>
            </a:endParaRPr>
          </a:p>
          <a:p>
            <a:pPr>
              <a:spcBef>
                <a:spcPts val="500"/>
              </a:spcBef>
              <a:spcAft>
                <a:spcPts val="500"/>
              </a:spcAft>
            </a:pPr>
            <a:r>
              <a:rPr lang="it-IT" altLang="it-IT" noProof="1">
                <a:latin typeface="Arial" pitchFamily="34" charset="0"/>
              </a:rPr>
              <a:t>prognosi grave</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3"/>
          <p:cNvSpPr txBox="1">
            <a:spLocks noChangeArrowheads="1"/>
          </p:cNvSpPr>
          <p:nvPr/>
        </p:nvSpPr>
        <p:spPr bwMode="auto">
          <a:xfrm>
            <a:off x="609600" y="476250"/>
            <a:ext cx="8001000"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528763" algn="l"/>
                <a:tab pos="2579688" algn="l"/>
                <a:tab pos="4187825" algn="l"/>
                <a:tab pos="4862513" algn="l"/>
                <a:tab pos="7977188" algn="l"/>
              </a:tabLst>
              <a:defRPr sz="2400">
                <a:solidFill>
                  <a:schemeClr val="tx1"/>
                </a:solidFill>
                <a:latin typeface="Times New Roman" pitchFamily="18" charset="0"/>
              </a:defRPr>
            </a:lvl1pPr>
            <a:lvl2pPr marL="742950" indent="-285750">
              <a:tabLst>
                <a:tab pos="1528763" algn="l"/>
                <a:tab pos="2579688" algn="l"/>
                <a:tab pos="4187825" algn="l"/>
                <a:tab pos="4862513" algn="l"/>
                <a:tab pos="7977188" algn="l"/>
              </a:tabLst>
              <a:defRPr sz="2400">
                <a:solidFill>
                  <a:schemeClr val="tx1"/>
                </a:solidFill>
                <a:latin typeface="Times New Roman" pitchFamily="18" charset="0"/>
              </a:defRPr>
            </a:lvl2pPr>
            <a:lvl3pPr marL="1143000" indent="-228600">
              <a:tabLst>
                <a:tab pos="1528763" algn="l"/>
                <a:tab pos="2579688" algn="l"/>
                <a:tab pos="4187825" algn="l"/>
                <a:tab pos="4862513" algn="l"/>
                <a:tab pos="7977188" algn="l"/>
              </a:tabLst>
              <a:defRPr sz="2400">
                <a:solidFill>
                  <a:schemeClr val="tx1"/>
                </a:solidFill>
                <a:latin typeface="Times New Roman" pitchFamily="18" charset="0"/>
              </a:defRPr>
            </a:lvl3pPr>
            <a:lvl4pPr marL="1600200" indent="-228600">
              <a:tabLst>
                <a:tab pos="1528763" algn="l"/>
                <a:tab pos="2579688" algn="l"/>
                <a:tab pos="4187825" algn="l"/>
                <a:tab pos="4862513" algn="l"/>
                <a:tab pos="7977188" algn="l"/>
              </a:tabLst>
              <a:defRPr sz="2400">
                <a:solidFill>
                  <a:schemeClr val="tx1"/>
                </a:solidFill>
                <a:latin typeface="Times New Roman" pitchFamily="18" charset="0"/>
              </a:defRPr>
            </a:lvl4pPr>
            <a:lvl5pPr marL="2057400" indent="-228600">
              <a:tabLst>
                <a:tab pos="1528763" algn="l"/>
                <a:tab pos="2579688" algn="l"/>
                <a:tab pos="4187825" algn="l"/>
                <a:tab pos="4862513" algn="l"/>
                <a:tab pos="7977188"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1528763" algn="l"/>
                <a:tab pos="2579688" algn="l"/>
                <a:tab pos="4187825" algn="l"/>
                <a:tab pos="4862513" algn="l"/>
                <a:tab pos="7977188"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1528763" algn="l"/>
                <a:tab pos="2579688" algn="l"/>
                <a:tab pos="4187825" algn="l"/>
                <a:tab pos="4862513" algn="l"/>
                <a:tab pos="7977188"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1528763" algn="l"/>
                <a:tab pos="2579688" algn="l"/>
                <a:tab pos="4187825" algn="l"/>
                <a:tab pos="4862513" algn="l"/>
                <a:tab pos="7977188"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1528763" algn="l"/>
                <a:tab pos="2579688" algn="l"/>
                <a:tab pos="4187825" algn="l"/>
                <a:tab pos="4862513" algn="l"/>
                <a:tab pos="7977188" algn="l"/>
              </a:tabLst>
              <a:defRPr sz="2400">
                <a:solidFill>
                  <a:schemeClr val="tx1"/>
                </a:solidFill>
                <a:latin typeface="Times New Roman" pitchFamily="18" charset="0"/>
              </a:defRPr>
            </a:lvl9pPr>
          </a:lstStyle>
          <a:p>
            <a:pPr algn="ctr"/>
            <a:r>
              <a:rPr lang="it-IT" altLang="it-IT" b="1">
                <a:latin typeface="Arial" pitchFamily="34" charset="0"/>
              </a:rPr>
              <a:t>Virus  che causano occasionalmente encefalite</a:t>
            </a:r>
          </a:p>
          <a:p>
            <a:pPr algn="ctr"/>
            <a:endParaRPr lang="it-IT" altLang="it-IT" b="1" u="sng">
              <a:latin typeface="Arial" pitchFamily="34" charset="0"/>
            </a:endParaRPr>
          </a:p>
          <a:p>
            <a:r>
              <a:rPr lang="it-IT" altLang="it-IT" b="1">
                <a:latin typeface="Arial" pitchFamily="34" charset="0"/>
              </a:rPr>
              <a:t>Herpesvirus</a:t>
            </a:r>
            <a:endParaRPr lang="it-IT" altLang="it-IT">
              <a:latin typeface="Arial" pitchFamily="34" charset="0"/>
            </a:endParaRPr>
          </a:p>
          <a:p>
            <a:r>
              <a:rPr lang="it-IT" altLang="it-IT">
                <a:latin typeface="Arial" pitchFamily="34" charset="0"/>
              </a:rPr>
              <a:t>HSV</a:t>
            </a:r>
          </a:p>
          <a:p>
            <a:r>
              <a:rPr lang="it-IT" altLang="it-IT">
                <a:latin typeface="Arial" pitchFamily="34" charset="0"/>
              </a:rPr>
              <a:t>VZV</a:t>
            </a:r>
          </a:p>
          <a:p>
            <a:r>
              <a:rPr lang="it-IT" altLang="it-IT">
                <a:latin typeface="Arial" pitchFamily="34" charset="0"/>
              </a:rPr>
              <a:t>EBV</a:t>
            </a:r>
          </a:p>
          <a:p>
            <a:r>
              <a:rPr lang="it-IT" altLang="it-IT">
                <a:latin typeface="Arial" pitchFamily="34" charset="0"/>
              </a:rPr>
              <a:t>CMV</a:t>
            </a:r>
          </a:p>
          <a:p>
            <a:r>
              <a:rPr lang="it-IT" altLang="it-IT">
                <a:latin typeface="Arial" pitchFamily="34" charset="0"/>
              </a:rPr>
              <a:t>HHV-6</a:t>
            </a:r>
          </a:p>
          <a:p>
            <a:endParaRPr lang="it-IT" altLang="it-IT">
              <a:latin typeface="Arial" pitchFamily="34" charset="0"/>
            </a:endParaRPr>
          </a:p>
          <a:p>
            <a:r>
              <a:rPr lang="it-IT" altLang="it-IT" b="1">
                <a:latin typeface="Arial" pitchFamily="34" charset="0"/>
              </a:rPr>
              <a:t>Adenovirus</a:t>
            </a:r>
          </a:p>
          <a:p>
            <a:r>
              <a:rPr lang="it-IT" altLang="it-IT" b="1">
                <a:latin typeface="Arial" pitchFamily="34" charset="0"/>
              </a:rPr>
              <a:t>Papovavirus</a:t>
            </a:r>
          </a:p>
          <a:p>
            <a:r>
              <a:rPr lang="it-IT" altLang="it-IT">
                <a:latin typeface="Arial" pitchFamily="34" charset="0"/>
              </a:rPr>
              <a:t>Poliomavirus JC</a:t>
            </a:r>
          </a:p>
          <a:p>
            <a:r>
              <a:rPr lang="it-IT" altLang="it-IT" b="1">
                <a:latin typeface="Arial" pitchFamily="34" charset="0"/>
              </a:rPr>
              <a:t>Parvovirus</a:t>
            </a:r>
            <a:endParaRPr lang="it-IT" altLang="it-IT">
              <a:latin typeface="Arial" pitchFamily="34" charset="0"/>
            </a:endParaRPr>
          </a:p>
          <a:p>
            <a:r>
              <a:rPr lang="it-IT" altLang="it-IT">
                <a:latin typeface="Arial" pitchFamily="34" charset="0"/>
              </a:rPr>
              <a:t>Parvovirus B19</a:t>
            </a:r>
          </a:p>
        </p:txBody>
      </p:sp>
      <p:sp>
        <p:nvSpPr>
          <p:cNvPr id="59395" name="Text Box 4"/>
          <p:cNvSpPr txBox="1">
            <a:spLocks noChangeArrowheads="1"/>
          </p:cNvSpPr>
          <p:nvPr/>
        </p:nvSpPr>
        <p:spPr bwMode="auto">
          <a:xfrm>
            <a:off x="4549775" y="1196975"/>
            <a:ext cx="3838575" cy="55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it-IT" altLang="it-IT" b="1">
                <a:latin typeface="Arial" pitchFamily="34" charset="0"/>
              </a:rPr>
              <a:t>Picornavirus</a:t>
            </a:r>
            <a:endParaRPr lang="it-IT" altLang="it-IT">
              <a:latin typeface="Arial" pitchFamily="34" charset="0"/>
            </a:endParaRPr>
          </a:p>
          <a:p>
            <a:r>
              <a:rPr lang="it-IT" altLang="it-IT">
                <a:latin typeface="Arial" pitchFamily="34" charset="0"/>
              </a:rPr>
              <a:t>Coxsackie virus A e B</a:t>
            </a:r>
          </a:p>
          <a:p>
            <a:r>
              <a:rPr lang="it-IT" altLang="it-IT">
                <a:latin typeface="Arial" pitchFamily="34" charset="0"/>
              </a:rPr>
              <a:t>Echovirus</a:t>
            </a:r>
          </a:p>
          <a:p>
            <a:r>
              <a:rPr lang="it-IT" altLang="it-IT">
                <a:latin typeface="Arial" pitchFamily="34" charset="0"/>
              </a:rPr>
              <a:t>Enterovirus 70, 71</a:t>
            </a:r>
          </a:p>
          <a:p>
            <a:r>
              <a:rPr lang="it-IT" altLang="it-IT">
                <a:latin typeface="Arial" pitchFamily="34" charset="0"/>
              </a:rPr>
              <a:t>Poliovirus</a:t>
            </a:r>
          </a:p>
          <a:p>
            <a:r>
              <a:rPr lang="it-IT" altLang="it-IT">
                <a:latin typeface="Arial" pitchFamily="34" charset="0"/>
              </a:rPr>
              <a:t>HAV</a:t>
            </a:r>
          </a:p>
          <a:p>
            <a:r>
              <a:rPr lang="it-IT" altLang="it-IT" b="1">
                <a:latin typeface="Arial" pitchFamily="34" charset="0"/>
              </a:rPr>
              <a:t>Togavirus </a:t>
            </a:r>
          </a:p>
          <a:p>
            <a:r>
              <a:rPr lang="it-IT" altLang="it-IT">
                <a:latin typeface="Arial" pitchFamily="34" charset="0"/>
              </a:rPr>
              <a:t>Virus della rosolia</a:t>
            </a:r>
          </a:p>
          <a:p>
            <a:r>
              <a:rPr lang="it-IT" altLang="it-IT" b="1">
                <a:latin typeface="Arial" pitchFamily="34" charset="0"/>
              </a:rPr>
              <a:t>Paramyxovirus</a:t>
            </a:r>
            <a:r>
              <a:rPr lang="it-IT" altLang="it-IT">
                <a:latin typeface="Arial" pitchFamily="34" charset="0"/>
              </a:rPr>
              <a:t>  </a:t>
            </a:r>
          </a:p>
          <a:p>
            <a:r>
              <a:rPr lang="it-IT" altLang="it-IT">
                <a:latin typeface="Arial" pitchFamily="34" charset="0"/>
              </a:rPr>
              <a:t>Virus della parotite </a:t>
            </a:r>
          </a:p>
          <a:p>
            <a:r>
              <a:rPr lang="it-IT" altLang="it-IT">
                <a:latin typeface="Arial" pitchFamily="34" charset="0"/>
              </a:rPr>
              <a:t>Virus del  morbillo</a:t>
            </a:r>
          </a:p>
          <a:p>
            <a:r>
              <a:rPr lang="it-IT" altLang="it-IT" b="1">
                <a:latin typeface="Arial" pitchFamily="34" charset="0"/>
              </a:rPr>
              <a:t>Orthomyxovirus </a:t>
            </a:r>
            <a:r>
              <a:rPr lang="it-IT" altLang="it-IT">
                <a:latin typeface="Arial" pitchFamily="34" charset="0"/>
              </a:rPr>
              <a:t>tipo A, B</a:t>
            </a:r>
          </a:p>
          <a:p>
            <a:r>
              <a:rPr lang="it-IT" altLang="it-IT" b="1">
                <a:latin typeface="Arial" pitchFamily="34" charset="0"/>
              </a:rPr>
              <a:t>Arenavirus</a:t>
            </a:r>
            <a:r>
              <a:rPr lang="it-IT" altLang="it-IT">
                <a:latin typeface="Arial" pitchFamily="34" charset="0"/>
              </a:rPr>
              <a:t> </a:t>
            </a:r>
          </a:p>
          <a:p>
            <a:r>
              <a:rPr lang="it-IT" altLang="it-IT" b="1">
                <a:latin typeface="Arial" pitchFamily="34" charset="0"/>
              </a:rPr>
              <a:t>Retrovirus</a:t>
            </a:r>
            <a:r>
              <a:rPr lang="it-IT" altLang="it-IT">
                <a:latin typeface="Arial" pitchFamily="34" charset="0"/>
              </a:rPr>
              <a:t> </a:t>
            </a:r>
          </a:p>
          <a:p>
            <a:r>
              <a:rPr lang="it-IT" altLang="it-IT">
                <a:latin typeface="Arial" pitchFamily="34" charset="0"/>
              </a:rPr>
              <a:t>HIV</a:t>
            </a:r>
          </a:p>
        </p:txBody>
      </p:sp>
      <p:sp>
        <p:nvSpPr>
          <p:cNvPr id="59396" name="Line 2"/>
          <p:cNvSpPr>
            <a:spLocks noChangeShapeType="1"/>
          </p:cNvSpPr>
          <p:nvPr/>
        </p:nvSpPr>
        <p:spPr bwMode="auto">
          <a:xfrm flipH="1">
            <a:off x="2555875" y="1268413"/>
            <a:ext cx="1008063" cy="2159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397" name="Oval 3"/>
          <p:cNvSpPr>
            <a:spLocks noChangeArrowheads="1"/>
          </p:cNvSpPr>
          <p:nvPr/>
        </p:nvSpPr>
        <p:spPr bwMode="auto">
          <a:xfrm>
            <a:off x="266700" y="927100"/>
            <a:ext cx="2376488" cy="2808288"/>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it-IT" altLang="it-IT"/>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5" name="Picture 5" descr="Encefalite da puntura di zec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6100" y="476250"/>
            <a:ext cx="2828925" cy="1905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2691" name="Group 51"/>
          <p:cNvGraphicFramePr>
            <a:graphicFrameLocks noGrp="1"/>
          </p:cNvGraphicFramePr>
          <p:nvPr/>
        </p:nvGraphicFramePr>
        <p:xfrm>
          <a:off x="4243388" y="812800"/>
          <a:ext cx="547687" cy="5233988"/>
        </p:xfrm>
        <a:graphic>
          <a:graphicData uri="http://schemas.openxmlformats.org/drawingml/2006/table">
            <a:tbl>
              <a:tblPr/>
              <a:tblGrid>
                <a:gridCol w="547687"/>
              </a:tblGrid>
              <a:tr h="5005388">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it-IT" altLang="it-IT" sz="2800" b="0" i="0" u="none" strike="noStrike" cap="none" normalizeH="0" baseline="0" smtClean="0">
                        <a:ln>
                          <a:noFill/>
                        </a:ln>
                        <a:solidFill>
                          <a:schemeClr val="tx1"/>
                        </a:solidFill>
                        <a:effectLst/>
                        <a:latin typeface="Times New Roman" pitchFamily="18" charset="0"/>
                      </a:endParaRPr>
                    </a:p>
                  </a:txBody>
                  <a:tcPr horzOverflow="overflow">
                    <a:lnL cap="flat">
                      <a:noFill/>
                    </a:lnL>
                    <a:lnR cap="flat">
                      <a:noFill/>
                    </a:lnR>
                    <a:lnT cap="flat">
                      <a:noFill/>
                    </a:lnT>
                    <a:lnB>
                      <a:noFill/>
                    </a:lnB>
                    <a:lnTlToBr>
                      <a:noFill/>
                    </a:lnTlToBr>
                    <a:lnBlToTr>
                      <a:noFill/>
                    </a:lnBlToTr>
                    <a:noFill/>
                  </a:tcPr>
                </a:tc>
              </a:tr>
              <a:tr h="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t" latinLnBrk="0" hangingPunct="0">
                        <a:lnSpc>
                          <a:spcPct val="100000"/>
                        </a:lnSpc>
                        <a:spcBef>
                          <a:spcPct val="0"/>
                        </a:spcBef>
                        <a:spcAft>
                          <a:spcPct val="0"/>
                        </a:spcAft>
                        <a:buClrTx/>
                        <a:buSzTx/>
                        <a:buFontTx/>
                        <a:buNone/>
                        <a:tabLst/>
                      </a:pPr>
                      <a:r>
                        <a:rPr kumimoji="0" lang="en-US" altLang="it-IT" sz="900" b="0" i="0" u="none" strike="noStrike" cap="none" normalizeH="0" baseline="0" smtClean="0">
                          <a:ln>
                            <a:noFill/>
                          </a:ln>
                          <a:solidFill>
                            <a:schemeClr val="tx1"/>
                          </a:solidFill>
                          <a:effectLst/>
                          <a:latin typeface="Arial" pitchFamily="34" charset="0"/>
                          <a:cs typeface="Arial" pitchFamily="34" charset="0"/>
                        </a:rPr>
                        <a:t>  </a:t>
                      </a:r>
                      <a:endParaRPr kumimoji="0" lang="en-US" altLang="it-IT" b="0" i="0" u="none" strike="noStrike" cap="none" normalizeH="0" baseline="0" smtClean="0">
                        <a:ln>
                          <a:noFill/>
                        </a:ln>
                        <a:solidFill>
                          <a:schemeClr val="tx1"/>
                        </a:solidFill>
                        <a:effectLst/>
                        <a:latin typeface="Arial" pitchFamily="34" charset="0"/>
                        <a:cs typeface="Arial" pitchFamily="34" charset="0"/>
                      </a:endParaRPr>
                    </a:p>
                  </a:txBody>
                  <a:tcPr horzOverflow="overflow">
                    <a:lnL cap="flat">
                      <a:noFill/>
                    </a:lnL>
                    <a:lnR cap="flat">
                      <a:noFill/>
                    </a:lnR>
                    <a:lnT>
                      <a:noFill/>
                    </a:lnT>
                    <a:lnB cap="flat">
                      <a:noFill/>
                    </a:lnB>
                    <a:lnTlToBr>
                      <a:noFill/>
                    </a:lnTlToBr>
                    <a:lnBlToTr>
                      <a:noFill/>
                    </a:lnBlToTr>
                    <a:noFill/>
                  </a:tcPr>
                </a:tc>
              </a:tr>
            </a:tbl>
          </a:graphicData>
        </a:graphic>
      </p:graphicFrame>
      <p:graphicFrame>
        <p:nvGraphicFramePr>
          <p:cNvPr id="112692" name="Group 52"/>
          <p:cNvGraphicFramePr>
            <a:graphicFrameLocks noGrp="1"/>
          </p:cNvGraphicFramePr>
          <p:nvPr/>
        </p:nvGraphicFramePr>
        <p:xfrm>
          <a:off x="4252913" y="822325"/>
          <a:ext cx="624840" cy="4995863"/>
        </p:xfrm>
        <a:graphic>
          <a:graphicData uri="http://schemas.openxmlformats.org/drawingml/2006/table">
            <a:tbl>
              <a:tblPr/>
              <a:tblGrid>
                <a:gridCol w="208280"/>
                <a:gridCol w="208280"/>
                <a:gridCol w="208280"/>
              </a:tblGrid>
              <a:tr h="4995863">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it-IT" altLang="it-IT" sz="2800" b="0" i="0" u="none" strike="noStrike" cap="none" normalizeH="0" baseline="0" smtClean="0">
                        <a:ln>
                          <a:noFill/>
                        </a:ln>
                        <a:solidFill>
                          <a:schemeClr val="tx1"/>
                        </a:solidFill>
                        <a:effectLst/>
                        <a:latin typeface="Times New Roman" pitchFamily="18" charset="0"/>
                      </a:endParaRPr>
                    </a:p>
                  </a:txBody>
                  <a:tcPr horzOverflow="overflow">
                    <a:lnL cap="flat">
                      <a:noFill/>
                    </a:lnL>
                    <a:lnR>
                      <a:noFill/>
                    </a:lnR>
                    <a:lnT cap="flat">
                      <a:noFill/>
                    </a:lnT>
                    <a:lnB cap="flat">
                      <a:noFill/>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t" latinLnBrk="0" hangingPunct="0">
                        <a:lnSpc>
                          <a:spcPct val="100000"/>
                        </a:lnSpc>
                        <a:spcBef>
                          <a:spcPct val="0"/>
                        </a:spcBef>
                        <a:spcAft>
                          <a:spcPct val="0"/>
                        </a:spcAft>
                        <a:buClrTx/>
                        <a:buSzTx/>
                        <a:buFontTx/>
                        <a:buNone/>
                        <a:tabLst/>
                      </a:pPr>
                      <a:r>
                        <a:rPr kumimoji="0" lang="en-US" altLang="it-IT" sz="900" b="0" i="0" u="none" strike="noStrike" cap="none" normalizeH="0" baseline="0" smtClean="0">
                          <a:ln>
                            <a:noFill/>
                          </a:ln>
                          <a:solidFill>
                            <a:schemeClr val="tx1"/>
                          </a:solidFill>
                          <a:effectLst/>
                          <a:latin typeface="Arial" pitchFamily="34" charset="0"/>
                          <a:cs typeface="Arial" pitchFamily="34" charset="0"/>
                        </a:rPr>
                        <a:t>  </a:t>
                      </a:r>
                      <a:r>
                        <a:rPr kumimoji="0" lang="en-US" altLang="it-IT" sz="900" b="0" i="0" u="none" strike="noStrike" cap="none" normalizeH="0" baseline="0" smtClean="0">
                          <a:ln>
                            <a:noFill/>
                          </a:ln>
                          <a:solidFill>
                            <a:schemeClr val="tx1"/>
                          </a:solidFill>
                          <a:effectLst/>
                          <a:latin typeface="Times New Roman"/>
                          <a:cs typeface="Arial" pitchFamily="34" charset="0"/>
                        </a:rPr>
                        <a:t>    </a:t>
                      </a:r>
                      <a:endParaRPr kumimoji="0" lang="en-US" altLang="it-IT" sz="900" b="0" i="0" u="none" strike="noStrike" cap="none" normalizeH="0" baseline="0" smtClean="0">
                        <a:ln>
                          <a:noFill/>
                        </a:ln>
                        <a:solidFill>
                          <a:schemeClr val="tx1"/>
                        </a:solidFill>
                        <a:effectLst/>
                        <a:latin typeface="Arial" pitchFamily="34" charset="0"/>
                        <a:cs typeface="Arial" pitchFamily="34" charset="0"/>
                      </a:endParaRPr>
                    </a:p>
                  </a:txBody>
                  <a:tcPr horzOverflow="overflow">
                    <a:lnL>
                      <a:noFill/>
                    </a:lnL>
                    <a:lnR>
                      <a:noFill/>
                    </a:lnR>
                    <a:lnT cap="flat">
                      <a:noFill/>
                    </a:lnT>
                    <a:lnB cap="flat">
                      <a:noFill/>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it-IT" altLang="it-IT" sz="2800" b="0" i="0" u="none" strike="noStrike" cap="none" normalizeH="0" baseline="0" smtClean="0">
                        <a:ln>
                          <a:noFill/>
                        </a:ln>
                        <a:solidFill>
                          <a:schemeClr val="tx1"/>
                        </a:solidFill>
                        <a:effectLst/>
                        <a:latin typeface="Times New Roman" pitchFamily="18" charset="0"/>
                      </a:endParaRPr>
                    </a:p>
                  </a:txBody>
                  <a:tcPr horzOverflow="overflow">
                    <a:lnL>
                      <a:noFill/>
                    </a:lnL>
                    <a:lnR cap="flat">
                      <a:noFill/>
                    </a:lnR>
                    <a:lnT cap="flat">
                      <a:noFill/>
                    </a:lnT>
                    <a:lnB cap="flat">
                      <a:noFill/>
                    </a:lnB>
                    <a:lnTlToBr>
                      <a:noFill/>
                    </a:lnTlToBr>
                    <a:lnBlToTr>
                      <a:noFill/>
                    </a:lnBlToTr>
                    <a:noFill/>
                  </a:tcPr>
                </a:tc>
              </a:tr>
            </a:tbl>
          </a:graphicData>
        </a:graphic>
      </p:graphicFrame>
      <p:graphicFrame>
        <p:nvGraphicFramePr>
          <p:cNvPr id="112694" name="Group 54"/>
          <p:cNvGraphicFramePr>
            <a:graphicFrameLocks noGrp="1"/>
          </p:cNvGraphicFramePr>
          <p:nvPr/>
        </p:nvGraphicFramePr>
        <p:xfrm>
          <a:off x="4262438" y="831850"/>
          <a:ext cx="208280" cy="4892040"/>
        </p:xfrm>
        <a:graphic>
          <a:graphicData uri="http://schemas.openxmlformats.org/drawingml/2006/table">
            <a:tbl>
              <a:tblPr/>
              <a:tblGrid>
                <a:gridCol w="208280"/>
              </a:tblGrid>
              <a:tr h="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t" latinLnBrk="0" hangingPunct="0">
                        <a:lnSpc>
                          <a:spcPct val="100000"/>
                        </a:lnSpc>
                        <a:spcBef>
                          <a:spcPct val="0"/>
                        </a:spcBef>
                        <a:spcAft>
                          <a:spcPct val="0"/>
                        </a:spcAft>
                        <a:buClrTx/>
                        <a:buSzTx/>
                        <a:buFontTx/>
                        <a:buNone/>
                        <a:tabLst/>
                      </a:pPr>
                      <a:r>
                        <a:rPr kumimoji="0" lang="en-US" altLang="it-IT" sz="900" b="0" i="0" u="none" strike="noStrike" cap="none" normalizeH="0" baseline="0" smtClean="0">
                          <a:ln>
                            <a:noFill/>
                          </a:ln>
                          <a:solidFill>
                            <a:schemeClr val="tx1"/>
                          </a:solidFill>
                          <a:effectLst/>
                          <a:latin typeface="Arial" pitchFamily="34" charset="0"/>
                          <a:cs typeface="Arial" pitchFamily="34" charset="0"/>
                        </a:rPr>
                        <a:t>Encefalite da puntura di zecca (TBE)</a:t>
                      </a:r>
                      <a:endParaRPr kumimoji="0" lang="en-US" altLang="it-IT" sz="2400" b="0" i="0" u="none" strike="noStrike" cap="none" normalizeH="0" baseline="0" smtClean="0">
                        <a:ln>
                          <a:noFill/>
                        </a:ln>
                        <a:solidFill>
                          <a:schemeClr val="tx1"/>
                        </a:solidFill>
                        <a:effectLst/>
                        <a:latin typeface="Times New Roman" pitchFamily="18" charset="0"/>
                      </a:endParaRPr>
                    </a:p>
                  </a:txBody>
                  <a:tcPr horzOverflow="overflow">
                    <a:lnL cap="flat">
                      <a:noFill/>
                    </a:lnL>
                    <a:lnR cap="flat">
                      <a:noFill/>
                    </a:lnR>
                    <a:lnT cap="flat">
                      <a:noFill/>
                    </a:lnT>
                    <a:lnB cap="flat">
                      <a:noFill/>
                    </a:lnB>
                    <a:lnTlToBr>
                      <a:noFill/>
                    </a:lnTlToBr>
                    <a:lnBlToTr>
                      <a:noFill/>
                    </a:lnBlToTr>
                    <a:noFill/>
                  </a:tcPr>
                </a:tc>
              </a:tr>
            </a:tbl>
          </a:graphicData>
        </a:graphic>
      </p:graphicFrame>
      <p:pic>
        <p:nvPicPr>
          <p:cNvPr id="112648" name="Picture 8" descr="t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6438" y="1004888"/>
            <a:ext cx="142875" cy="1428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2740" name="Group 100"/>
          <p:cNvGraphicFramePr>
            <a:graphicFrameLocks noGrp="1"/>
          </p:cNvGraphicFramePr>
          <p:nvPr/>
        </p:nvGraphicFramePr>
        <p:xfrm>
          <a:off x="4243388" y="812800"/>
          <a:ext cx="547687" cy="5233988"/>
        </p:xfrm>
        <a:graphic>
          <a:graphicData uri="http://schemas.openxmlformats.org/drawingml/2006/table">
            <a:tbl>
              <a:tblPr/>
              <a:tblGrid>
                <a:gridCol w="547687"/>
              </a:tblGrid>
              <a:tr h="5005388">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it-IT" altLang="it-IT" sz="2800" b="0" i="0" u="none" strike="noStrike" cap="none" normalizeH="0" baseline="0" smtClean="0">
                        <a:ln>
                          <a:noFill/>
                        </a:ln>
                        <a:solidFill>
                          <a:schemeClr val="tx1"/>
                        </a:solidFill>
                        <a:effectLst/>
                        <a:latin typeface="Times New Roman" pitchFamily="18" charset="0"/>
                      </a:endParaRPr>
                    </a:p>
                  </a:txBody>
                  <a:tcPr horzOverflow="overflow">
                    <a:lnL cap="flat">
                      <a:noFill/>
                    </a:lnL>
                    <a:lnR cap="flat">
                      <a:noFill/>
                    </a:lnR>
                    <a:lnT cap="flat">
                      <a:noFill/>
                    </a:lnT>
                    <a:lnB>
                      <a:noFill/>
                    </a:lnB>
                    <a:lnTlToBr>
                      <a:noFill/>
                    </a:lnTlToBr>
                    <a:lnBlToTr>
                      <a:noFill/>
                    </a:lnBlToTr>
                    <a:noFill/>
                  </a:tcPr>
                </a:tc>
              </a:tr>
              <a:tr h="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t" latinLnBrk="0" hangingPunct="0">
                        <a:lnSpc>
                          <a:spcPct val="100000"/>
                        </a:lnSpc>
                        <a:spcBef>
                          <a:spcPct val="0"/>
                        </a:spcBef>
                        <a:spcAft>
                          <a:spcPct val="0"/>
                        </a:spcAft>
                        <a:buClrTx/>
                        <a:buSzTx/>
                        <a:buFontTx/>
                        <a:buNone/>
                        <a:tabLst/>
                      </a:pPr>
                      <a:r>
                        <a:rPr kumimoji="0" lang="en-US" altLang="it-IT" sz="900" b="0" i="0" u="none" strike="noStrike" cap="none" normalizeH="0" baseline="0" smtClean="0">
                          <a:ln>
                            <a:noFill/>
                          </a:ln>
                          <a:solidFill>
                            <a:schemeClr val="tx1"/>
                          </a:solidFill>
                          <a:effectLst/>
                          <a:latin typeface="Arial" pitchFamily="34" charset="0"/>
                          <a:cs typeface="Arial" pitchFamily="34" charset="0"/>
                        </a:rPr>
                        <a:t>  </a:t>
                      </a:r>
                      <a:endParaRPr kumimoji="0" lang="en-US" altLang="it-IT" b="0" i="0" u="none" strike="noStrike" cap="none" normalizeH="0" baseline="0" smtClean="0">
                        <a:ln>
                          <a:noFill/>
                        </a:ln>
                        <a:solidFill>
                          <a:schemeClr val="tx1"/>
                        </a:solidFill>
                        <a:effectLst/>
                        <a:latin typeface="Arial" pitchFamily="34" charset="0"/>
                        <a:cs typeface="Arial" pitchFamily="34" charset="0"/>
                      </a:endParaRPr>
                    </a:p>
                  </a:txBody>
                  <a:tcPr horzOverflow="overflow">
                    <a:lnL cap="flat">
                      <a:noFill/>
                    </a:lnL>
                    <a:lnR cap="flat">
                      <a:noFill/>
                    </a:lnR>
                    <a:lnT>
                      <a:noFill/>
                    </a:lnT>
                    <a:lnB cap="flat">
                      <a:noFill/>
                    </a:lnB>
                    <a:lnTlToBr>
                      <a:noFill/>
                    </a:lnTlToBr>
                    <a:lnBlToTr>
                      <a:noFill/>
                    </a:lnBlToTr>
                    <a:noFill/>
                  </a:tcPr>
                </a:tc>
              </a:tr>
            </a:tbl>
          </a:graphicData>
        </a:graphic>
      </p:graphicFrame>
      <p:graphicFrame>
        <p:nvGraphicFramePr>
          <p:cNvPr id="112741" name="Group 101"/>
          <p:cNvGraphicFramePr>
            <a:graphicFrameLocks noGrp="1"/>
          </p:cNvGraphicFramePr>
          <p:nvPr/>
        </p:nvGraphicFramePr>
        <p:xfrm>
          <a:off x="4252913" y="822325"/>
          <a:ext cx="624840" cy="4995863"/>
        </p:xfrm>
        <a:graphic>
          <a:graphicData uri="http://schemas.openxmlformats.org/drawingml/2006/table">
            <a:tbl>
              <a:tblPr/>
              <a:tblGrid>
                <a:gridCol w="208280"/>
                <a:gridCol w="208280"/>
                <a:gridCol w="208280"/>
              </a:tblGrid>
              <a:tr h="4995863">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it-IT" altLang="it-IT" sz="2800" b="0" i="0" u="none" strike="noStrike" cap="none" normalizeH="0" baseline="0" smtClean="0">
                        <a:ln>
                          <a:noFill/>
                        </a:ln>
                        <a:solidFill>
                          <a:schemeClr val="tx1"/>
                        </a:solidFill>
                        <a:effectLst/>
                        <a:latin typeface="Times New Roman" pitchFamily="18" charset="0"/>
                      </a:endParaRPr>
                    </a:p>
                  </a:txBody>
                  <a:tcPr horzOverflow="overflow">
                    <a:lnL cap="flat">
                      <a:noFill/>
                    </a:lnL>
                    <a:lnR>
                      <a:noFill/>
                    </a:lnR>
                    <a:lnT cap="flat">
                      <a:noFill/>
                    </a:lnT>
                    <a:lnB cap="flat">
                      <a:noFill/>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t" latinLnBrk="0" hangingPunct="0">
                        <a:lnSpc>
                          <a:spcPct val="100000"/>
                        </a:lnSpc>
                        <a:spcBef>
                          <a:spcPct val="0"/>
                        </a:spcBef>
                        <a:spcAft>
                          <a:spcPct val="0"/>
                        </a:spcAft>
                        <a:buClrTx/>
                        <a:buSzTx/>
                        <a:buFontTx/>
                        <a:buNone/>
                        <a:tabLst/>
                      </a:pPr>
                      <a:r>
                        <a:rPr kumimoji="0" lang="en-US" altLang="it-IT" sz="900" b="0" i="0" u="none" strike="noStrike" cap="none" normalizeH="0" baseline="0" smtClean="0">
                          <a:ln>
                            <a:noFill/>
                          </a:ln>
                          <a:solidFill>
                            <a:schemeClr val="tx1"/>
                          </a:solidFill>
                          <a:effectLst/>
                          <a:latin typeface="Arial" pitchFamily="34" charset="0"/>
                          <a:cs typeface="Arial" pitchFamily="34" charset="0"/>
                        </a:rPr>
                        <a:t>  </a:t>
                      </a:r>
                      <a:r>
                        <a:rPr kumimoji="0" lang="en-US" altLang="it-IT" sz="900" b="0" i="0" u="none" strike="noStrike" cap="none" normalizeH="0" baseline="0" smtClean="0">
                          <a:ln>
                            <a:noFill/>
                          </a:ln>
                          <a:solidFill>
                            <a:schemeClr val="tx1"/>
                          </a:solidFill>
                          <a:effectLst/>
                          <a:latin typeface="Times New Roman"/>
                          <a:cs typeface="Arial" pitchFamily="34" charset="0"/>
                        </a:rPr>
                        <a:t>    </a:t>
                      </a:r>
                      <a:endParaRPr kumimoji="0" lang="en-US" altLang="it-IT" sz="900" b="0" i="0" u="none" strike="noStrike" cap="none" normalizeH="0" baseline="0" smtClean="0">
                        <a:ln>
                          <a:noFill/>
                        </a:ln>
                        <a:solidFill>
                          <a:schemeClr val="tx1"/>
                        </a:solidFill>
                        <a:effectLst/>
                        <a:latin typeface="Arial" pitchFamily="34" charset="0"/>
                        <a:cs typeface="Arial" pitchFamily="34" charset="0"/>
                      </a:endParaRPr>
                    </a:p>
                  </a:txBody>
                  <a:tcPr horzOverflow="overflow">
                    <a:lnL>
                      <a:noFill/>
                    </a:lnL>
                    <a:lnR>
                      <a:noFill/>
                    </a:lnR>
                    <a:lnT cap="flat">
                      <a:noFill/>
                    </a:lnT>
                    <a:lnB cap="flat">
                      <a:noFill/>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it-IT" altLang="it-IT" sz="2800" b="0" i="0" u="none" strike="noStrike" cap="none" normalizeH="0" baseline="0" smtClean="0">
                        <a:ln>
                          <a:noFill/>
                        </a:ln>
                        <a:solidFill>
                          <a:schemeClr val="tx1"/>
                        </a:solidFill>
                        <a:effectLst/>
                        <a:latin typeface="Times New Roman" pitchFamily="18" charset="0"/>
                      </a:endParaRPr>
                    </a:p>
                  </a:txBody>
                  <a:tcPr horzOverflow="overflow">
                    <a:lnL>
                      <a:noFill/>
                    </a:lnL>
                    <a:lnR cap="flat">
                      <a:noFill/>
                    </a:lnR>
                    <a:lnT cap="flat">
                      <a:noFill/>
                    </a:lnT>
                    <a:lnB cap="flat">
                      <a:noFill/>
                    </a:lnB>
                    <a:lnTlToBr>
                      <a:noFill/>
                    </a:lnTlToBr>
                    <a:lnBlToTr>
                      <a:noFill/>
                    </a:lnBlToTr>
                    <a:noFill/>
                  </a:tcPr>
                </a:tc>
              </a:tr>
            </a:tbl>
          </a:graphicData>
        </a:graphic>
      </p:graphicFrame>
      <p:graphicFrame>
        <p:nvGraphicFramePr>
          <p:cNvPr id="112743" name="Group 103"/>
          <p:cNvGraphicFramePr>
            <a:graphicFrameLocks noGrp="1"/>
          </p:cNvGraphicFramePr>
          <p:nvPr/>
        </p:nvGraphicFramePr>
        <p:xfrm>
          <a:off x="4262438" y="831850"/>
          <a:ext cx="208280" cy="4892040"/>
        </p:xfrm>
        <a:graphic>
          <a:graphicData uri="http://schemas.openxmlformats.org/drawingml/2006/table">
            <a:tbl>
              <a:tblPr/>
              <a:tblGrid>
                <a:gridCol w="208280"/>
              </a:tblGrid>
              <a:tr h="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t" latinLnBrk="0" hangingPunct="0">
                        <a:lnSpc>
                          <a:spcPct val="100000"/>
                        </a:lnSpc>
                        <a:spcBef>
                          <a:spcPct val="0"/>
                        </a:spcBef>
                        <a:spcAft>
                          <a:spcPct val="0"/>
                        </a:spcAft>
                        <a:buClrTx/>
                        <a:buSzTx/>
                        <a:buFontTx/>
                        <a:buNone/>
                        <a:tabLst/>
                      </a:pPr>
                      <a:r>
                        <a:rPr kumimoji="0" lang="en-US" altLang="it-IT" sz="900" b="0" i="0" u="none" strike="noStrike" cap="none" normalizeH="0" baseline="0" smtClean="0">
                          <a:ln>
                            <a:noFill/>
                          </a:ln>
                          <a:solidFill>
                            <a:schemeClr val="tx1"/>
                          </a:solidFill>
                          <a:effectLst/>
                          <a:latin typeface="Arial" pitchFamily="34" charset="0"/>
                          <a:cs typeface="Arial" pitchFamily="34" charset="0"/>
                        </a:rPr>
                        <a:t>Encefalite da puntura di zecca (TBE)</a:t>
                      </a:r>
                      <a:endParaRPr kumimoji="0" lang="en-US" altLang="it-IT" sz="2400" b="0" i="0" u="none" strike="noStrike" cap="none" normalizeH="0" baseline="0" smtClean="0">
                        <a:ln>
                          <a:noFill/>
                        </a:ln>
                        <a:solidFill>
                          <a:schemeClr val="tx1"/>
                        </a:solidFill>
                        <a:effectLst/>
                        <a:latin typeface="Times New Roman" pitchFamily="18" charset="0"/>
                      </a:endParaRPr>
                    </a:p>
                  </a:txBody>
                  <a:tcPr horzOverflow="overflow">
                    <a:lnL cap="flat">
                      <a:noFill/>
                    </a:lnL>
                    <a:lnR cap="flat">
                      <a:noFill/>
                    </a:lnR>
                    <a:lnT cap="flat">
                      <a:noFill/>
                    </a:lnT>
                    <a:lnB cap="flat">
                      <a:noFill/>
                    </a:lnB>
                    <a:lnTlToBr>
                      <a:noFill/>
                    </a:lnTlToBr>
                    <a:lnBlToTr>
                      <a:noFill/>
                    </a:lnBlToTr>
                    <a:noFill/>
                  </a:tcPr>
                </a:tc>
              </a:tr>
            </a:tbl>
          </a:graphicData>
        </a:graphic>
      </p:graphicFrame>
      <p:pic>
        <p:nvPicPr>
          <p:cNvPr id="112697" name="Picture 57" descr="t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6438" y="1004888"/>
            <a:ext cx="142875" cy="142875"/>
          </a:xfrm>
          <a:prstGeom prst="rect">
            <a:avLst/>
          </a:prstGeom>
          <a:noFill/>
          <a:extLst>
            <a:ext uri="{909E8E84-426E-40DD-AFC4-6F175D3DCCD1}">
              <a14:hiddenFill xmlns:a14="http://schemas.microsoft.com/office/drawing/2010/main">
                <a:solidFill>
                  <a:srgbClr val="FFFFFF"/>
                </a:solidFill>
              </a14:hiddenFill>
            </a:ext>
          </a:extLst>
        </p:spPr>
      </p:pic>
      <p:sp>
        <p:nvSpPr>
          <p:cNvPr id="112744" name="Rectangle 104"/>
          <p:cNvSpPr>
            <a:spLocks noChangeArrowheads="1"/>
          </p:cNvSpPr>
          <p:nvPr/>
        </p:nvSpPr>
        <p:spPr bwMode="auto">
          <a:xfrm>
            <a:off x="874713" y="3213100"/>
            <a:ext cx="82692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t-IT">
                <a:latin typeface="Arial" pitchFamily="34" charset="0"/>
              </a:rPr>
              <a:t>Encefalite da puntura di zecca (TBE, tick-born encephalitis) </a:t>
            </a:r>
          </a:p>
        </p:txBody>
      </p:sp>
      <p:pic>
        <p:nvPicPr>
          <p:cNvPr id="112746" name="Picture 106" descr="la zec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488" y="1382713"/>
            <a:ext cx="1223962" cy="1223962"/>
          </a:xfrm>
          <a:prstGeom prst="rect">
            <a:avLst/>
          </a:prstGeom>
          <a:noFill/>
          <a:extLst>
            <a:ext uri="{909E8E84-426E-40DD-AFC4-6F175D3DCCD1}">
              <a14:hiddenFill xmlns:a14="http://schemas.microsoft.com/office/drawing/2010/main">
                <a:solidFill>
                  <a:srgbClr val="FFFFFF"/>
                </a:solidFill>
              </a14:hiddenFill>
            </a:ext>
          </a:extLst>
        </p:spPr>
      </p:pic>
      <p:sp>
        <p:nvSpPr>
          <p:cNvPr id="112747" name="Rectangle 107"/>
          <p:cNvSpPr>
            <a:spLocks noChangeArrowheads="1"/>
          </p:cNvSpPr>
          <p:nvPr/>
        </p:nvSpPr>
        <p:spPr bwMode="auto">
          <a:xfrm>
            <a:off x="1195388" y="4581525"/>
            <a:ext cx="630713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t-IT">
                <a:latin typeface="Arial" pitchFamily="34" charset="0"/>
              </a:rPr>
              <a:t>genere </a:t>
            </a:r>
            <a:r>
              <a:rPr lang="en-US" altLang="it-IT" i="1">
                <a:latin typeface="Arial" pitchFamily="34" charset="0"/>
              </a:rPr>
              <a:t>Flavivirus,</a:t>
            </a:r>
            <a:r>
              <a:rPr lang="en-US" altLang="it-IT">
                <a:latin typeface="Arial" pitchFamily="34" charset="0"/>
              </a:rPr>
              <a:t> simile ai virus responsabili </a:t>
            </a:r>
          </a:p>
          <a:p>
            <a:r>
              <a:rPr lang="en-US" altLang="it-IT">
                <a:latin typeface="Arial" pitchFamily="34" charset="0"/>
              </a:rPr>
              <a:t>della febbre gialla e della dengue </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Text Box 3"/>
          <p:cNvSpPr txBox="1">
            <a:spLocks noChangeArrowheads="1"/>
          </p:cNvSpPr>
          <p:nvPr/>
        </p:nvSpPr>
        <p:spPr bwMode="auto">
          <a:xfrm>
            <a:off x="0" y="150813"/>
            <a:ext cx="9144000" cy="6518275"/>
          </a:xfrm>
          <a:prstGeom prst="rect">
            <a:avLst/>
          </a:prstGeom>
          <a:noFill/>
          <a:ln w="9525">
            <a:noFill/>
            <a:miter lim="800000"/>
            <a:headEnd/>
            <a:tailEnd/>
          </a:ln>
          <a:effectLst/>
        </p:spPr>
        <p:txBody>
          <a:bodyPr>
            <a:spAutoFit/>
          </a:bodyPr>
          <a:lstStyle>
            <a:lvl1pPr>
              <a:tabLst>
                <a:tab pos="1528763" algn="l"/>
                <a:tab pos="2579688" algn="l"/>
                <a:tab pos="4187825" algn="l"/>
                <a:tab pos="4862513" algn="l"/>
                <a:tab pos="7977188" algn="l"/>
              </a:tabLst>
              <a:defRPr sz="2400">
                <a:solidFill>
                  <a:schemeClr val="tx1"/>
                </a:solidFill>
                <a:latin typeface="Times New Roman" pitchFamily="18" charset="0"/>
              </a:defRPr>
            </a:lvl1pPr>
            <a:lvl2pPr marL="742950" indent="-285750">
              <a:tabLst>
                <a:tab pos="1528763" algn="l"/>
                <a:tab pos="2579688" algn="l"/>
                <a:tab pos="4187825" algn="l"/>
                <a:tab pos="4862513" algn="l"/>
                <a:tab pos="7977188" algn="l"/>
              </a:tabLst>
              <a:defRPr sz="2400">
                <a:solidFill>
                  <a:schemeClr val="tx1"/>
                </a:solidFill>
                <a:latin typeface="Times New Roman" pitchFamily="18" charset="0"/>
              </a:defRPr>
            </a:lvl2pPr>
            <a:lvl3pPr marL="1143000" indent="-228600">
              <a:tabLst>
                <a:tab pos="1528763" algn="l"/>
                <a:tab pos="2579688" algn="l"/>
                <a:tab pos="4187825" algn="l"/>
                <a:tab pos="4862513" algn="l"/>
                <a:tab pos="7977188" algn="l"/>
              </a:tabLst>
              <a:defRPr sz="2400">
                <a:solidFill>
                  <a:schemeClr val="tx1"/>
                </a:solidFill>
                <a:latin typeface="Times New Roman" pitchFamily="18" charset="0"/>
              </a:defRPr>
            </a:lvl3pPr>
            <a:lvl4pPr marL="1600200" indent="-228600">
              <a:tabLst>
                <a:tab pos="1528763" algn="l"/>
                <a:tab pos="2579688" algn="l"/>
                <a:tab pos="4187825" algn="l"/>
                <a:tab pos="4862513" algn="l"/>
                <a:tab pos="7977188" algn="l"/>
              </a:tabLst>
              <a:defRPr sz="2400">
                <a:solidFill>
                  <a:schemeClr val="tx1"/>
                </a:solidFill>
                <a:latin typeface="Times New Roman" pitchFamily="18" charset="0"/>
              </a:defRPr>
            </a:lvl4pPr>
            <a:lvl5pPr marL="2057400" indent="-228600">
              <a:tabLst>
                <a:tab pos="1528763" algn="l"/>
                <a:tab pos="2579688" algn="l"/>
                <a:tab pos="4187825" algn="l"/>
                <a:tab pos="4862513" algn="l"/>
                <a:tab pos="7977188"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1528763" algn="l"/>
                <a:tab pos="2579688" algn="l"/>
                <a:tab pos="4187825" algn="l"/>
                <a:tab pos="4862513" algn="l"/>
                <a:tab pos="7977188"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1528763" algn="l"/>
                <a:tab pos="2579688" algn="l"/>
                <a:tab pos="4187825" algn="l"/>
                <a:tab pos="4862513" algn="l"/>
                <a:tab pos="7977188"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1528763" algn="l"/>
                <a:tab pos="2579688" algn="l"/>
                <a:tab pos="4187825" algn="l"/>
                <a:tab pos="4862513" algn="l"/>
                <a:tab pos="7977188"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1528763" algn="l"/>
                <a:tab pos="2579688" algn="l"/>
                <a:tab pos="4187825" algn="l"/>
                <a:tab pos="4862513" algn="l"/>
                <a:tab pos="7977188" algn="l"/>
              </a:tabLst>
              <a:defRPr sz="2400">
                <a:solidFill>
                  <a:schemeClr val="tx1"/>
                </a:solidFill>
                <a:latin typeface="Times New Roman" pitchFamily="18" charset="0"/>
              </a:defRPr>
            </a:lvl9pPr>
          </a:lstStyle>
          <a:p>
            <a:pPr algn="ctr">
              <a:lnSpc>
                <a:spcPct val="110000"/>
              </a:lnSpc>
            </a:pPr>
            <a:r>
              <a:rPr lang="it-IT" altLang="it-IT" b="1" u="sng">
                <a:latin typeface="Arial" pitchFamily="34" charset="0"/>
              </a:rPr>
              <a:t>Diagnosi eziologica</a:t>
            </a:r>
          </a:p>
          <a:p>
            <a:pPr>
              <a:lnSpc>
                <a:spcPct val="110000"/>
              </a:lnSpc>
            </a:pPr>
            <a:endParaRPr lang="it-IT" altLang="it-IT">
              <a:latin typeface="Arial" pitchFamily="34" charset="0"/>
            </a:endParaRPr>
          </a:p>
          <a:p>
            <a:pPr>
              <a:lnSpc>
                <a:spcPct val="110000"/>
              </a:lnSpc>
            </a:pPr>
            <a:r>
              <a:rPr lang="it-IT" altLang="it-IT" b="1">
                <a:latin typeface="Arial" pitchFamily="34" charset="0"/>
              </a:rPr>
              <a:t>Forme subacute/croniche</a:t>
            </a:r>
            <a:r>
              <a:rPr lang="it-IT" altLang="it-IT">
                <a:latin typeface="Arial" pitchFamily="34" charset="0"/>
              </a:rPr>
              <a:t>: produzione intratecale di anticorpi.</a:t>
            </a:r>
          </a:p>
          <a:p>
            <a:pPr>
              <a:lnSpc>
                <a:spcPct val="110000"/>
              </a:lnSpc>
            </a:pPr>
            <a:r>
              <a:rPr lang="it-IT" altLang="it-IT" b="1">
                <a:latin typeface="Arial" pitchFamily="34" charset="0"/>
              </a:rPr>
              <a:t>Forme post-infettive e forme post-vaccinali</a:t>
            </a:r>
            <a:r>
              <a:rPr lang="it-IT" altLang="it-IT">
                <a:latin typeface="Arial" pitchFamily="34" charset="0"/>
              </a:rPr>
              <a:t>.: dati anamnestici</a:t>
            </a:r>
          </a:p>
          <a:p>
            <a:pPr>
              <a:lnSpc>
                <a:spcPct val="110000"/>
              </a:lnSpc>
            </a:pPr>
            <a:r>
              <a:rPr lang="it-IT" altLang="it-IT" b="1">
                <a:latin typeface="Arial" pitchFamily="34" charset="0"/>
              </a:rPr>
              <a:t>Encefalite da HSV: esige una diagnosi tempestiva.</a:t>
            </a:r>
          </a:p>
          <a:p>
            <a:pPr>
              <a:lnSpc>
                <a:spcPct val="110000"/>
              </a:lnSpc>
            </a:pPr>
            <a:r>
              <a:rPr lang="it-IT" altLang="it-IT" b="1">
                <a:latin typeface="Arial" pitchFamily="34" charset="0"/>
              </a:rPr>
              <a:t>Biopsia cerebrale; PCR.</a:t>
            </a:r>
          </a:p>
          <a:p>
            <a:pPr>
              <a:lnSpc>
                <a:spcPct val="110000"/>
              </a:lnSpc>
            </a:pPr>
            <a:r>
              <a:rPr lang="it-IT" altLang="it-IT" b="1">
                <a:latin typeface="Arial" pitchFamily="34" charset="0"/>
              </a:rPr>
              <a:t>Rabbia</a:t>
            </a:r>
            <a:endParaRPr lang="it-IT" altLang="it-IT">
              <a:latin typeface="Arial" pitchFamily="34" charset="0"/>
            </a:endParaRPr>
          </a:p>
          <a:p>
            <a:pPr>
              <a:lnSpc>
                <a:spcPct val="110000"/>
              </a:lnSpc>
            </a:pPr>
            <a:r>
              <a:rPr lang="it-IT" altLang="it-IT">
                <a:latin typeface="Arial" pitchFamily="34" charset="0"/>
              </a:rPr>
              <a:t>Nell’animale immunofluorescenza diretta con il quale </a:t>
            </a:r>
          </a:p>
          <a:p>
            <a:pPr>
              <a:lnSpc>
                <a:spcPct val="110000"/>
              </a:lnSpc>
            </a:pPr>
            <a:r>
              <a:rPr lang="it-IT" altLang="it-IT">
                <a:latin typeface="Arial" pitchFamily="34" charset="0"/>
              </a:rPr>
              <a:t>si ricercano gli AG virali nel tessuto nervoso. </a:t>
            </a:r>
          </a:p>
          <a:p>
            <a:pPr>
              <a:lnSpc>
                <a:spcPct val="110000"/>
              </a:lnSpc>
            </a:pPr>
            <a:r>
              <a:rPr lang="it-IT" altLang="it-IT">
                <a:latin typeface="Arial" pitchFamily="34" charset="0"/>
              </a:rPr>
              <a:t>Nell’uomo si può eseguire una </a:t>
            </a:r>
            <a:r>
              <a:rPr lang="it-IT" altLang="it-IT" b="1">
                <a:effectLst>
                  <a:outerShdw blurRad="38100" dist="38100" dir="2700000" algn="tl">
                    <a:srgbClr val="C0C0C0"/>
                  </a:outerShdw>
                </a:effectLst>
                <a:latin typeface="Arial" pitchFamily="34" charset="0"/>
              </a:rPr>
              <a:t>diagnosi ante-mortem</a:t>
            </a:r>
            <a:r>
              <a:rPr lang="it-IT" altLang="it-IT">
                <a:latin typeface="Arial" pitchFamily="34" charset="0"/>
              </a:rPr>
              <a:t> </a:t>
            </a:r>
          </a:p>
          <a:p>
            <a:pPr>
              <a:lnSpc>
                <a:spcPct val="110000"/>
              </a:lnSpc>
            </a:pPr>
            <a:r>
              <a:rPr lang="it-IT" altLang="it-IT">
                <a:latin typeface="Arial" pitchFamily="34" charset="0"/>
              </a:rPr>
              <a:t>- DIRETTA su biopsia cutanea, cellule corneali, liquor, saliva, tampone orofaringeo, urina, biopsia cerebrale mediante IF o colture cellulari,</a:t>
            </a:r>
          </a:p>
          <a:p>
            <a:pPr>
              <a:lnSpc>
                <a:spcPct val="110000"/>
              </a:lnSpc>
            </a:pPr>
            <a:r>
              <a:rPr lang="it-IT" altLang="it-IT">
                <a:latin typeface="Arial" pitchFamily="34" charset="0"/>
              </a:rPr>
              <a:t>- INDIRETTA nel siero e nel liquor con i test ELISA o IF</a:t>
            </a:r>
          </a:p>
          <a:p>
            <a:pPr>
              <a:lnSpc>
                <a:spcPct val="110000"/>
              </a:lnSpc>
            </a:pPr>
            <a:r>
              <a:rPr lang="it-IT" altLang="it-IT" b="1">
                <a:latin typeface="Arial" pitchFamily="34" charset="0"/>
              </a:rPr>
              <a:t>  Diagnosi post mortem</a:t>
            </a:r>
            <a:r>
              <a:rPr lang="it-IT" altLang="it-IT">
                <a:latin typeface="Arial" pitchFamily="34" charset="0"/>
              </a:rPr>
              <a:t>: su tessuto nervoso e su ghiandole    	salivari (immunofluorescenza diretta, colture cellulari).</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Text Box 3"/>
          <p:cNvSpPr txBox="1">
            <a:spLocks noChangeArrowheads="1"/>
          </p:cNvSpPr>
          <p:nvPr/>
        </p:nvSpPr>
        <p:spPr bwMode="auto">
          <a:xfrm>
            <a:off x="0" y="-26988"/>
            <a:ext cx="9144000" cy="6926263"/>
          </a:xfrm>
          <a:prstGeom prst="rect">
            <a:avLst/>
          </a:prstGeom>
          <a:noFill/>
          <a:ln w="9525">
            <a:noFill/>
            <a:miter lim="800000"/>
            <a:headEnd/>
            <a:tailEnd/>
          </a:ln>
          <a:effectLst/>
        </p:spPr>
        <p:txBody>
          <a:bodyPr>
            <a:spAutoFit/>
          </a:bodyPr>
          <a:lstStyle>
            <a:lvl1pPr>
              <a:tabLst>
                <a:tab pos="277813" algn="l"/>
                <a:tab pos="2579688" algn="l"/>
                <a:tab pos="4187825" algn="l"/>
                <a:tab pos="4862513" algn="l"/>
                <a:tab pos="7977188" algn="l"/>
              </a:tabLst>
              <a:defRPr sz="2400">
                <a:solidFill>
                  <a:schemeClr val="tx1"/>
                </a:solidFill>
                <a:latin typeface="Times New Roman" pitchFamily="18" charset="0"/>
              </a:defRPr>
            </a:lvl1pPr>
            <a:lvl2pPr marL="742950" indent="-285750">
              <a:tabLst>
                <a:tab pos="277813" algn="l"/>
                <a:tab pos="2579688" algn="l"/>
                <a:tab pos="4187825" algn="l"/>
                <a:tab pos="4862513" algn="l"/>
                <a:tab pos="7977188" algn="l"/>
              </a:tabLst>
              <a:defRPr sz="2400">
                <a:solidFill>
                  <a:schemeClr val="tx1"/>
                </a:solidFill>
                <a:latin typeface="Times New Roman" pitchFamily="18" charset="0"/>
              </a:defRPr>
            </a:lvl2pPr>
            <a:lvl3pPr marL="1143000" indent="-228600">
              <a:tabLst>
                <a:tab pos="277813" algn="l"/>
                <a:tab pos="2579688" algn="l"/>
                <a:tab pos="4187825" algn="l"/>
                <a:tab pos="4862513" algn="l"/>
                <a:tab pos="7977188" algn="l"/>
              </a:tabLst>
              <a:defRPr sz="2400">
                <a:solidFill>
                  <a:schemeClr val="tx1"/>
                </a:solidFill>
                <a:latin typeface="Times New Roman" pitchFamily="18" charset="0"/>
              </a:defRPr>
            </a:lvl3pPr>
            <a:lvl4pPr marL="1600200" indent="-228600">
              <a:tabLst>
                <a:tab pos="277813" algn="l"/>
                <a:tab pos="2579688" algn="l"/>
                <a:tab pos="4187825" algn="l"/>
                <a:tab pos="4862513" algn="l"/>
                <a:tab pos="7977188" algn="l"/>
              </a:tabLst>
              <a:defRPr sz="2400">
                <a:solidFill>
                  <a:schemeClr val="tx1"/>
                </a:solidFill>
                <a:latin typeface="Times New Roman" pitchFamily="18" charset="0"/>
              </a:defRPr>
            </a:lvl4pPr>
            <a:lvl5pPr marL="2057400" indent="-228600">
              <a:tabLst>
                <a:tab pos="277813" algn="l"/>
                <a:tab pos="2579688" algn="l"/>
                <a:tab pos="4187825" algn="l"/>
                <a:tab pos="4862513" algn="l"/>
                <a:tab pos="7977188"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277813" algn="l"/>
                <a:tab pos="2579688" algn="l"/>
                <a:tab pos="4187825" algn="l"/>
                <a:tab pos="4862513" algn="l"/>
                <a:tab pos="7977188"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277813" algn="l"/>
                <a:tab pos="2579688" algn="l"/>
                <a:tab pos="4187825" algn="l"/>
                <a:tab pos="4862513" algn="l"/>
                <a:tab pos="7977188"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277813" algn="l"/>
                <a:tab pos="2579688" algn="l"/>
                <a:tab pos="4187825" algn="l"/>
                <a:tab pos="4862513" algn="l"/>
                <a:tab pos="7977188"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277813" algn="l"/>
                <a:tab pos="2579688" algn="l"/>
                <a:tab pos="4187825" algn="l"/>
                <a:tab pos="4862513" algn="l"/>
                <a:tab pos="7977188" algn="l"/>
              </a:tabLst>
              <a:defRPr sz="2400">
                <a:solidFill>
                  <a:schemeClr val="tx1"/>
                </a:solidFill>
                <a:latin typeface="Times New Roman" pitchFamily="18" charset="0"/>
              </a:defRPr>
            </a:lvl9pPr>
          </a:lstStyle>
          <a:p>
            <a:pPr algn="ctr">
              <a:lnSpc>
                <a:spcPct val="110000"/>
              </a:lnSpc>
            </a:pPr>
            <a:r>
              <a:rPr lang="it-IT" altLang="it-IT" sz="2800">
                <a:latin typeface="Arial" pitchFamily="34" charset="0"/>
              </a:rPr>
              <a:t>Encefaliti</a:t>
            </a:r>
            <a:r>
              <a:rPr lang="it-IT" altLang="it-IT" sz="2800">
                <a:effectLst>
                  <a:outerShdw blurRad="38100" dist="38100" dir="2700000" algn="tl">
                    <a:srgbClr val="C0C0C0"/>
                  </a:outerShdw>
                </a:effectLst>
                <a:latin typeface="Arial" pitchFamily="34" charset="0"/>
              </a:rPr>
              <a:t> batteriche</a:t>
            </a:r>
            <a:endParaRPr lang="it-IT" altLang="it-IT" sz="2800">
              <a:latin typeface="Arial" pitchFamily="34" charset="0"/>
            </a:endParaRPr>
          </a:p>
          <a:p>
            <a:pPr>
              <a:lnSpc>
                <a:spcPct val="110000"/>
              </a:lnSpc>
            </a:pPr>
            <a:r>
              <a:rPr lang="it-IT" altLang="it-IT" sz="2800">
                <a:latin typeface="Arial" pitchFamily="34" charset="0"/>
              </a:rPr>
              <a:t>1) Classici agenti eziologici di meningite che possono dare encefalite per estensione dell’infezione (</a:t>
            </a:r>
            <a:r>
              <a:rPr lang="it-IT" altLang="it-IT" sz="2800" i="1">
                <a:latin typeface="Arial" pitchFamily="34" charset="0"/>
              </a:rPr>
              <a:t>Listeria, Neisseria</a:t>
            </a:r>
            <a:r>
              <a:rPr lang="it-IT" altLang="it-IT" sz="2800">
                <a:latin typeface="Arial" pitchFamily="34" charset="0"/>
              </a:rPr>
              <a:t>)</a:t>
            </a:r>
          </a:p>
          <a:p>
            <a:pPr>
              <a:lnSpc>
                <a:spcPct val="110000"/>
              </a:lnSpc>
            </a:pPr>
            <a:r>
              <a:rPr lang="it-IT" altLang="it-IT" sz="2800">
                <a:latin typeface="Arial" pitchFamily="34" charset="0"/>
              </a:rPr>
              <a:t>2) Localizzazioni encefaliche per via ematogena (</a:t>
            </a:r>
            <a:r>
              <a:rPr lang="it-IT" altLang="it-IT" sz="2800" i="1">
                <a:latin typeface="Arial" pitchFamily="34" charset="0"/>
              </a:rPr>
              <a:t>Treponema, Borrelia, Rickettsia</a:t>
            </a:r>
            <a:r>
              <a:rPr lang="it-IT" altLang="it-IT" sz="2800">
                <a:latin typeface="Arial" pitchFamily="34" charset="0"/>
              </a:rPr>
              <a:t> spp., </a:t>
            </a:r>
            <a:r>
              <a:rPr lang="it-IT" altLang="it-IT" sz="2800" i="1">
                <a:latin typeface="Arial" pitchFamily="34" charset="0"/>
              </a:rPr>
              <a:t>Brucella</a:t>
            </a:r>
            <a:r>
              <a:rPr lang="it-IT" altLang="it-IT" sz="2800">
                <a:latin typeface="Arial" pitchFamily="34" charset="0"/>
              </a:rPr>
              <a:t>  spp.)</a:t>
            </a:r>
          </a:p>
          <a:p>
            <a:pPr>
              <a:lnSpc>
                <a:spcPct val="110000"/>
              </a:lnSpc>
            </a:pPr>
            <a:r>
              <a:rPr lang="it-IT" altLang="it-IT" sz="2800">
                <a:latin typeface="Arial" pitchFamily="34" charset="0"/>
              </a:rPr>
              <a:t>3) Localizzazione encefalica di batteri responsabili di patologie in altre sedi (</a:t>
            </a:r>
            <a:r>
              <a:rPr lang="it-IT" altLang="it-IT" sz="2800" i="1">
                <a:latin typeface="Arial" pitchFamily="34" charset="0"/>
              </a:rPr>
              <a:t>Legionella, Mycoplasma, Leptospira, Coxiella, Chlamydia, Bartonella henselae</a:t>
            </a:r>
            <a:r>
              <a:rPr lang="it-IT" altLang="it-IT" sz="2800">
                <a:latin typeface="Arial" pitchFamily="34" charset="0"/>
              </a:rPr>
              <a:t>)</a:t>
            </a:r>
          </a:p>
          <a:p>
            <a:pPr algn="ctr">
              <a:lnSpc>
                <a:spcPct val="110000"/>
              </a:lnSpc>
            </a:pPr>
            <a:r>
              <a:rPr lang="it-IT" altLang="it-IT" sz="2800" u="sng">
                <a:latin typeface="Arial" pitchFamily="34" charset="0"/>
              </a:rPr>
              <a:t>Diagnosi eziologica</a:t>
            </a:r>
            <a:endParaRPr lang="it-IT" altLang="it-IT" sz="2800">
              <a:latin typeface="Arial" pitchFamily="34" charset="0"/>
            </a:endParaRPr>
          </a:p>
          <a:p>
            <a:pPr>
              <a:buFontTx/>
              <a:buChar char="•"/>
            </a:pPr>
            <a:r>
              <a:rPr lang="it-IT" altLang="it-IT" sz="2800">
                <a:latin typeface="Arial" pitchFamily="34" charset="0"/>
              </a:rPr>
              <a:t> Liquor, sangue</a:t>
            </a:r>
          </a:p>
          <a:p>
            <a:pPr>
              <a:buFontTx/>
              <a:buChar char="•"/>
            </a:pPr>
            <a:r>
              <a:rPr lang="it-IT" altLang="it-IT" sz="2800">
                <a:latin typeface="Arial" pitchFamily="34" charset="0"/>
              </a:rPr>
              <a:t> Esame colturale</a:t>
            </a:r>
          </a:p>
          <a:p>
            <a:pPr>
              <a:buFontTx/>
              <a:buChar char="•"/>
            </a:pPr>
            <a:r>
              <a:rPr lang="it-IT" altLang="it-IT" sz="2800">
                <a:latin typeface="Arial" pitchFamily="34" charset="0"/>
              </a:rPr>
              <a:t> Identificazione </a:t>
            </a:r>
          </a:p>
          <a:p>
            <a:pPr>
              <a:buFontTx/>
              <a:buChar char="•"/>
            </a:pPr>
            <a:r>
              <a:rPr lang="it-IT" altLang="it-IT" sz="2800">
                <a:latin typeface="Arial" pitchFamily="34" charset="0"/>
              </a:rPr>
              <a:t> Diagnosi indiretta: produzione intratecale di anticorpi    	specifici</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3"/>
          <p:cNvSpPr txBox="1">
            <a:spLocks noChangeArrowheads="1"/>
          </p:cNvSpPr>
          <p:nvPr/>
        </p:nvSpPr>
        <p:spPr bwMode="auto">
          <a:xfrm>
            <a:off x="179388" y="261938"/>
            <a:ext cx="8893175" cy="633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77813" algn="l"/>
                <a:tab pos="4564063" algn="l"/>
                <a:tab pos="7977188" algn="l"/>
              </a:tabLst>
              <a:defRPr sz="2400">
                <a:solidFill>
                  <a:schemeClr val="tx1"/>
                </a:solidFill>
                <a:latin typeface="Times New Roman" pitchFamily="18" charset="0"/>
              </a:defRPr>
            </a:lvl1pPr>
            <a:lvl2pPr marL="742950" indent="-285750">
              <a:tabLst>
                <a:tab pos="277813" algn="l"/>
                <a:tab pos="4564063" algn="l"/>
                <a:tab pos="7977188" algn="l"/>
              </a:tabLst>
              <a:defRPr sz="2400">
                <a:solidFill>
                  <a:schemeClr val="tx1"/>
                </a:solidFill>
                <a:latin typeface="Times New Roman" pitchFamily="18" charset="0"/>
              </a:defRPr>
            </a:lvl2pPr>
            <a:lvl3pPr marL="1143000" indent="-228600">
              <a:tabLst>
                <a:tab pos="277813" algn="l"/>
                <a:tab pos="4564063" algn="l"/>
                <a:tab pos="7977188" algn="l"/>
              </a:tabLst>
              <a:defRPr sz="2400">
                <a:solidFill>
                  <a:schemeClr val="tx1"/>
                </a:solidFill>
                <a:latin typeface="Times New Roman" pitchFamily="18" charset="0"/>
              </a:defRPr>
            </a:lvl3pPr>
            <a:lvl4pPr marL="1600200" indent="-228600">
              <a:tabLst>
                <a:tab pos="277813" algn="l"/>
                <a:tab pos="4564063" algn="l"/>
                <a:tab pos="7977188" algn="l"/>
              </a:tabLst>
              <a:defRPr sz="2400">
                <a:solidFill>
                  <a:schemeClr val="tx1"/>
                </a:solidFill>
                <a:latin typeface="Times New Roman" pitchFamily="18" charset="0"/>
              </a:defRPr>
            </a:lvl4pPr>
            <a:lvl5pPr marL="2057400" indent="-228600">
              <a:tabLst>
                <a:tab pos="277813" algn="l"/>
                <a:tab pos="4564063" algn="l"/>
                <a:tab pos="7977188"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277813" algn="l"/>
                <a:tab pos="4564063" algn="l"/>
                <a:tab pos="7977188"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277813" algn="l"/>
                <a:tab pos="4564063" algn="l"/>
                <a:tab pos="7977188"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277813" algn="l"/>
                <a:tab pos="4564063" algn="l"/>
                <a:tab pos="7977188"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277813" algn="l"/>
                <a:tab pos="4564063" algn="l"/>
                <a:tab pos="7977188" algn="l"/>
              </a:tabLst>
              <a:defRPr sz="2400">
                <a:solidFill>
                  <a:schemeClr val="tx1"/>
                </a:solidFill>
                <a:latin typeface="Times New Roman" pitchFamily="18" charset="0"/>
              </a:defRPr>
            </a:lvl9pPr>
          </a:lstStyle>
          <a:p>
            <a:pPr>
              <a:lnSpc>
                <a:spcPct val="90000"/>
              </a:lnSpc>
            </a:pPr>
            <a:r>
              <a:rPr lang="it-IT" altLang="it-IT" b="1">
                <a:latin typeface="Arial" pitchFamily="34" charset="0"/>
              </a:rPr>
              <a:t>Encefaliti e meningoencefaliti protozoarie</a:t>
            </a:r>
            <a:endParaRPr lang="it-IT" altLang="it-IT">
              <a:latin typeface="Arial" pitchFamily="34" charset="0"/>
            </a:endParaRPr>
          </a:p>
          <a:p>
            <a:pPr>
              <a:lnSpc>
                <a:spcPct val="90000"/>
              </a:lnSpc>
            </a:pPr>
            <a:r>
              <a:rPr lang="it-IT" altLang="it-IT" b="1">
                <a:latin typeface="Arial" pitchFamily="34" charset="0"/>
              </a:rPr>
              <a:t>Agenti eziologici</a:t>
            </a:r>
            <a:endParaRPr lang="it-IT" altLang="it-IT">
              <a:latin typeface="Arial" pitchFamily="34" charset="0"/>
            </a:endParaRPr>
          </a:p>
          <a:p>
            <a:pPr>
              <a:lnSpc>
                <a:spcPct val="90000"/>
              </a:lnSpc>
            </a:pPr>
            <a:r>
              <a:rPr lang="it-IT" altLang="it-IT" i="1">
                <a:latin typeface="Arial" pitchFamily="34" charset="0"/>
              </a:rPr>
              <a:t>Naegleria  fowleri      Acanthamoeba </a:t>
            </a:r>
            <a:r>
              <a:rPr lang="it-IT" altLang="it-IT">
                <a:latin typeface="Arial" pitchFamily="34" charset="0"/>
              </a:rPr>
              <a:t>spp</a:t>
            </a:r>
            <a:r>
              <a:rPr lang="it-IT" altLang="it-IT" i="1">
                <a:latin typeface="Arial" pitchFamily="34" charset="0"/>
              </a:rPr>
              <a:t>.</a:t>
            </a:r>
          </a:p>
          <a:p>
            <a:pPr>
              <a:lnSpc>
                <a:spcPct val="90000"/>
              </a:lnSpc>
            </a:pPr>
            <a:r>
              <a:rPr lang="it-IT" altLang="it-IT" i="1">
                <a:latin typeface="Arial" pitchFamily="34" charset="0"/>
              </a:rPr>
              <a:t>Toxoplasma gondii    Trypanosoma brucei gambiense</a:t>
            </a:r>
          </a:p>
          <a:p>
            <a:pPr>
              <a:lnSpc>
                <a:spcPct val="90000"/>
              </a:lnSpc>
            </a:pPr>
            <a:r>
              <a:rPr lang="it-IT" altLang="it-IT" i="1">
                <a:latin typeface="Arial" pitchFamily="34" charset="0"/>
              </a:rPr>
              <a:t>	                               Trypanosoma brucei rhodesiense	        	                               Trypanosoma cruzi.</a:t>
            </a:r>
          </a:p>
          <a:p>
            <a:pPr>
              <a:lnSpc>
                <a:spcPct val="90000"/>
              </a:lnSpc>
            </a:pPr>
            <a:endParaRPr lang="it-IT" altLang="it-IT">
              <a:latin typeface="Arial" pitchFamily="34" charset="0"/>
            </a:endParaRPr>
          </a:p>
          <a:p>
            <a:pPr>
              <a:lnSpc>
                <a:spcPct val="90000"/>
              </a:lnSpc>
            </a:pPr>
            <a:r>
              <a:rPr lang="it-IT" altLang="it-IT">
                <a:latin typeface="Arial" pitchFamily="34" charset="0"/>
              </a:rPr>
              <a:t>Liquor: limpido con modesta pleocitosi linfocitaria, </a:t>
            </a:r>
            <a:r>
              <a:rPr lang="it-IT" altLang="it-IT" b="1">
                <a:latin typeface="Arial" pitchFamily="34" charset="0"/>
              </a:rPr>
              <a:t>proteinorrachia</a:t>
            </a:r>
            <a:r>
              <a:rPr lang="it-IT" altLang="it-IT">
                <a:latin typeface="Arial" pitchFamily="34" charset="0"/>
              </a:rPr>
              <a:t> più o meno elevata, </a:t>
            </a:r>
            <a:r>
              <a:rPr lang="it-IT" altLang="it-IT" b="1">
                <a:latin typeface="Arial" pitchFamily="34" charset="0"/>
              </a:rPr>
              <a:t>glicorrachia</a:t>
            </a:r>
            <a:r>
              <a:rPr lang="it-IT" altLang="it-IT">
                <a:latin typeface="Arial" pitchFamily="34" charset="0"/>
              </a:rPr>
              <a:t> normale o ridotta, tranne che per </a:t>
            </a:r>
            <a:r>
              <a:rPr lang="it-IT" altLang="it-IT" i="1">
                <a:latin typeface="Arial" pitchFamily="34" charset="0"/>
              </a:rPr>
              <a:t>N. fowleri</a:t>
            </a:r>
            <a:r>
              <a:rPr lang="it-IT" altLang="it-IT">
                <a:latin typeface="Arial" pitchFamily="34" charset="0"/>
              </a:rPr>
              <a:t> (liquor purulento con presenza di globuli rossi).</a:t>
            </a:r>
          </a:p>
          <a:p>
            <a:pPr>
              <a:lnSpc>
                <a:spcPct val="90000"/>
              </a:lnSpc>
            </a:pPr>
            <a:r>
              <a:rPr lang="it-IT" altLang="it-IT" b="1" u="sng">
                <a:latin typeface="Arial" pitchFamily="34" charset="0"/>
              </a:rPr>
              <a:t>Diagnosi  eziologica</a:t>
            </a:r>
          </a:p>
          <a:p>
            <a:pPr>
              <a:lnSpc>
                <a:spcPct val="90000"/>
              </a:lnSpc>
            </a:pPr>
            <a:r>
              <a:rPr lang="it-IT" altLang="it-IT">
                <a:latin typeface="Arial" pitchFamily="34" charset="0"/>
              </a:rPr>
              <a:t>Campioni: biopsia cerebrale, biopsie da lesioni cutanee, sangue, liquor.</a:t>
            </a:r>
          </a:p>
          <a:p>
            <a:pPr>
              <a:lnSpc>
                <a:spcPct val="90000"/>
              </a:lnSpc>
            </a:pPr>
            <a:r>
              <a:rPr lang="it-IT" altLang="it-IT">
                <a:latin typeface="Arial" pitchFamily="34" charset="0"/>
              </a:rPr>
              <a:t>Esame microscopico diretto a  fresco o previa colorazione</a:t>
            </a:r>
          </a:p>
          <a:p>
            <a:pPr>
              <a:lnSpc>
                <a:spcPct val="90000"/>
              </a:lnSpc>
            </a:pPr>
            <a:r>
              <a:rPr lang="it-IT" altLang="it-IT">
                <a:latin typeface="Arial" pitchFamily="34" charset="0"/>
              </a:rPr>
              <a:t>Esame colturale: varia a seconda dei parassiti. </a:t>
            </a:r>
          </a:p>
          <a:p>
            <a:pPr>
              <a:lnSpc>
                <a:spcPct val="90000"/>
              </a:lnSpc>
            </a:pPr>
            <a:r>
              <a:rPr lang="it-IT" altLang="it-IT">
                <a:latin typeface="Arial" pitchFamily="34" charset="0"/>
              </a:rPr>
              <a:t>PCR</a:t>
            </a:r>
          </a:p>
          <a:p>
            <a:pPr>
              <a:lnSpc>
                <a:spcPct val="90000"/>
              </a:lnSpc>
            </a:pPr>
            <a:r>
              <a:rPr lang="it-IT" altLang="it-IT">
                <a:latin typeface="Arial" pitchFamily="34" charset="0"/>
              </a:rPr>
              <a:t>Diagnosi indiretta: ricerca di anticorpi sierici (sieroconversione). </a:t>
            </a:r>
          </a:p>
          <a:p>
            <a:pPr>
              <a:lnSpc>
                <a:spcPct val="90000"/>
              </a:lnSpc>
            </a:pPr>
            <a:r>
              <a:rPr lang="it-IT" altLang="it-IT">
                <a:latin typeface="Arial" pitchFamily="34" charset="0"/>
              </a:rPr>
              <a:t>Produzione intratecale di anticorpi.</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3"/>
          <p:cNvSpPr txBox="1">
            <a:spLocks noChangeArrowheads="1"/>
          </p:cNvSpPr>
          <p:nvPr/>
        </p:nvSpPr>
        <p:spPr bwMode="auto">
          <a:xfrm>
            <a:off x="250825" y="185738"/>
            <a:ext cx="8610600" cy="6483350"/>
          </a:xfrm>
          <a:prstGeom prst="rect">
            <a:avLst/>
          </a:prstGeom>
          <a:noFill/>
          <a:ln w="57150">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tabLst>
                <a:tab pos="277813" algn="l"/>
                <a:tab pos="4960938" algn="l"/>
                <a:tab pos="7977188" algn="l"/>
              </a:tabLst>
              <a:defRPr sz="2400">
                <a:solidFill>
                  <a:schemeClr val="tx1"/>
                </a:solidFill>
                <a:latin typeface="Times New Roman" pitchFamily="18" charset="0"/>
              </a:defRPr>
            </a:lvl1pPr>
            <a:lvl2pPr marL="742950" indent="-285750">
              <a:tabLst>
                <a:tab pos="277813" algn="l"/>
                <a:tab pos="4960938" algn="l"/>
                <a:tab pos="7977188" algn="l"/>
              </a:tabLst>
              <a:defRPr sz="2400">
                <a:solidFill>
                  <a:schemeClr val="tx1"/>
                </a:solidFill>
                <a:latin typeface="Times New Roman" pitchFamily="18" charset="0"/>
              </a:defRPr>
            </a:lvl2pPr>
            <a:lvl3pPr marL="1143000" indent="-228600">
              <a:tabLst>
                <a:tab pos="277813" algn="l"/>
                <a:tab pos="4960938" algn="l"/>
                <a:tab pos="7977188" algn="l"/>
              </a:tabLst>
              <a:defRPr sz="2400">
                <a:solidFill>
                  <a:schemeClr val="tx1"/>
                </a:solidFill>
                <a:latin typeface="Times New Roman" pitchFamily="18" charset="0"/>
              </a:defRPr>
            </a:lvl3pPr>
            <a:lvl4pPr marL="1600200" indent="-228600">
              <a:tabLst>
                <a:tab pos="277813" algn="l"/>
                <a:tab pos="4960938" algn="l"/>
                <a:tab pos="7977188" algn="l"/>
              </a:tabLst>
              <a:defRPr sz="2400">
                <a:solidFill>
                  <a:schemeClr val="tx1"/>
                </a:solidFill>
                <a:latin typeface="Times New Roman" pitchFamily="18" charset="0"/>
              </a:defRPr>
            </a:lvl4pPr>
            <a:lvl5pPr marL="2057400" indent="-228600">
              <a:tabLst>
                <a:tab pos="277813" algn="l"/>
                <a:tab pos="4960938" algn="l"/>
                <a:tab pos="7977188"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277813" algn="l"/>
                <a:tab pos="4960938" algn="l"/>
                <a:tab pos="7977188"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277813" algn="l"/>
                <a:tab pos="4960938" algn="l"/>
                <a:tab pos="7977188"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277813" algn="l"/>
                <a:tab pos="4960938" algn="l"/>
                <a:tab pos="7977188"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277813" algn="l"/>
                <a:tab pos="4960938" algn="l"/>
                <a:tab pos="7977188" algn="l"/>
              </a:tabLst>
              <a:defRPr sz="2400">
                <a:solidFill>
                  <a:schemeClr val="tx1"/>
                </a:solidFill>
                <a:latin typeface="Times New Roman" pitchFamily="18" charset="0"/>
              </a:defRPr>
            </a:lvl9pPr>
          </a:lstStyle>
          <a:p>
            <a:pPr algn="ctr">
              <a:lnSpc>
                <a:spcPct val="95000"/>
              </a:lnSpc>
            </a:pPr>
            <a:r>
              <a:rPr lang="it-IT" altLang="it-IT" sz="2300" b="1">
                <a:latin typeface="Arial" pitchFamily="34" charset="0"/>
              </a:rPr>
              <a:t>Encefalopatie lente progressive</a:t>
            </a:r>
            <a:endParaRPr lang="it-IT" altLang="it-IT" sz="2300" b="1" u="sng">
              <a:latin typeface="Arial" pitchFamily="34" charset="0"/>
            </a:endParaRPr>
          </a:p>
          <a:p>
            <a:pPr>
              <a:lnSpc>
                <a:spcPct val="95000"/>
              </a:lnSpc>
            </a:pPr>
            <a:r>
              <a:rPr lang="it-IT" altLang="it-IT" sz="2300">
                <a:latin typeface="Arial" pitchFamily="34" charset="0"/>
              </a:rPr>
              <a:t>Malattie degenerative del SNC caratterizzate da una evoluzione lenta e progressiva. </a:t>
            </a:r>
          </a:p>
          <a:p>
            <a:pPr>
              <a:lnSpc>
                <a:spcPct val="95000"/>
              </a:lnSpc>
            </a:pPr>
            <a:r>
              <a:rPr lang="it-IT" altLang="it-IT" sz="2300">
                <a:latin typeface="Arial" pitchFamily="34" charset="0"/>
              </a:rPr>
              <a:t>Responsabili sono virus convenzionali e i </a:t>
            </a:r>
            <a:r>
              <a:rPr lang="it-IT" altLang="it-IT" sz="2300" b="1">
                <a:latin typeface="Arial" pitchFamily="34" charset="0"/>
              </a:rPr>
              <a:t>prioni</a:t>
            </a:r>
            <a:r>
              <a:rPr lang="it-IT" altLang="it-IT" sz="2300">
                <a:latin typeface="Arial" pitchFamily="34" charset="0"/>
              </a:rPr>
              <a:t>.</a:t>
            </a:r>
          </a:p>
          <a:p>
            <a:pPr>
              <a:lnSpc>
                <a:spcPct val="95000"/>
              </a:lnSpc>
            </a:pPr>
            <a:endParaRPr lang="it-IT" altLang="it-IT" sz="2300" b="1">
              <a:latin typeface="Arial" pitchFamily="34" charset="0"/>
            </a:endParaRPr>
          </a:p>
          <a:p>
            <a:pPr>
              <a:lnSpc>
                <a:spcPct val="95000"/>
              </a:lnSpc>
            </a:pPr>
            <a:r>
              <a:rPr lang="it-IT" altLang="it-IT" sz="2300" b="1">
                <a:latin typeface="Arial" pitchFamily="34" charset="0"/>
              </a:rPr>
              <a:t>Malattia	Agente eziologico</a:t>
            </a:r>
          </a:p>
          <a:p>
            <a:pPr>
              <a:lnSpc>
                <a:spcPct val="95000"/>
              </a:lnSpc>
            </a:pPr>
            <a:r>
              <a:rPr lang="it-IT" altLang="it-IT" sz="2300">
                <a:latin typeface="Arial" pitchFamily="34" charset="0"/>
              </a:rPr>
              <a:t>Panencefalite sclerosante subacuta	Virus del morbillo</a:t>
            </a:r>
            <a:endParaRPr lang="it-IT" altLang="it-IT" sz="2300" b="1" u="sng">
              <a:latin typeface="Arial" pitchFamily="34" charset="0"/>
            </a:endParaRPr>
          </a:p>
          <a:p>
            <a:pPr>
              <a:lnSpc>
                <a:spcPct val="95000"/>
              </a:lnSpc>
            </a:pPr>
            <a:r>
              <a:rPr lang="it-IT" altLang="it-IT" sz="2300">
                <a:latin typeface="Arial" pitchFamily="34" charset="0"/>
              </a:rPr>
              <a:t>Leucoencefalite sclerosante subacuta</a:t>
            </a:r>
            <a:r>
              <a:rPr lang="it-IT" altLang="it-IT" sz="2300" b="1">
                <a:latin typeface="Arial" pitchFamily="34" charset="0"/>
              </a:rPr>
              <a:t>	</a:t>
            </a:r>
            <a:r>
              <a:rPr lang="it-IT" altLang="it-IT" sz="2300">
                <a:latin typeface="Arial" pitchFamily="34" charset="0"/>
              </a:rPr>
              <a:t>Virus del morbillo</a:t>
            </a:r>
          </a:p>
          <a:p>
            <a:pPr>
              <a:lnSpc>
                <a:spcPct val="95000"/>
              </a:lnSpc>
            </a:pPr>
            <a:r>
              <a:rPr lang="it-IT" altLang="it-IT" sz="2300">
                <a:latin typeface="Arial" pitchFamily="34" charset="0"/>
              </a:rPr>
              <a:t>		Virus della rosolia (congenita)</a:t>
            </a:r>
          </a:p>
          <a:p>
            <a:pPr>
              <a:lnSpc>
                <a:spcPct val="95000"/>
              </a:lnSpc>
            </a:pPr>
            <a:r>
              <a:rPr lang="it-IT" altLang="it-IT" sz="2300">
                <a:latin typeface="Arial" pitchFamily="34" charset="0"/>
              </a:rPr>
              <a:t>Leucoencefalopatia multifocale progressiva</a:t>
            </a:r>
            <a:r>
              <a:rPr lang="it-IT" altLang="it-IT" sz="2300" b="1">
                <a:latin typeface="Arial" pitchFamily="34" charset="0"/>
              </a:rPr>
              <a:t> 	</a:t>
            </a:r>
            <a:r>
              <a:rPr lang="it-IT" altLang="it-IT" sz="2300">
                <a:latin typeface="Arial" pitchFamily="34" charset="0"/>
              </a:rPr>
              <a:t>Poliomavirus JC</a:t>
            </a:r>
            <a:endParaRPr lang="it-IT" altLang="it-IT" sz="2300" b="1">
              <a:latin typeface="Arial" pitchFamily="34" charset="0"/>
            </a:endParaRPr>
          </a:p>
          <a:p>
            <a:pPr>
              <a:lnSpc>
                <a:spcPct val="95000"/>
              </a:lnSpc>
            </a:pPr>
            <a:r>
              <a:rPr lang="it-IT" altLang="it-IT" sz="2300">
                <a:latin typeface="Arial" pitchFamily="34" charset="0"/>
              </a:rPr>
              <a:t>Demenzia relativa all’AIDS	HIV-1</a:t>
            </a:r>
          </a:p>
          <a:p>
            <a:pPr>
              <a:lnSpc>
                <a:spcPct val="95000"/>
              </a:lnSpc>
            </a:pPr>
            <a:r>
              <a:rPr lang="it-IT" altLang="it-IT" sz="2300">
                <a:latin typeface="Arial" pitchFamily="34" charset="0"/>
              </a:rPr>
              <a:t>Paraparesi spastica tropicale 	HTLV-1</a:t>
            </a:r>
          </a:p>
          <a:p>
            <a:pPr>
              <a:lnSpc>
                <a:spcPct val="95000"/>
              </a:lnSpc>
            </a:pPr>
            <a:endParaRPr lang="it-IT" altLang="it-IT" sz="2300" b="1" u="sng">
              <a:latin typeface="Arial" pitchFamily="34" charset="0"/>
            </a:endParaRPr>
          </a:p>
          <a:p>
            <a:pPr>
              <a:lnSpc>
                <a:spcPct val="95000"/>
              </a:lnSpc>
            </a:pPr>
            <a:r>
              <a:rPr lang="it-IT" altLang="it-IT" sz="2300" b="1" u="sng">
                <a:latin typeface="Arial" pitchFamily="34" charset="0"/>
              </a:rPr>
              <a:t>Diagnosi eziologica</a:t>
            </a:r>
            <a:endParaRPr lang="it-IT" altLang="it-IT" sz="2300">
              <a:latin typeface="Arial" pitchFamily="34" charset="0"/>
            </a:endParaRPr>
          </a:p>
          <a:p>
            <a:pPr>
              <a:lnSpc>
                <a:spcPct val="95000"/>
              </a:lnSpc>
            </a:pPr>
            <a:r>
              <a:rPr lang="it-IT" altLang="it-IT" sz="2300">
                <a:latin typeface="Arial" pitchFamily="34" charset="0"/>
              </a:rPr>
              <a:t>Post mortem: ricerca della presenza di componenti virali nel tessuto nervoso (PCR).</a:t>
            </a:r>
          </a:p>
          <a:p>
            <a:pPr>
              <a:lnSpc>
                <a:spcPct val="95000"/>
              </a:lnSpc>
            </a:pPr>
            <a:r>
              <a:rPr lang="it-IT" altLang="it-IT" sz="2300">
                <a:latin typeface="Arial" pitchFamily="34" charset="0"/>
              </a:rPr>
              <a:t>In vivo: esame colturale, ricerca di anticorpi nel liquor.</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3"/>
          <p:cNvSpPr txBox="1">
            <a:spLocks noChangeArrowheads="1"/>
          </p:cNvSpPr>
          <p:nvPr/>
        </p:nvSpPr>
        <p:spPr bwMode="auto">
          <a:xfrm>
            <a:off x="0" y="476250"/>
            <a:ext cx="9144000" cy="5205413"/>
          </a:xfrm>
          <a:prstGeom prst="rect">
            <a:avLst/>
          </a:prstGeom>
          <a:noFill/>
          <a:ln w="57150">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tabLst>
                <a:tab pos="261938" algn="l"/>
                <a:tab pos="4484688" algn="l"/>
                <a:tab pos="7977188" algn="l"/>
              </a:tabLst>
              <a:defRPr sz="2400">
                <a:solidFill>
                  <a:schemeClr val="tx1"/>
                </a:solidFill>
                <a:latin typeface="Times New Roman" pitchFamily="18" charset="0"/>
              </a:defRPr>
            </a:lvl1pPr>
            <a:lvl2pPr marL="742950" indent="-285750">
              <a:tabLst>
                <a:tab pos="261938" algn="l"/>
                <a:tab pos="4484688" algn="l"/>
                <a:tab pos="7977188" algn="l"/>
              </a:tabLst>
              <a:defRPr sz="2400">
                <a:solidFill>
                  <a:schemeClr val="tx1"/>
                </a:solidFill>
                <a:latin typeface="Times New Roman" pitchFamily="18" charset="0"/>
              </a:defRPr>
            </a:lvl2pPr>
            <a:lvl3pPr marL="1143000" indent="-228600">
              <a:tabLst>
                <a:tab pos="261938" algn="l"/>
                <a:tab pos="4484688" algn="l"/>
                <a:tab pos="7977188" algn="l"/>
              </a:tabLst>
              <a:defRPr sz="2400">
                <a:solidFill>
                  <a:schemeClr val="tx1"/>
                </a:solidFill>
                <a:latin typeface="Times New Roman" pitchFamily="18" charset="0"/>
              </a:defRPr>
            </a:lvl3pPr>
            <a:lvl4pPr marL="1600200" indent="-228600">
              <a:tabLst>
                <a:tab pos="261938" algn="l"/>
                <a:tab pos="4484688" algn="l"/>
                <a:tab pos="7977188" algn="l"/>
              </a:tabLst>
              <a:defRPr sz="2400">
                <a:solidFill>
                  <a:schemeClr val="tx1"/>
                </a:solidFill>
                <a:latin typeface="Times New Roman" pitchFamily="18" charset="0"/>
              </a:defRPr>
            </a:lvl4pPr>
            <a:lvl5pPr marL="2057400" indent="-228600">
              <a:tabLst>
                <a:tab pos="261938" algn="l"/>
                <a:tab pos="4484688" algn="l"/>
                <a:tab pos="7977188"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261938" algn="l"/>
                <a:tab pos="4484688" algn="l"/>
                <a:tab pos="7977188"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261938" algn="l"/>
                <a:tab pos="4484688" algn="l"/>
                <a:tab pos="7977188"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261938" algn="l"/>
                <a:tab pos="4484688" algn="l"/>
                <a:tab pos="7977188"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261938" algn="l"/>
                <a:tab pos="4484688" algn="l"/>
                <a:tab pos="7977188" algn="l"/>
              </a:tabLst>
              <a:defRPr sz="2400">
                <a:solidFill>
                  <a:schemeClr val="tx1"/>
                </a:solidFill>
                <a:latin typeface="Times New Roman" pitchFamily="18" charset="0"/>
              </a:defRPr>
            </a:lvl9pPr>
          </a:lstStyle>
          <a:p>
            <a:pPr algn="ctr"/>
            <a:r>
              <a:rPr lang="it-IT" altLang="it-IT" sz="2800" b="1">
                <a:latin typeface="Arial" pitchFamily="34" charset="0"/>
              </a:rPr>
              <a:t>Encefalopatie lente progressive da prioni</a:t>
            </a:r>
          </a:p>
          <a:p>
            <a:pPr algn="ctr"/>
            <a:endParaRPr lang="it-IT" altLang="it-IT" sz="1800" b="1" u="sng">
              <a:latin typeface="Arial" pitchFamily="34" charset="0"/>
            </a:endParaRPr>
          </a:p>
          <a:p>
            <a:r>
              <a:rPr lang="it-IT" altLang="it-IT" sz="2200" b="1">
                <a:latin typeface="Arial" pitchFamily="34" charset="0"/>
              </a:rPr>
              <a:t>Malattia	Trasmissione</a:t>
            </a:r>
            <a:endParaRPr lang="it-IT" altLang="it-IT" sz="2200" b="1" u="sng">
              <a:latin typeface="Arial" pitchFamily="34" charset="0"/>
            </a:endParaRPr>
          </a:p>
          <a:p>
            <a:r>
              <a:rPr lang="it-IT" altLang="it-IT" sz="2200">
                <a:latin typeface="Arial" pitchFamily="34" charset="0"/>
              </a:rPr>
              <a:t>Kuru	Cannibalismo</a:t>
            </a:r>
          </a:p>
          <a:p>
            <a:r>
              <a:rPr lang="it-IT" altLang="it-IT" sz="2200">
                <a:latin typeface="Arial" pitchFamily="34" charset="0"/>
              </a:rPr>
              <a:t>Malattia di Creutzfeldt-Jakob	Iatrogena; familiare; “mucca pazza”</a:t>
            </a:r>
          </a:p>
          <a:p>
            <a:endParaRPr lang="it-IT" altLang="it-IT" sz="2200">
              <a:latin typeface="Arial" pitchFamily="34" charset="0"/>
            </a:endParaRPr>
          </a:p>
          <a:p>
            <a:r>
              <a:rPr lang="it-IT" altLang="it-IT" sz="2200">
                <a:latin typeface="Arial" pitchFamily="34" charset="0"/>
              </a:rPr>
              <a:t>Malattia di Gerstmann-Straussler-	Familiare</a:t>
            </a:r>
          </a:p>
          <a:p>
            <a:r>
              <a:rPr lang="it-IT" altLang="it-IT" sz="2200">
                <a:latin typeface="Arial" pitchFamily="34" charset="0"/>
              </a:rPr>
              <a:t>Scheinker (GSS)</a:t>
            </a:r>
          </a:p>
          <a:p>
            <a:r>
              <a:rPr lang="it-IT" altLang="it-IT" sz="2200">
                <a:latin typeface="Arial" pitchFamily="34" charset="0"/>
              </a:rPr>
              <a:t>Insonnia familiare fatale	Familiare</a:t>
            </a:r>
          </a:p>
          <a:p>
            <a:r>
              <a:rPr lang="it-IT" altLang="it-IT" sz="2200">
                <a:latin typeface="Arial" pitchFamily="34" charset="0"/>
              </a:rPr>
              <a:t>Encefalopatia spongiforme bovina	Alimentare</a:t>
            </a:r>
          </a:p>
          <a:p>
            <a:r>
              <a:rPr lang="it-IT" altLang="it-IT" sz="2200">
                <a:latin typeface="Arial" pitchFamily="34" charset="0"/>
              </a:rPr>
              <a:t>(BSE)</a:t>
            </a:r>
          </a:p>
          <a:p>
            <a:r>
              <a:rPr lang="it-IT" altLang="it-IT" sz="2200">
                <a:latin typeface="Arial" pitchFamily="34" charset="0"/>
              </a:rPr>
              <a:t>Sono legate all’emergere di una proteina prionica patologica.</a:t>
            </a:r>
          </a:p>
          <a:p>
            <a:r>
              <a:rPr lang="it-IT" altLang="it-IT" sz="2200">
                <a:latin typeface="Arial" pitchFamily="34" charset="0"/>
              </a:rPr>
              <a:t>La diagnosi post mortem si basa sull’utilizzo di un anticorpo monoclonale che riconosce l’isoforma patologica della proteina prionica mediante test di immunoblotting e istochimici</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3"/>
          <p:cNvSpPr txBox="1">
            <a:spLocks noChangeArrowheads="1"/>
          </p:cNvSpPr>
          <p:nvPr/>
        </p:nvSpPr>
        <p:spPr bwMode="auto">
          <a:xfrm>
            <a:off x="358775" y="260350"/>
            <a:ext cx="8534400" cy="6356350"/>
          </a:xfrm>
          <a:prstGeom prst="rect">
            <a:avLst/>
          </a:prstGeom>
          <a:noFill/>
          <a:ln w="57150">
            <a:solidFill>
              <a:srgbClr val="FF99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tabLst>
                <a:tab pos="277813" algn="l"/>
                <a:tab pos="4484688" algn="l"/>
                <a:tab pos="7977188" algn="l"/>
              </a:tabLst>
              <a:defRPr sz="2400">
                <a:solidFill>
                  <a:schemeClr val="tx1"/>
                </a:solidFill>
                <a:latin typeface="Times New Roman" pitchFamily="18" charset="0"/>
              </a:defRPr>
            </a:lvl1pPr>
            <a:lvl2pPr marL="742950" indent="-285750">
              <a:tabLst>
                <a:tab pos="277813" algn="l"/>
                <a:tab pos="4484688" algn="l"/>
                <a:tab pos="7977188" algn="l"/>
              </a:tabLst>
              <a:defRPr sz="2400">
                <a:solidFill>
                  <a:schemeClr val="tx1"/>
                </a:solidFill>
                <a:latin typeface="Times New Roman" pitchFamily="18" charset="0"/>
              </a:defRPr>
            </a:lvl2pPr>
            <a:lvl3pPr marL="1143000" indent="-228600">
              <a:tabLst>
                <a:tab pos="277813" algn="l"/>
                <a:tab pos="4484688" algn="l"/>
                <a:tab pos="7977188" algn="l"/>
              </a:tabLst>
              <a:defRPr sz="2400">
                <a:solidFill>
                  <a:schemeClr val="tx1"/>
                </a:solidFill>
                <a:latin typeface="Times New Roman" pitchFamily="18" charset="0"/>
              </a:defRPr>
            </a:lvl3pPr>
            <a:lvl4pPr marL="1600200" indent="-228600">
              <a:tabLst>
                <a:tab pos="277813" algn="l"/>
                <a:tab pos="4484688" algn="l"/>
                <a:tab pos="7977188" algn="l"/>
              </a:tabLst>
              <a:defRPr sz="2400">
                <a:solidFill>
                  <a:schemeClr val="tx1"/>
                </a:solidFill>
                <a:latin typeface="Times New Roman" pitchFamily="18" charset="0"/>
              </a:defRPr>
            </a:lvl4pPr>
            <a:lvl5pPr marL="2057400" indent="-228600">
              <a:tabLst>
                <a:tab pos="277813" algn="l"/>
                <a:tab pos="4484688" algn="l"/>
                <a:tab pos="7977188"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277813" algn="l"/>
                <a:tab pos="4484688" algn="l"/>
                <a:tab pos="7977188"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277813" algn="l"/>
                <a:tab pos="4484688" algn="l"/>
                <a:tab pos="7977188"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277813" algn="l"/>
                <a:tab pos="4484688" algn="l"/>
                <a:tab pos="7977188"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277813" algn="l"/>
                <a:tab pos="4484688" algn="l"/>
                <a:tab pos="7977188" algn="l"/>
              </a:tabLst>
              <a:defRPr sz="2400">
                <a:solidFill>
                  <a:schemeClr val="tx1"/>
                </a:solidFill>
                <a:latin typeface="Times New Roman" pitchFamily="18" charset="0"/>
              </a:defRPr>
            </a:lvl9pPr>
          </a:lstStyle>
          <a:p>
            <a:r>
              <a:rPr lang="it-IT" altLang="it-IT" b="1">
                <a:latin typeface="Arial" pitchFamily="34" charset="0"/>
              </a:rPr>
              <a:t>Mieliti</a:t>
            </a:r>
            <a:endParaRPr lang="it-IT" altLang="it-IT" b="1" u="sng">
              <a:latin typeface="Arial" pitchFamily="34" charset="0"/>
            </a:endParaRPr>
          </a:p>
          <a:p>
            <a:r>
              <a:rPr lang="it-IT" altLang="it-IT">
                <a:latin typeface="Arial" pitchFamily="34" charset="0"/>
              </a:rPr>
              <a:t>Sono processi infiammatori di natura infettiva che si verificano a carico del midollo spinale. Fanno parte generalmente di un quadro più ampio (encefalomieliti e meningomieliti).</a:t>
            </a:r>
          </a:p>
          <a:p>
            <a:r>
              <a:rPr lang="it-IT" altLang="it-IT">
                <a:latin typeface="Arial" pitchFamily="34" charset="0"/>
              </a:rPr>
              <a:t>Le mieliti possono essere :</a:t>
            </a:r>
          </a:p>
          <a:p>
            <a:r>
              <a:rPr lang="it-IT" altLang="it-IT" b="1">
                <a:latin typeface="Arial" pitchFamily="34" charset="0"/>
              </a:rPr>
              <a:t>primarie:</a:t>
            </a:r>
            <a:r>
              <a:rPr lang="it-IT" altLang="it-IT">
                <a:latin typeface="Arial" pitchFamily="34" charset="0"/>
              </a:rPr>
              <a:t> per invasione diretta del midollo, raggiunto per via ematica</a:t>
            </a:r>
          </a:p>
          <a:p>
            <a:r>
              <a:rPr lang="it-IT" altLang="it-IT" b="1">
                <a:latin typeface="Arial" pitchFamily="34" charset="0"/>
              </a:rPr>
              <a:t>post-infettive e post-vaccinali:</a:t>
            </a:r>
            <a:r>
              <a:rPr lang="it-IT" altLang="it-IT">
                <a:latin typeface="Arial" pitchFamily="34" charset="0"/>
              </a:rPr>
              <a:t> su base immunitaria.</a:t>
            </a:r>
          </a:p>
          <a:p>
            <a:r>
              <a:rPr lang="it-IT" altLang="it-IT">
                <a:latin typeface="Arial" pitchFamily="34" charset="0"/>
              </a:rPr>
              <a:t>In base alla localizzazione del processo infiammatorio si possono differenziare 3 forme di mielite:</a:t>
            </a:r>
          </a:p>
          <a:p>
            <a:r>
              <a:rPr lang="it-IT" altLang="it-IT" b="1">
                <a:latin typeface="Arial" pitchFamily="34" charset="0"/>
              </a:rPr>
              <a:t>1) LA POLIOMIELITE ANTERIORE ACUTA:    POLIOVIRUS, ENTEROVIRUS 71. </a:t>
            </a:r>
          </a:p>
          <a:p>
            <a:r>
              <a:rPr lang="it-IT" altLang="it-IT">
                <a:latin typeface="Arial" pitchFamily="34" charset="0"/>
              </a:rPr>
              <a:t>2) La </a:t>
            </a:r>
            <a:r>
              <a:rPr lang="it-IT" altLang="it-IT" b="1">
                <a:latin typeface="Arial" pitchFamily="34" charset="0"/>
              </a:rPr>
              <a:t>leucomielite</a:t>
            </a:r>
            <a:r>
              <a:rPr lang="it-IT" altLang="it-IT">
                <a:latin typeface="Arial" pitchFamily="34" charset="0"/>
              </a:rPr>
              <a:t>  da virus JC del polioma umano; forme post-vaccinale e post-infettiva.</a:t>
            </a:r>
          </a:p>
          <a:p>
            <a:r>
              <a:rPr lang="it-IT" altLang="it-IT">
                <a:latin typeface="Arial" pitchFamily="34" charset="0"/>
              </a:rPr>
              <a:t>3) La </a:t>
            </a:r>
            <a:r>
              <a:rPr lang="it-IT" altLang="it-IT" b="1">
                <a:latin typeface="Arial" pitchFamily="34" charset="0"/>
              </a:rPr>
              <a:t>mielite trasversa</a:t>
            </a:r>
            <a:r>
              <a:rPr lang="it-IT" altLang="it-IT">
                <a:latin typeface="Arial" pitchFamily="34" charset="0"/>
              </a:rPr>
              <a:t>: malattia di Lyme, varicella, VZV, TBC e sifilide.</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3"/>
          <p:cNvSpPr txBox="1">
            <a:spLocks noChangeArrowheads="1"/>
          </p:cNvSpPr>
          <p:nvPr/>
        </p:nvSpPr>
        <p:spPr bwMode="auto">
          <a:xfrm>
            <a:off x="685800" y="1447800"/>
            <a:ext cx="7848600" cy="4208463"/>
          </a:xfrm>
          <a:prstGeom prst="rect">
            <a:avLst/>
          </a:prstGeom>
          <a:noFill/>
          <a:ln w="38100">
            <a:solidFill>
              <a:srgbClr val="FF99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tabLst>
                <a:tab pos="277813" algn="l"/>
                <a:tab pos="4484688" algn="l"/>
                <a:tab pos="7977188" algn="l"/>
              </a:tabLst>
              <a:defRPr sz="2400">
                <a:solidFill>
                  <a:schemeClr val="tx1"/>
                </a:solidFill>
                <a:latin typeface="Times New Roman" pitchFamily="18" charset="0"/>
              </a:defRPr>
            </a:lvl1pPr>
            <a:lvl2pPr marL="742950" indent="-285750">
              <a:tabLst>
                <a:tab pos="277813" algn="l"/>
                <a:tab pos="4484688" algn="l"/>
                <a:tab pos="7977188" algn="l"/>
              </a:tabLst>
              <a:defRPr sz="2400">
                <a:solidFill>
                  <a:schemeClr val="tx1"/>
                </a:solidFill>
                <a:latin typeface="Times New Roman" pitchFamily="18" charset="0"/>
              </a:defRPr>
            </a:lvl2pPr>
            <a:lvl3pPr marL="1143000" indent="-228600">
              <a:tabLst>
                <a:tab pos="277813" algn="l"/>
                <a:tab pos="4484688" algn="l"/>
                <a:tab pos="7977188" algn="l"/>
              </a:tabLst>
              <a:defRPr sz="2400">
                <a:solidFill>
                  <a:schemeClr val="tx1"/>
                </a:solidFill>
                <a:latin typeface="Times New Roman" pitchFamily="18" charset="0"/>
              </a:defRPr>
            </a:lvl3pPr>
            <a:lvl4pPr marL="1600200" indent="-228600">
              <a:tabLst>
                <a:tab pos="277813" algn="l"/>
                <a:tab pos="4484688" algn="l"/>
                <a:tab pos="7977188" algn="l"/>
              </a:tabLst>
              <a:defRPr sz="2400">
                <a:solidFill>
                  <a:schemeClr val="tx1"/>
                </a:solidFill>
                <a:latin typeface="Times New Roman" pitchFamily="18" charset="0"/>
              </a:defRPr>
            </a:lvl4pPr>
            <a:lvl5pPr marL="2057400" indent="-228600">
              <a:tabLst>
                <a:tab pos="277813" algn="l"/>
                <a:tab pos="4484688" algn="l"/>
                <a:tab pos="7977188"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277813" algn="l"/>
                <a:tab pos="4484688" algn="l"/>
                <a:tab pos="7977188"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277813" algn="l"/>
                <a:tab pos="4484688" algn="l"/>
                <a:tab pos="7977188"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277813" algn="l"/>
                <a:tab pos="4484688" algn="l"/>
                <a:tab pos="7977188"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277813" algn="l"/>
                <a:tab pos="4484688" algn="l"/>
                <a:tab pos="7977188" algn="l"/>
              </a:tabLst>
              <a:defRPr sz="2400">
                <a:solidFill>
                  <a:schemeClr val="tx1"/>
                </a:solidFill>
                <a:latin typeface="Times New Roman" pitchFamily="18" charset="0"/>
              </a:defRPr>
            </a:lvl9pPr>
          </a:lstStyle>
          <a:p>
            <a:r>
              <a:rPr lang="it-IT" altLang="it-IT" sz="2800" b="1">
                <a:latin typeface="Arial" pitchFamily="34" charset="0"/>
              </a:rPr>
              <a:t>Diagnosi di laboratorio</a:t>
            </a:r>
            <a:r>
              <a:rPr lang="it-IT" altLang="it-IT" b="1" u="sng">
                <a:latin typeface="Arial" pitchFamily="34" charset="0"/>
              </a:rPr>
              <a:t> </a:t>
            </a:r>
          </a:p>
          <a:p>
            <a:endParaRPr lang="it-IT" altLang="it-IT" b="1" u="sng">
              <a:latin typeface="Arial" pitchFamily="34" charset="0"/>
            </a:endParaRPr>
          </a:p>
          <a:p>
            <a:r>
              <a:rPr lang="it-IT" altLang="it-IT" b="1">
                <a:latin typeface="Arial" pitchFamily="34" charset="0"/>
              </a:rPr>
              <a:t>Poliovirus</a:t>
            </a:r>
            <a:r>
              <a:rPr lang="it-IT" altLang="it-IT">
                <a:latin typeface="Arial" pitchFamily="34" charset="0"/>
              </a:rPr>
              <a:t>: Ricerca del virus nel tampone faringeo, feci, sangue, liquor. Ricerca di anticorpi nel siero; sieroconversione.</a:t>
            </a:r>
          </a:p>
          <a:p>
            <a:r>
              <a:rPr lang="it-IT" altLang="it-IT" b="1">
                <a:latin typeface="Arial" pitchFamily="34" charset="0"/>
              </a:rPr>
              <a:t>Mieliti Post-infettive</a:t>
            </a:r>
            <a:r>
              <a:rPr lang="it-IT" altLang="it-IT">
                <a:latin typeface="Arial" pitchFamily="34" charset="0"/>
              </a:rPr>
              <a:t>: accertamento diagnostico della malattia nel cui ambito la mielite è inquadrata.</a:t>
            </a:r>
          </a:p>
          <a:p>
            <a:r>
              <a:rPr lang="it-IT" altLang="it-IT" b="1">
                <a:latin typeface="Arial" pitchFamily="34" charset="0"/>
              </a:rPr>
              <a:t>Retrovirus</a:t>
            </a:r>
            <a:r>
              <a:rPr lang="it-IT" altLang="it-IT">
                <a:latin typeface="Arial" pitchFamily="34" charset="0"/>
              </a:rPr>
              <a:t>: isolamento dal liquor o dimostrazione di DNA, proteine virali.Ricerca di anticorpi prodotti localmente. </a:t>
            </a:r>
          </a:p>
          <a:p>
            <a:endParaRPr lang="it-IT" altLang="it-IT">
              <a:latin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
          <p:cNvSpPr>
            <a:spLocks noChangeArrowheads="1"/>
          </p:cNvSpPr>
          <p:nvPr/>
        </p:nvSpPr>
        <p:spPr bwMode="auto">
          <a:xfrm>
            <a:off x="0" y="-86457"/>
            <a:ext cx="9144000" cy="688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115000"/>
              </a:lnSpc>
            </a:pPr>
            <a:r>
              <a:rPr lang="en-US" altLang="it-IT" dirty="0">
                <a:latin typeface="Arial" pitchFamily="34" charset="0"/>
              </a:rPr>
              <a:t>A </a:t>
            </a:r>
            <a:r>
              <a:rPr lang="en-US" altLang="it-IT" dirty="0" err="1">
                <a:latin typeface="Arial" pitchFamily="34" charset="0"/>
              </a:rPr>
              <a:t>seconda</a:t>
            </a:r>
            <a:r>
              <a:rPr lang="en-US" altLang="it-IT" dirty="0">
                <a:latin typeface="Arial" pitchFamily="34" charset="0"/>
              </a:rPr>
              <a:t> del </a:t>
            </a:r>
            <a:r>
              <a:rPr lang="en-US" altLang="it-IT" dirty="0" err="1">
                <a:latin typeface="Arial" pitchFamily="34" charset="0"/>
              </a:rPr>
              <a:t>decorso</a:t>
            </a:r>
            <a:r>
              <a:rPr lang="en-US" altLang="it-IT" dirty="0">
                <a:latin typeface="Arial" pitchFamily="34" charset="0"/>
              </a:rPr>
              <a:t> </a:t>
            </a:r>
            <a:r>
              <a:rPr lang="en-US" altLang="it-IT" dirty="0" err="1">
                <a:latin typeface="Arial" pitchFamily="34" charset="0"/>
              </a:rPr>
              <a:t>può</a:t>
            </a:r>
            <a:r>
              <a:rPr lang="en-US" altLang="it-IT" dirty="0">
                <a:latin typeface="Arial" pitchFamily="34" charset="0"/>
              </a:rPr>
              <a:t> </a:t>
            </a:r>
            <a:r>
              <a:rPr lang="en-US" altLang="it-IT" dirty="0" err="1">
                <a:latin typeface="Arial" pitchFamily="34" charset="0"/>
              </a:rPr>
              <a:t>essere</a:t>
            </a:r>
            <a:r>
              <a:rPr lang="en-US" altLang="it-IT" dirty="0" smtClean="0">
                <a:latin typeface="Arial" pitchFamily="34" charset="0"/>
              </a:rPr>
              <a:t>:</a:t>
            </a:r>
          </a:p>
          <a:p>
            <a:pPr>
              <a:lnSpc>
                <a:spcPct val="115000"/>
              </a:lnSpc>
            </a:pPr>
            <a:endParaRPr lang="en-US" altLang="it-IT" dirty="0">
              <a:latin typeface="Arial" pitchFamily="34" charset="0"/>
            </a:endParaRPr>
          </a:p>
          <a:p>
            <a:pPr>
              <a:lnSpc>
                <a:spcPct val="115000"/>
              </a:lnSpc>
            </a:pPr>
            <a:r>
              <a:rPr lang="en-US" altLang="it-IT" b="1" dirty="0">
                <a:latin typeface="Arial" pitchFamily="34" charset="0"/>
              </a:rPr>
              <a:t>FULMINANTE</a:t>
            </a:r>
            <a:r>
              <a:rPr lang="en-US" altLang="it-IT" dirty="0">
                <a:latin typeface="Arial" pitchFamily="34" charset="0"/>
              </a:rPr>
              <a:t>: con </a:t>
            </a:r>
            <a:r>
              <a:rPr lang="en-US" altLang="it-IT" dirty="0" err="1">
                <a:latin typeface="Arial" pitchFamily="34" charset="0"/>
              </a:rPr>
              <a:t>evoluzione</a:t>
            </a:r>
            <a:r>
              <a:rPr lang="en-US" altLang="it-IT" dirty="0">
                <a:latin typeface="Arial" pitchFamily="34" charset="0"/>
              </a:rPr>
              <a:t> </a:t>
            </a:r>
            <a:r>
              <a:rPr lang="en-US" altLang="it-IT" dirty="0" err="1">
                <a:latin typeface="Arial" pitchFamily="34" charset="0"/>
              </a:rPr>
              <a:t>rapida</a:t>
            </a:r>
            <a:r>
              <a:rPr lang="en-US" altLang="it-IT" dirty="0">
                <a:latin typeface="Arial" pitchFamily="34" charset="0"/>
              </a:rPr>
              <a:t> in coma e </a:t>
            </a:r>
            <a:r>
              <a:rPr lang="en-US" altLang="it-IT" dirty="0" smtClean="0">
                <a:latin typeface="Arial" pitchFamily="34" charset="0"/>
              </a:rPr>
              <a:t>shock, </a:t>
            </a:r>
            <a:r>
              <a:rPr lang="en-US" altLang="it-IT" dirty="0">
                <a:latin typeface="Arial" pitchFamily="34" charset="0"/>
              </a:rPr>
              <a:t>quasi </a:t>
            </a:r>
            <a:r>
              <a:rPr lang="en-US" altLang="it-IT" dirty="0" err="1">
                <a:latin typeface="Arial" pitchFamily="34" charset="0"/>
              </a:rPr>
              <a:t>sempre</a:t>
            </a:r>
            <a:r>
              <a:rPr lang="en-US" altLang="it-IT" dirty="0">
                <a:latin typeface="Arial" pitchFamily="34" charset="0"/>
              </a:rPr>
              <a:t> </a:t>
            </a:r>
            <a:r>
              <a:rPr lang="en-US" altLang="it-IT" dirty="0" err="1">
                <a:latin typeface="Arial" pitchFamily="34" charset="0"/>
              </a:rPr>
              <a:t>irreversibile</a:t>
            </a:r>
            <a:r>
              <a:rPr lang="en-US" altLang="it-IT" dirty="0">
                <a:latin typeface="Arial" pitchFamily="34" charset="0"/>
              </a:rPr>
              <a:t>;</a:t>
            </a:r>
          </a:p>
          <a:p>
            <a:pPr>
              <a:lnSpc>
                <a:spcPct val="115000"/>
              </a:lnSpc>
            </a:pPr>
            <a:r>
              <a:rPr lang="en-US" altLang="it-IT" b="1" dirty="0">
                <a:latin typeface="Arial" pitchFamily="34" charset="0"/>
              </a:rPr>
              <a:t>ACUTA</a:t>
            </a:r>
            <a:r>
              <a:rPr lang="en-US" altLang="it-IT" dirty="0">
                <a:latin typeface="Arial" pitchFamily="34" charset="0"/>
              </a:rPr>
              <a:t>: </a:t>
            </a:r>
            <a:r>
              <a:rPr lang="en-US" altLang="it-IT" dirty="0" err="1">
                <a:latin typeface="Arial" pitchFamily="34" charset="0"/>
              </a:rPr>
              <a:t>esordio</a:t>
            </a:r>
            <a:r>
              <a:rPr lang="en-US" altLang="it-IT" dirty="0">
                <a:latin typeface="Arial" pitchFamily="34" charset="0"/>
              </a:rPr>
              <a:t> e </a:t>
            </a:r>
            <a:r>
              <a:rPr lang="en-US" altLang="it-IT" dirty="0" err="1">
                <a:latin typeface="Arial" pitchFamily="34" charset="0"/>
              </a:rPr>
              <a:t>sviluppo</a:t>
            </a:r>
            <a:r>
              <a:rPr lang="en-US" altLang="it-IT" dirty="0">
                <a:latin typeface="Arial" pitchFamily="34" charset="0"/>
              </a:rPr>
              <a:t> </a:t>
            </a:r>
            <a:r>
              <a:rPr lang="en-US" altLang="it-IT" dirty="0" err="1">
                <a:latin typeface="Arial" pitchFamily="34" charset="0"/>
              </a:rPr>
              <a:t>nel</a:t>
            </a:r>
            <a:r>
              <a:rPr lang="en-US" altLang="it-IT" dirty="0">
                <a:latin typeface="Arial" pitchFamily="34" charset="0"/>
              </a:rPr>
              <a:t> </a:t>
            </a:r>
            <a:r>
              <a:rPr lang="en-US" altLang="it-IT" dirty="0" err="1">
                <a:latin typeface="Arial" pitchFamily="34" charset="0"/>
              </a:rPr>
              <a:t>corso</a:t>
            </a:r>
            <a:r>
              <a:rPr lang="en-US" altLang="it-IT" dirty="0">
                <a:latin typeface="Arial" pitchFamily="34" charset="0"/>
              </a:rPr>
              <a:t> di ore </a:t>
            </a:r>
            <a:r>
              <a:rPr lang="en-US" altLang="it-IT" dirty="0" smtClean="0">
                <a:latin typeface="Arial" pitchFamily="34" charset="0"/>
              </a:rPr>
              <a:t>o </a:t>
            </a:r>
            <a:r>
              <a:rPr lang="en-US" altLang="it-IT" dirty="0" err="1">
                <a:latin typeface="Arial" pitchFamily="34" charset="0"/>
              </a:rPr>
              <a:t>pochi</a:t>
            </a:r>
            <a:r>
              <a:rPr lang="en-US" altLang="it-IT" dirty="0">
                <a:latin typeface="Arial" pitchFamily="34" charset="0"/>
              </a:rPr>
              <a:t> </a:t>
            </a:r>
            <a:r>
              <a:rPr lang="en-US" altLang="it-IT" dirty="0" err="1">
                <a:latin typeface="Arial" pitchFamily="34" charset="0"/>
              </a:rPr>
              <a:t>giorni</a:t>
            </a:r>
            <a:r>
              <a:rPr lang="en-US" altLang="it-IT" dirty="0">
                <a:latin typeface="Arial" pitchFamily="34" charset="0"/>
              </a:rPr>
              <a:t>;</a:t>
            </a:r>
          </a:p>
          <a:p>
            <a:pPr>
              <a:lnSpc>
                <a:spcPct val="115000"/>
              </a:lnSpc>
            </a:pPr>
            <a:r>
              <a:rPr lang="en-US" altLang="it-IT" b="1" dirty="0">
                <a:latin typeface="Arial" pitchFamily="34" charset="0"/>
              </a:rPr>
              <a:t>SUBACUTA</a:t>
            </a:r>
            <a:r>
              <a:rPr lang="en-US" altLang="it-IT" dirty="0">
                <a:latin typeface="Arial" pitchFamily="34" charset="0"/>
              </a:rPr>
              <a:t>: </a:t>
            </a:r>
            <a:r>
              <a:rPr lang="en-US" altLang="it-IT" dirty="0" err="1">
                <a:latin typeface="Arial" pitchFamily="34" charset="0"/>
              </a:rPr>
              <a:t>decorso</a:t>
            </a:r>
            <a:r>
              <a:rPr lang="en-US" altLang="it-IT" dirty="0">
                <a:latin typeface="Arial" pitchFamily="34" charset="0"/>
              </a:rPr>
              <a:t> lento (&gt; 2 </a:t>
            </a:r>
            <a:r>
              <a:rPr lang="en-US" altLang="it-IT" dirty="0" err="1">
                <a:latin typeface="Arial" pitchFamily="34" charset="0"/>
              </a:rPr>
              <a:t>settimane</a:t>
            </a:r>
            <a:r>
              <a:rPr lang="en-US" altLang="it-IT" dirty="0">
                <a:latin typeface="Arial" pitchFamily="34" charset="0"/>
              </a:rPr>
              <a:t>) e </a:t>
            </a:r>
            <a:r>
              <a:rPr lang="en-US" altLang="it-IT" dirty="0" err="1">
                <a:latin typeface="Arial" pitchFamily="34" charset="0"/>
              </a:rPr>
              <a:t>insidioso</a:t>
            </a:r>
            <a:r>
              <a:rPr lang="en-US" altLang="it-IT" dirty="0">
                <a:latin typeface="Arial" pitchFamily="34" charset="0"/>
              </a:rPr>
              <a:t>, </a:t>
            </a:r>
            <a:r>
              <a:rPr lang="en-US" altLang="it-IT" dirty="0" err="1">
                <a:latin typeface="Arial" pitchFamily="34" charset="0"/>
              </a:rPr>
              <a:t>più</a:t>
            </a:r>
            <a:r>
              <a:rPr lang="en-US" altLang="it-IT" dirty="0">
                <a:latin typeface="Arial" pitchFamily="34" charset="0"/>
              </a:rPr>
              <a:t> </a:t>
            </a:r>
            <a:r>
              <a:rPr lang="en-US" altLang="it-IT" dirty="0" err="1">
                <a:latin typeface="Arial" pitchFamily="34" charset="0"/>
              </a:rPr>
              <a:t>prolungato</a:t>
            </a:r>
            <a:r>
              <a:rPr lang="en-US" altLang="it-IT" dirty="0">
                <a:latin typeface="Arial" pitchFamily="34" charset="0"/>
              </a:rPr>
              <a:t> con </a:t>
            </a:r>
            <a:r>
              <a:rPr lang="en-US" altLang="it-IT" dirty="0" err="1">
                <a:latin typeface="Arial" pitchFamily="34" charset="0"/>
              </a:rPr>
              <a:t>segni</a:t>
            </a:r>
            <a:r>
              <a:rPr lang="en-US" altLang="it-IT" dirty="0">
                <a:latin typeface="Arial" pitchFamily="34" charset="0"/>
              </a:rPr>
              <a:t> </a:t>
            </a:r>
            <a:r>
              <a:rPr lang="en-US" altLang="it-IT" dirty="0" err="1">
                <a:latin typeface="Arial" pitchFamily="34" charset="0"/>
              </a:rPr>
              <a:t>meningei</a:t>
            </a:r>
            <a:r>
              <a:rPr lang="en-US" altLang="it-IT" dirty="0">
                <a:latin typeface="Arial" pitchFamily="34" charset="0"/>
              </a:rPr>
              <a:t> </a:t>
            </a:r>
            <a:r>
              <a:rPr lang="en-US" altLang="it-IT" dirty="0" err="1">
                <a:latin typeface="Arial" pitchFamily="34" charset="0"/>
              </a:rPr>
              <a:t>sfumati</a:t>
            </a:r>
            <a:r>
              <a:rPr lang="en-US" altLang="it-IT" dirty="0">
                <a:latin typeface="Arial" pitchFamily="34" charset="0"/>
              </a:rPr>
              <a:t> </a:t>
            </a:r>
            <a:r>
              <a:rPr lang="en-US" altLang="it-IT" dirty="0" err="1">
                <a:latin typeface="Arial" pitchFamily="34" charset="0"/>
              </a:rPr>
              <a:t>che</a:t>
            </a:r>
            <a:r>
              <a:rPr lang="en-US" altLang="it-IT" dirty="0">
                <a:latin typeface="Arial" pitchFamily="34" charset="0"/>
              </a:rPr>
              <a:t> </a:t>
            </a:r>
            <a:r>
              <a:rPr lang="en-US" altLang="it-IT" dirty="0" err="1">
                <a:latin typeface="Arial" pitchFamily="34" charset="0"/>
              </a:rPr>
              <a:t>talora</a:t>
            </a:r>
            <a:r>
              <a:rPr lang="en-US" altLang="it-IT" dirty="0">
                <a:latin typeface="Arial" pitchFamily="34" charset="0"/>
              </a:rPr>
              <a:t> non </a:t>
            </a:r>
            <a:r>
              <a:rPr lang="en-US" altLang="it-IT" dirty="0" err="1">
                <a:latin typeface="Arial" pitchFamily="34" charset="0"/>
              </a:rPr>
              <a:t>richiamano</a:t>
            </a:r>
            <a:r>
              <a:rPr lang="en-US" altLang="it-IT" dirty="0">
                <a:latin typeface="Arial" pitchFamily="34" charset="0"/>
              </a:rPr>
              <a:t> </a:t>
            </a:r>
            <a:r>
              <a:rPr lang="en-US" altLang="it-IT" dirty="0" err="1">
                <a:latin typeface="Arial" pitchFamily="34" charset="0"/>
              </a:rPr>
              <a:t>l'attenzione</a:t>
            </a:r>
            <a:r>
              <a:rPr lang="en-US" altLang="it-IT" dirty="0">
                <a:latin typeface="Arial" pitchFamily="34" charset="0"/>
              </a:rPr>
              <a:t> del medico (TBC, </a:t>
            </a:r>
            <a:r>
              <a:rPr lang="en-US" altLang="it-IT" dirty="0" err="1">
                <a:latin typeface="Arial" pitchFamily="34" charset="0"/>
              </a:rPr>
              <a:t>miceti</a:t>
            </a:r>
            <a:r>
              <a:rPr lang="en-US" altLang="it-IT" dirty="0">
                <a:latin typeface="Arial" pitchFamily="34" charset="0"/>
              </a:rPr>
              <a:t>); </a:t>
            </a:r>
          </a:p>
          <a:p>
            <a:pPr>
              <a:lnSpc>
                <a:spcPct val="115000"/>
              </a:lnSpc>
            </a:pPr>
            <a:r>
              <a:rPr lang="en-US" altLang="it-IT" b="1" dirty="0">
                <a:latin typeface="Arial" pitchFamily="34" charset="0"/>
              </a:rPr>
              <a:t>CRONICA</a:t>
            </a:r>
            <a:r>
              <a:rPr lang="en-US" altLang="it-IT" dirty="0">
                <a:latin typeface="Arial" pitchFamily="34" charset="0"/>
              </a:rPr>
              <a:t>: &gt; 1 </a:t>
            </a:r>
            <a:r>
              <a:rPr lang="en-US" altLang="it-IT" dirty="0" err="1">
                <a:latin typeface="Arial" pitchFamily="34" charset="0"/>
              </a:rPr>
              <a:t>mese</a:t>
            </a:r>
            <a:r>
              <a:rPr lang="en-US" altLang="it-IT" dirty="0">
                <a:latin typeface="Arial" pitchFamily="34" charset="0"/>
              </a:rPr>
              <a:t> (TBC, </a:t>
            </a:r>
            <a:r>
              <a:rPr lang="en-US" altLang="it-IT" dirty="0" err="1">
                <a:latin typeface="Arial" pitchFamily="34" charset="0"/>
              </a:rPr>
              <a:t>miceti</a:t>
            </a:r>
            <a:r>
              <a:rPr lang="en-US" altLang="it-IT" dirty="0">
                <a:latin typeface="Arial" pitchFamily="34" charset="0"/>
              </a:rPr>
              <a:t>, </a:t>
            </a:r>
            <a:r>
              <a:rPr lang="en-US" altLang="it-IT" dirty="0" err="1">
                <a:latin typeface="Arial" pitchFamily="34" charset="0"/>
              </a:rPr>
              <a:t>sifilide</a:t>
            </a:r>
            <a:r>
              <a:rPr lang="en-US" altLang="it-IT" dirty="0">
                <a:latin typeface="Arial" pitchFamily="34" charset="0"/>
              </a:rPr>
              <a:t>, Lyme disease, AIDS); </a:t>
            </a:r>
          </a:p>
          <a:p>
            <a:pPr>
              <a:lnSpc>
                <a:spcPct val="115000"/>
              </a:lnSpc>
            </a:pPr>
            <a:r>
              <a:rPr lang="en-US" altLang="it-IT" b="1" dirty="0">
                <a:latin typeface="Arial" pitchFamily="34" charset="0"/>
              </a:rPr>
              <a:t>RICORRENTE</a:t>
            </a:r>
            <a:r>
              <a:rPr lang="en-US" altLang="it-IT" dirty="0">
                <a:latin typeface="Arial" pitchFamily="34" charset="0"/>
              </a:rPr>
              <a:t>: </a:t>
            </a:r>
            <a:r>
              <a:rPr lang="en-US" altLang="it-IT" dirty="0" err="1">
                <a:latin typeface="Arial" pitchFamily="34" charset="0"/>
              </a:rPr>
              <a:t>ripetuti</a:t>
            </a:r>
            <a:r>
              <a:rPr lang="en-US" altLang="it-IT" dirty="0">
                <a:latin typeface="Arial" pitchFamily="34" charset="0"/>
              </a:rPr>
              <a:t> </a:t>
            </a:r>
            <a:r>
              <a:rPr lang="en-US" altLang="it-IT" dirty="0" err="1">
                <a:latin typeface="Arial" pitchFamily="34" charset="0"/>
              </a:rPr>
              <a:t>episodi</a:t>
            </a:r>
            <a:r>
              <a:rPr lang="en-US" altLang="it-IT" dirty="0">
                <a:latin typeface="Arial" pitchFamily="34" charset="0"/>
              </a:rPr>
              <a:t> </a:t>
            </a:r>
            <a:r>
              <a:rPr lang="en-US" altLang="it-IT" dirty="0" err="1">
                <a:latin typeface="Arial" pitchFamily="34" charset="0"/>
              </a:rPr>
              <a:t>anche</a:t>
            </a:r>
            <a:r>
              <a:rPr lang="en-US" altLang="it-IT" dirty="0">
                <a:latin typeface="Arial" pitchFamily="34" charset="0"/>
              </a:rPr>
              <a:t> a </a:t>
            </a:r>
            <a:r>
              <a:rPr lang="en-US" altLang="it-IT" dirty="0" err="1">
                <a:latin typeface="Arial" pitchFamily="34" charset="0"/>
              </a:rPr>
              <a:t>distanza</a:t>
            </a:r>
            <a:r>
              <a:rPr lang="en-US" altLang="it-IT" dirty="0">
                <a:latin typeface="Arial" pitchFamily="34" charset="0"/>
              </a:rPr>
              <a:t>, </a:t>
            </a:r>
            <a:r>
              <a:rPr lang="en-US" altLang="it-IT" dirty="0" err="1">
                <a:latin typeface="Arial" pitchFamily="34" charset="0"/>
              </a:rPr>
              <a:t>che</a:t>
            </a:r>
            <a:r>
              <a:rPr lang="en-US" altLang="it-IT" dirty="0">
                <a:latin typeface="Arial" pitchFamily="34" charset="0"/>
              </a:rPr>
              <a:t> </a:t>
            </a:r>
            <a:r>
              <a:rPr lang="en-US" altLang="it-IT" dirty="0" err="1">
                <a:latin typeface="Arial" pitchFamily="34" charset="0"/>
              </a:rPr>
              <a:t>sono</a:t>
            </a:r>
            <a:r>
              <a:rPr lang="en-US" altLang="it-IT" dirty="0">
                <a:latin typeface="Arial" pitchFamily="34" charset="0"/>
              </a:rPr>
              <a:t> </a:t>
            </a:r>
            <a:r>
              <a:rPr lang="en-US" altLang="it-IT" dirty="0" err="1">
                <a:latin typeface="Arial" pitchFamily="34" charset="0"/>
              </a:rPr>
              <a:t>espressione</a:t>
            </a:r>
            <a:r>
              <a:rPr lang="en-US" altLang="it-IT" dirty="0">
                <a:latin typeface="Arial" pitchFamily="34" charset="0"/>
              </a:rPr>
              <a:t> </a:t>
            </a:r>
            <a:r>
              <a:rPr lang="en-US" altLang="it-IT" dirty="0" err="1">
                <a:latin typeface="Arial" pitchFamily="34" charset="0"/>
              </a:rPr>
              <a:t>generalmente</a:t>
            </a:r>
            <a:r>
              <a:rPr lang="en-US" altLang="it-IT" dirty="0">
                <a:latin typeface="Arial" pitchFamily="34" charset="0"/>
              </a:rPr>
              <a:t> di un </a:t>
            </a:r>
            <a:r>
              <a:rPr lang="en-US" altLang="it-IT" dirty="0" err="1">
                <a:latin typeface="Arial" pitchFamily="34" charset="0"/>
              </a:rPr>
              <a:t>difetto</a:t>
            </a:r>
            <a:r>
              <a:rPr lang="en-US" altLang="it-IT" dirty="0">
                <a:latin typeface="Arial" pitchFamily="34" charset="0"/>
              </a:rPr>
              <a:t> </a:t>
            </a:r>
            <a:r>
              <a:rPr lang="en-US" altLang="it-IT" dirty="0" err="1" smtClean="0">
                <a:latin typeface="Arial" pitchFamily="34" charset="0"/>
              </a:rPr>
              <a:t>anatomico</a:t>
            </a:r>
            <a:r>
              <a:rPr lang="en-US" altLang="it-IT" dirty="0">
                <a:latin typeface="Arial" pitchFamily="34" charset="0"/>
              </a:rPr>
              <a:t> </a:t>
            </a:r>
            <a:r>
              <a:rPr lang="en-US" altLang="it-IT" dirty="0" err="1" smtClean="0">
                <a:latin typeface="Arial" pitchFamily="34" charset="0"/>
              </a:rPr>
              <a:t>dell'ospite</a:t>
            </a:r>
            <a:r>
              <a:rPr lang="en-US" altLang="it-IT" dirty="0" smtClean="0">
                <a:latin typeface="Arial" pitchFamily="34" charset="0"/>
              </a:rPr>
              <a:t> (</a:t>
            </a:r>
            <a:r>
              <a:rPr lang="en-US" altLang="it-IT" dirty="0" err="1">
                <a:latin typeface="Arial" pitchFamily="34" charset="0"/>
              </a:rPr>
              <a:t>es</a:t>
            </a:r>
            <a:r>
              <a:rPr lang="en-US" altLang="it-IT" dirty="0">
                <a:latin typeface="Arial" pitchFamily="34" charset="0"/>
              </a:rPr>
              <a:t>: trauma </a:t>
            </a:r>
            <a:r>
              <a:rPr lang="en-US" altLang="it-IT" dirty="0" err="1" smtClean="0">
                <a:latin typeface="Arial" pitchFamily="34" charset="0"/>
              </a:rPr>
              <a:t>cranico</a:t>
            </a:r>
            <a:r>
              <a:rPr lang="en-US" altLang="it-IT" dirty="0" smtClean="0">
                <a:latin typeface="Arial" pitchFamily="34" charset="0"/>
              </a:rPr>
              <a:t>), </a:t>
            </a:r>
            <a:r>
              <a:rPr lang="en-US" altLang="it-IT" dirty="0" err="1">
                <a:latin typeface="Arial" pitchFamily="34" charset="0"/>
              </a:rPr>
              <a:t>oppure</a:t>
            </a:r>
            <a:r>
              <a:rPr lang="en-US" altLang="it-IT" dirty="0">
                <a:latin typeface="Arial" pitchFamily="34" charset="0"/>
              </a:rPr>
              <a:t> </a:t>
            </a:r>
            <a:r>
              <a:rPr lang="en-US" altLang="it-IT" dirty="0" err="1">
                <a:latin typeface="Arial" pitchFamily="34" charset="0"/>
              </a:rPr>
              <a:t>delle</a:t>
            </a:r>
            <a:r>
              <a:rPr lang="en-US" altLang="it-IT" dirty="0">
                <a:latin typeface="Arial" pitchFamily="34" charset="0"/>
              </a:rPr>
              <a:t> </a:t>
            </a:r>
            <a:r>
              <a:rPr lang="en-US" altLang="it-IT" dirty="0" err="1">
                <a:latin typeface="Arial" pitchFamily="34" charset="0"/>
              </a:rPr>
              <a:t>difese</a:t>
            </a:r>
            <a:r>
              <a:rPr lang="en-US" altLang="it-IT" dirty="0">
                <a:latin typeface="Arial" pitchFamily="34" charset="0"/>
              </a:rPr>
              <a:t> </a:t>
            </a:r>
            <a:r>
              <a:rPr lang="en-US" altLang="it-IT" dirty="0" err="1" smtClean="0">
                <a:latin typeface="Arial" pitchFamily="34" charset="0"/>
              </a:rPr>
              <a:t>immunologiche</a:t>
            </a:r>
            <a:r>
              <a:rPr lang="en-US" altLang="it-IT" dirty="0" smtClean="0">
                <a:latin typeface="Arial" pitchFamily="34" charset="0"/>
              </a:rPr>
              <a:t> (HIV</a:t>
            </a:r>
            <a:r>
              <a:rPr lang="en-US" altLang="it-IT" dirty="0">
                <a:latin typeface="Arial" pitchFamily="34" charset="0"/>
              </a:rPr>
              <a:t>+, </a:t>
            </a:r>
            <a:r>
              <a:rPr lang="en-US" altLang="it-IT" dirty="0" err="1">
                <a:latin typeface="Arial" pitchFamily="34" charset="0"/>
              </a:rPr>
              <a:t>ecc</a:t>
            </a:r>
            <a:r>
              <a:rPr lang="en-US" altLang="it-IT" dirty="0">
                <a:latin typeface="Arial" pitchFamily="34" charset="0"/>
              </a:rPr>
              <a:t>);</a:t>
            </a:r>
          </a:p>
          <a:p>
            <a:pPr>
              <a:lnSpc>
                <a:spcPct val="115000"/>
              </a:lnSpc>
            </a:pPr>
            <a:r>
              <a:rPr lang="en-US" altLang="it-IT" b="1" dirty="0">
                <a:latin typeface="Arial" pitchFamily="34" charset="0"/>
              </a:rPr>
              <a:t>DECAPITATA</a:t>
            </a:r>
            <a:r>
              <a:rPr lang="en-US" altLang="it-IT" dirty="0">
                <a:latin typeface="Arial" pitchFamily="34" charset="0"/>
              </a:rPr>
              <a:t>: forma </a:t>
            </a:r>
            <a:r>
              <a:rPr lang="en-US" altLang="it-IT" dirty="0" err="1">
                <a:latin typeface="Arial" pitchFamily="34" charset="0"/>
              </a:rPr>
              <a:t>il</a:t>
            </a:r>
            <a:r>
              <a:rPr lang="en-US" altLang="it-IT" dirty="0">
                <a:latin typeface="Arial" pitchFamily="34" charset="0"/>
              </a:rPr>
              <a:t> cui </a:t>
            </a:r>
            <a:r>
              <a:rPr lang="en-US" altLang="it-IT" dirty="0" err="1">
                <a:latin typeface="Arial" pitchFamily="34" charset="0"/>
              </a:rPr>
              <a:t>decorso</a:t>
            </a:r>
            <a:r>
              <a:rPr lang="en-US" altLang="it-IT" dirty="0">
                <a:latin typeface="Arial" pitchFamily="34" charset="0"/>
              </a:rPr>
              <a:t> </a:t>
            </a:r>
            <a:r>
              <a:rPr lang="en-US" altLang="it-IT" dirty="0" err="1" smtClean="0">
                <a:latin typeface="Arial" pitchFamily="34" charset="0"/>
              </a:rPr>
              <a:t>clinico</a:t>
            </a:r>
            <a:r>
              <a:rPr lang="en-US" altLang="it-IT" dirty="0" smtClean="0">
                <a:latin typeface="Arial" pitchFamily="34" charset="0"/>
              </a:rPr>
              <a:t> è </a:t>
            </a:r>
            <a:r>
              <a:rPr lang="en-US" altLang="it-IT" dirty="0" err="1" smtClean="0">
                <a:latin typeface="Arial" pitchFamily="34" charset="0"/>
              </a:rPr>
              <a:t>attenuato</a:t>
            </a:r>
            <a:r>
              <a:rPr lang="en-US" altLang="it-IT" dirty="0" smtClean="0">
                <a:latin typeface="Arial" pitchFamily="34" charset="0"/>
              </a:rPr>
              <a:t> e le </a:t>
            </a:r>
            <a:r>
              <a:rPr lang="en-US" altLang="it-IT" dirty="0" err="1" smtClean="0">
                <a:latin typeface="Arial" pitchFamily="34" charset="0"/>
              </a:rPr>
              <a:t>indagini</a:t>
            </a:r>
            <a:r>
              <a:rPr lang="en-US" altLang="it-IT" dirty="0" smtClean="0">
                <a:latin typeface="Arial" pitchFamily="34" charset="0"/>
              </a:rPr>
              <a:t> </a:t>
            </a:r>
            <a:r>
              <a:rPr lang="en-US" altLang="it-IT" dirty="0" err="1" smtClean="0">
                <a:latin typeface="Arial" pitchFamily="34" charset="0"/>
              </a:rPr>
              <a:t>microbiologiche</a:t>
            </a:r>
            <a:r>
              <a:rPr lang="en-US" altLang="it-IT" dirty="0" smtClean="0">
                <a:latin typeface="Arial" pitchFamily="34" charset="0"/>
              </a:rPr>
              <a:t> (Gram </a:t>
            </a:r>
            <a:r>
              <a:rPr lang="en-US" altLang="it-IT" dirty="0" err="1" smtClean="0">
                <a:latin typeface="Arial" pitchFamily="34" charset="0"/>
              </a:rPr>
              <a:t>ed</a:t>
            </a:r>
            <a:r>
              <a:rPr lang="en-US" altLang="it-IT" dirty="0" smtClean="0">
                <a:latin typeface="Arial" pitchFamily="34" charset="0"/>
              </a:rPr>
              <a:t> </a:t>
            </a:r>
            <a:r>
              <a:rPr lang="en-US" altLang="it-IT" dirty="0" err="1" smtClean="0">
                <a:latin typeface="Arial" pitchFamily="34" charset="0"/>
              </a:rPr>
              <a:t>esame</a:t>
            </a:r>
            <a:r>
              <a:rPr lang="en-US" altLang="it-IT" dirty="0" smtClean="0">
                <a:latin typeface="Arial" pitchFamily="34" charset="0"/>
              </a:rPr>
              <a:t> </a:t>
            </a:r>
            <a:r>
              <a:rPr lang="en-US" altLang="it-IT" dirty="0" err="1" smtClean="0">
                <a:latin typeface="Arial" pitchFamily="34" charset="0"/>
              </a:rPr>
              <a:t>colturale</a:t>
            </a:r>
            <a:r>
              <a:rPr lang="en-US" altLang="it-IT" dirty="0" smtClean="0">
                <a:latin typeface="Arial" pitchFamily="34" charset="0"/>
              </a:rPr>
              <a:t>) </a:t>
            </a:r>
            <a:r>
              <a:rPr lang="en-US" altLang="it-IT" dirty="0" err="1" smtClean="0">
                <a:latin typeface="Arial" pitchFamily="34" charset="0"/>
              </a:rPr>
              <a:t>risulatano</a:t>
            </a:r>
            <a:r>
              <a:rPr lang="en-US" altLang="it-IT" dirty="0" smtClean="0">
                <a:latin typeface="Arial" pitchFamily="34" charset="0"/>
              </a:rPr>
              <a:t> </a:t>
            </a:r>
            <a:r>
              <a:rPr lang="en-US" altLang="it-IT" dirty="0" err="1" smtClean="0">
                <a:latin typeface="Arial" pitchFamily="34" charset="0"/>
              </a:rPr>
              <a:t>falsamente</a:t>
            </a:r>
            <a:r>
              <a:rPr lang="en-US" altLang="it-IT" dirty="0" smtClean="0">
                <a:latin typeface="Arial" pitchFamily="34" charset="0"/>
              </a:rPr>
              <a:t> </a:t>
            </a:r>
            <a:r>
              <a:rPr lang="en-US" altLang="it-IT" dirty="0" err="1" smtClean="0">
                <a:latin typeface="Arial" pitchFamily="34" charset="0"/>
              </a:rPr>
              <a:t>negativi</a:t>
            </a:r>
            <a:r>
              <a:rPr lang="en-US" altLang="it-IT" dirty="0" smtClean="0">
                <a:latin typeface="Arial" pitchFamily="34" charset="0"/>
              </a:rPr>
              <a:t>, in </a:t>
            </a:r>
            <a:r>
              <a:rPr lang="en-US" altLang="it-IT" dirty="0" err="1" smtClean="0">
                <a:latin typeface="Arial" pitchFamily="34" charset="0"/>
              </a:rPr>
              <a:t>caso</a:t>
            </a:r>
            <a:r>
              <a:rPr lang="en-US" altLang="it-IT" dirty="0" smtClean="0">
                <a:latin typeface="Arial" pitchFamily="34" charset="0"/>
              </a:rPr>
              <a:t> di </a:t>
            </a:r>
            <a:r>
              <a:rPr lang="en-US" altLang="it-IT" dirty="0" err="1" smtClean="0">
                <a:latin typeface="Arial" pitchFamily="34" charset="0"/>
              </a:rPr>
              <a:t>precoce</a:t>
            </a:r>
            <a:r>
              <a:rPr lang="en-US" altLang="it-IT" dirty="0" smtClean="0">
                <a:latin typeface="Arial" pitchFamily="34" charset="0"/>
              </a:rPr>
              <a:t> </a:t>
            </a:r>
            <a:r>
              <a:rPr lang="en-US" altLang="it-IT" dirty="0" err="1" smtClean="0">
                <a:latin typeface="Arial" pitchFamily="34" charset="0"/>
              </a:rPr>
              <a:t>intervento</a:t>
            </a:r>
            <a:r>
              <a:rPr lang="en-US" altLang="it-IT" dirty="0" smtClean="0">
                <a:latin typeface="Arial" pitchFamily="34" charset="0"/>
              </a:rPr>
              <a:t> </a:t>
            </a:r>
            <a:r>
              <a:rPr lang="en-US" altLang="it-IT" dirty="0">
                <a:latin typeface="Arial" pitchFamily="34" charset="0"/>
              </a:rPr>
              <a:t>con </a:t>
            </a:r>
            <a:r>
              <a:rPr lang="en-US" altLang="it-IT" dirty="0" err="1">
                <a:latin typeface="Arial" pitchFamily="34" charset="0"/>
              </a:rPr>
              <a:t>terapia</a:t>
            </a:r>
            <a:r>
              <a:rPr lang="en-US" altLang="it-IT" dirty="0">
                <a:latin typeface="Arial" pitchFamily="34" charset="0"/>
              </a:rPr>
              <a:t> </a:t>
            </a:r>
            <a:r>
              <a:rPr lang="en-US" altLang="it-IT" dirty="0" err="1" smtClean="0">
                <a:latin typeface="Arial" pitchFamily="34" charset="0"/>
              </a:rPr>
              <a:t>antibiotica</a:t>
            </a:r>
            <a:r>
              <a:rPr lang="en-US" altLang="it-IT" dirty="0" smtClean="0">
                <a:latin typeface="Arial" pitchFamily="34" charset="0"/>
              </a:rPr>
              <a:t> (</a:t>
            </a:r>
            <a:r>
              <a:rPr lang="en-US" altLang="it-IT" dirty="0" err="1" smtClean="0">
                <a:latin typeface="Arial" pitchFamily="34" charset="0"/>
              </a:rPr>
              <a:t>cfr</a:t>
            </a:r>
            <a:r>
              <a:rPr lang="en-US" altLang="it-IT" dirty="0" smtClean="0">
                <a:latin typeface="Arial" pitchFamily="34" charset="0"/>
              </a:rPr>
              <a:t>, </a:t>
            </a:r>
            <a:r>
              <a:rPr lang="en-US" altLang="it-IT" i="1" dirty="0" smtClean="0">
                <a:latin typeface="Arial" pitchFamily="34" charset="0"/>
              </a:rPr>
              <a:t>N</a:t>
            </a:r>
            <a:r>
              <a:rPr lang="en-US" altLang="it-IT" i="1" dirty="0">
                <a:latin typeface="Arial" pitchFamily="34" charset="0"/>
              </a:rPr>
              <a:t>. </a:t>
            </a:r>
            <a:r>
              <a:rPr lang="en-US" altLang="it-IT" i="1" dirty="0" err="1" smtClean="0">
                <a:latin typeface="Arial" pitchFamily="34" charset="0"/>
              </a:rPr>
              <a:t>meningitidis</a:t>
            </a:r>
            <a:r>
              <a:rPr lang="en-US" altLang="it-IT" i="1" dirty="0" smtClean="0">
                <a:latin typeface="Arial" pitchFamily="34" charset="0"/>
              </a:rPr>
              <a:t>)</a:t>
            </a:r>
            <a:r>
              <a:rPr lang="en-US" altLang="it-IT" dirty="0" smtClean="0">
                <a:latin typeface="Arial" pitchFamily="34" charset="0"/>
              </a:rPr>
              <a:t>.</a:t>
            </a:r>
            <a:endParaRPr lang="en-US" altLang="it-IT" dirty="0">
              <a:latin typeface="Arial" pitchFamily="34" charset="0"/>
            </a:endParaRPr>
          </a:p>
        </p:txBody>
      </p:sp>
      <p:sp>
        <p:nvSpPr>
          <p:cNvPr id="15363" name="Line 7"/>
          <p:cNvSpPr>
            <a:spLocks noChangeShapeType="1"/>
          </p:cNvSpPr>
          <p:nvPr/>
        </p:nvSpPr>
        <p:spPr bwMode="auto">
          <a:xfrm>
            <a:off x="-7938" y="1268413"/>
            <a:ext cx="9144001"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4" name="Line 8"/>
          <p:cNvSpPr>
            <a:spLocks noChangeShapeType="1"/>
          </p:cNvSpPr>
          <p:nvPr/>
        </p:nvSpPr>
        <p:spPr bwMode="auto">
          <a:xfrm>
            <a:off x="-7938" y="1700213"/>
            <a:ext cx="9144001"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5" name="Line 9"/>
          <p:cNvSpPr>
            <a:spLocks noChangeShapeType="1"/>
          </p:cNvSpPr>
          <p:nvPr/>
        </p:nvSpPr>
        <p:spPr bwMode="auto">
          <a:xfrm>
            <a:off x="-7938" y="3357563"/>
            <a:ext cx="9144001"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2" name="Rectangle 4"/>
          <p:cNvSpPr>
            <a:spLocks noChangeArrowheads="1"/>
          </p:cNvSpPr>
          <p:nvPr/>
        </p:nvSpPr>
        <p:spPr bwMode="auto">
          <a:xfrm>
            <a:off x="2305050" y="942975"/>
            <a:ext cx="4572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it-IT" sz="1800" b="1">
                <a:solidFill>
                  <a:srgbClr val="000000"/>
                </a:solidFill>
                <a:latin typeface="Arial" pitchFamily="34" charset="0"/>
              </a:rPr>
              <a:t>Rinoliquorrea cerebro-spinale in paziente con meningiti ricorrenti</a:t>
            </a:r>
          </a:p>
          <a:p>
            <a:pPr eaLnBrk="1" hangingPunct="1"/>
            <a:r>
              <a:rPr lang="en-US" altLang="it-IT" sz="1800" b="1">
                <a:solidFill>
                  <a:srgbClr val="000000"/>
                </a:solidFill>
                <a:latin typeface="Arial" pitchFamily="34" charset="0"/>
              </a:rPr>
              <a:t>da </a:t>
            </a:r>
            <a:r>
              <a:rPr lang="en-US" altLang="it-IT" sz="1800" b="1" i="1">
                <a:solidFill>
                  <a:srgbClr val="000000"/>
                </a:solidFill>
                <a:latin typeface="Arial" pitchFamily="34" charset="0"/>
              </a:rPr>
              <a:t>S. pneumoniae </a:t>
            </a:r>
            <a:r>
              <a:rPr lang="en-US" altLang="it-IT" sz="1800" b="1">
                <a:solidFill>
                  <a:srgbClr val="000000"/>
                </a:solidFill>
                <a:latin typeface="Arial" pitchFamily="34" charset="0"/>
              </a:rPr>
              <a:t>secondarie a frattura della lamina cribra</a:t>
            </a:r>
          </a:p>
        </p:txBody>
      </p:sp>
      <p:pic>
        <p:nvPicPr>
          <p:cNvPr id="1198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425" y="2290763"/>
            <a:ext cx="5391150" cy="329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51877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p:cNvSpPr>
            <a:spLocks noChangeArrowheads="1"/>
          </p:cNvSpPr>
          <p:nvPr/>
        </p:nvSpPr>
        <p:spPr bwMode="auto">
          <a:xfrm>
            <a:off x="967597" y="5481638"/>
            <a:ext cx="7186583" cy="82381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lnSpc>
                <a:spcPct val="70000"/>
              </a:lnSpc>
              <a:spcBef>
                <a:spcPts val="500"/>
              </a:spcBef>
              <a:spcAft>
                <a:spcPts val="500"/>
              </a:spcAft>
            </a:pPr>
            <a:r>
              <a:rPr lang="it-IT" altLang="it-IT" sz="2800" i="1" noProof="1" smtClean="0">
                <a:latin typeface="Arial" pitchFamily="34" charset="0"/>
              </a:rPr>
              <a:t>Insieme alla diagnosi di malaria, urgenza in </a:t>
            </a:r>
          </a:p>
          <a:p>
            <a:pPr algn="ctr">
              <a:lnSpc>
                <a:spcPct val="70000"/>
              </a:lnSpc>
              <a:spcBef>
                <a:spcPts val="500"/>
              </a:spcBef>
              <a:spcAft>
                <a:spcPts val="500"/>
              </a:spcAft>
            </a:pPr>
            <a:r>
              <a:rPr lang="it-IT" altLang="it-IT" sz="2800" i="1" noProof="1" smtClean="0">
                <a:latin typeface="Arial" pitchFamily="34" charset="0"/>
              </a:rPr>
              <a:t>Microbiologia è la diagnosi di meningite  </a:t>
            </a:r>
            <a:endParaRPr lang="it-IT" altLang="it-IT" sz="2800" i="1" noProof="1">
              <a:latin typeface="Arial" pitchFamily="34" charset="0"/>
            </a:endParaRPr>
          </a:p>
        </p:txBody>
      </p:sp>
      <p:sp>
        <p:nvSpPr>
          <p:cNvPr id="14339" name="Rectangle 6"/>
          <p:cNvSpPr>
            <a:spLocks noChangeArrowheads="1"/>
          </p:cNvSpPr>
          <p:nvPr/>
        </p:nvSpPr>
        <p:spPr bwMode="auto">
          <a:xfrm>
            <a:off x="468313" y="1979613"/>
            <a:ext cx="5789612" cy="18097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it-IT" altLang="it-IT" sz="2800" b="1" noProof="1">
                <a:solidFill>
                  <a:srgbClr val="FF0000"/>
                </a:solidFill>
                <a:latin typeface="Arial" pitchFamily="34" charset="0"/>
              </a:rPr>
              <a:t>BATTERICA</a:t>
            </a:r>
            <a:r>
              <a:rPr lang="it-IT" altLang="it-IT" sz="2800" noProof="1">
                <a:latin typeface="Arial" pitchFamily="34" charset="0"/>
              </a:rPr>
              <a:t> o meningite SETTICA</a:t>
            </a:r>
          </a:p>
          <a:p>
            <a:endParaRPr lang="it-IT" altLang="it-IT" sz="2800">
              <a:latin typeface="Arial" pitchFamily="34" charset="0"/>
            </a:endParaRPr>
          </a:p>
          <a:p>
            <a:endParaRPr lang="it-IT" altLang="it-IT" sz="2800">
              <a:latin typeface="Arial" pitchFamily="34" charset="0"/>
            </a:endParaRPr>
          </a:p>
          <a:p>
            <a:r>
              <a:rPr lang="it-IT" altLang="it-IT" sz="2800" b="1" noProof="1">
                <a:solidFill>
                  <a:srgbClr val="0033CC"/>
                </a:solidFill>
                <a:latin typeface="Arial" pitchFamily="34" charset="0"/>
              </a:rPr>
              <a:t>VIRALE</a:t>
            </a:r>
            <a:r>
              <a:rPr lang="it-IT" altLang="it-IT" sz="2800" noProof="1">
                <a:latin typeface="Arial" pitchFamily="34" charset="0"/>
              </a:rPr>
              <a:t> o meningite ASETTICA</a:t>
            </a:r>
          </a:p>
        </p:txBody>
      </p:sp>
      <p:sp>
        <p:nvSpPr>
          <p:cNvPr id="14340" name="Text Box 10"/>
          <p:cNvSpPr txBox="1">
            <a:spLocks noChangeArrowheads="1"/>
          </p:cNvSpPr>
          <p:nvPr/>
        </p:nvSpPr>
        <p:spPr bwMode="auto">
          <a:xfrm>
            <a:off x="3276600" y="473075"/>
            <a:ext cx="24415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it-IT" altLang="it-IT" sz="3200" noProof="1">
                <a:latin typeface="Arial" pitchFamily="34" charset="0"/>
              </a:rPr>
              <a:t>MENINGIT</a:t>
            </a:r>
            <a:r>
              <a:rPr lang="it-IT" altLang="it-IT" sz="3200">
                <a:latin typeface="Arial" pitchFamily="34" charset="0"/>
              </a:rPr>
              <a:t>E</a:t>
            </a:r>
            <a:endParaRPr lang="it-IT" altLang="it-IT" sz="3200" noProof="1">
              <a:latin typeface="Arial" pitchFamily="34" charset="0"/>
            </a:endParaRPr>
          </a:p>
        </p:txBody>
      </p:sp>
      <p:pic>
        <p:nvPicPr>
          <p:cNvPr id="14341" name="Picture 12" descr="cvb3-car-mono1"/>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954838" y="3357563"/>
            <a:ext cx="172085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Line 15"/>
          <p:cNvSpPr>
            <a:spLocks noChangeShapeType="1"/>
          </p:cNvSpPr>
          <p:nvPr/>
        </p:nvSpPr>
        <p:spPr bwMode="auto">
          <a:xfrm>
            <a:off x="3924300" y="4508500"/>
            <a:ext cx="0" cy="865188"/>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4343" name="Picture 17" descr="Nmlcr"/>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7054850" y="404813"/>
            <a:ext cx="2089150"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Line 18"/>
          <p:cNvSpPr>
            <a:spLocks noChangeShapeType="1"/>
          </p:cNvSpPr>
          <p:nvPr/>
        </p:nvSpPr>
        <p:spPr bwMode="auto">
          <a:xfrm flipV="1">
            <a:off x="6300788" y="1557338"/>
            <a:ext cx="719137" cy="358775"/>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45" name="Line 19"/>
          <p:cNvSpPr>
            <a:spLocks noChangeShapeType="1"/>
          </p:cNvSpPr>
          <p:nvPr/>
        </p:nvSpPr>
        <p:spPr bwMode="auto">
          <a:xfrm>
            <a:off x="6300788" y="3862388"/>
            <a:ext cx="719137" cy="287337"/>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027"/>
          <p:cNvSpPr>
            <a:spLocks noChangeArrowheads="1"/>
          </p:cNvSpPr>
          <p:nvPr/>
        </p:nvSpPr>
        <p:spPr bwMode="auto">
          <a:xfrm>
            <a:off x="71438" y="863600"/>
            <a:ext cx="3810000" cy="386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90000"/>
              </a:lnSpc>
              <a:spcBef>
                <a:spcPct val="20000"/>
              </a:spcBef>
            </a:pPr>
            <a:r>
              <a:rPr lang="it-IT" altLang="it-IT" b="1" dirty="0">
                <a:latin typeface="Arial" pitchFamily="34" charset="0"/>
              </a:rPr>
              <a:t>0 - 1 mese:</a:t>
            </a:r>
            <a:endParaRPr lang="it-IT" altLang="it-IT" dirty="0">
              <a:latin typeface="Arial" pitchFamily="34" charset="0"/>
            </a:endParaRPr>
          </a:p>
          <a:p>
            <a:pPr>
              <a:lnSpc>
                <a:spcPct val="90000"/>
              </a:lnSpc>
              <a:spcBef>
                <a:spcPct val="20000"/>
              </a:spcBef>
              <a:buFontTx/>
              <a:buChar char="•"/>
            </a:pPr>
            <a:r>
              <a:rPr lang="it-IT" altLang="it-IT" b="1" i="1" dirty="0">
                <a:solidFill>
                  <a:srgbClr val="FF0000"/>
                </a:solidFill>
                <a:latin typeface="Arial" pitchFamily="34" charset="0"/>
              </a:rPr>
              <a:t>E. coli</a:t>
            </a:r>
            <a:r>
              <a:rPr lang="it-IT" altLang="it-IT" b="1" dirty="0">
                <a:solidFill>
                  <a:srgbClr val="FF0000"/>
                </a:solidFill>
                <a:latin typeface="Arial" pitchFamily="34" charset="0"/>
              </a:rPr>
              <a:t> K1</a:t>
            </a:r>
          </a:p>
          <a:p>
            <a:pPr>
              <a:lnSpc>
                <a:spcPct val="90000"/>
              </a:lnSpc>
              <a:spcBef>
                <a:spcPct val="20000"/>
              </a:spcBef>
              <a:buFontTx/>
              <a:buChar char="•"/>
            </a:pPr>
            <a:r>
              <a:rPr lang="it-IT" altLang="it-IT" i="1" dirty="0">
                <a:latin typeface="Arial" pitchFamily="34" charset="0"/>
              </a:rPr>
              <a:t>S. </a:t>
            </a:r>
            <a:r>
              <a:rPr lang="it-IT" altLang="it-IT" i="1" dirty="0" err="1">
                <a:latin typeface="Arial" pitchFamily="34" charset="0"/>
              </a:rPr>
              <a:t>agalactiae</a:t>
            </a:r>
            <a:endParaRPr lang="it-IT" altLang="it-IT" i="1" dirty="0">
              <a:latin typeface="Arial" pitchFamily="34" charset="0"/>
            </a:endParaRPr>
          </a:p>
          <a:p>
            <a:pPr>
              <a:lnSpc>
                <a:spcPct val="90000"/>
              </a:lnSpc>
              <a:spcBef>
                <a:spcPct val="20000"/>
              </a:spcBef>
              <a:buFontTx/>
              <a:buChar char="•"/>
            </a:pPr>
            <a:r>
              <a:rPr lang="it-IT" altLang="it-IT" i="1" dirty="0">
                <a:latin typeface="Arial" pitchFamily="34" charset="0"/>
              </a:rPr>
              <a:t>L. </a:t>
            </a:r>
            <a:r>
              <a:rPr lang="it-IT" altLang="it-IT" i="1" dirty="0" err="1">
                <a:latin typeface="Arial" pitchFamily="34" charset="0"/>
              </a:rPr>
              <a:t>monocytogenes</a:t>
            </a:r>
            <a:endParaRPr lang="it-IT" altLang="it-IT" i="1" dirty="0">
              <a:latin typeface="Arial" pitchFamily="34" charset="0"/>
            </a:endParaRPr>
          </a:p>
          <a:p>
            <a:pPr>
              <a:lnSpc>
                <a:spcPct val="90000"/>
              </a:lnSpc>
              <a:spcBef>
                <a:spcPct val="20000"/>
              </a:spcBef>
              <a:buFontTx/>
              <a:buChar char="•"/>
            </a:pPr>
            <a:endParaRPr lang="it-IT" altLang="it-IT" dirty="0">
              <a:latin typeface="Arial" pitchFamily="34" charset="0"/>
            </a:endParaRPr>
          </a:p>
          <a:p>
            <a:pPr>
              <a:lnSpc>
                <a:spcPct val="90000"/>
              </a:lnSpc>
              <a:spcBef>
                <a:spcPct val="20000"/>
              </a:spcBef>
            </a:pPr>
            <a:r>
              <a:rPr lang="it-IT" altLang="it-IT" b="1" dirty="0">
                <a:latin typeface="Arial" pitchFamily="34" charset="0"/>
              </a:rPr>
              <a:t>2 mesi - 5 anni:</a:t>
            </a:r>
            <a:endParaRPr lang="it-IT" altLang="it-IT" dirty="0">
              <a:latin typeface="Arial" pitchFamily="34" charset="0"/>
            </a:endParaRPr>
          </a:p>
          <a:p>
            <a:pPr>
              <a:lnSpc>
                <a:spcPct val="90000"/>
              </a:lnSpc>
              <a:spcBef>
                <a:spcPct val="20000"/>
              </a:spcBef>
              <a:buFontTx/>
              <a:buChar char="•"/>
            </a:pPr>
            <a:r>
              <a:rPr lang="it-IT" altLang="it-IT" b="1" i="1" dirty="0">
                <a:solidFill>
                  <a:srgbClr val="FF0000"/>
                </a:solidFill>
                <a:latin typeface="Arial" pitchFamily="34" charset="0"/>
              </a:rPr>
              <a:t>H. </a:t>
            </a:r>
            <a:r>
              <a:rPr lang="it-IT" altLang="it-IT" b="1" i="1" dirty="0" err="1">
                <a:solidFill>
                  <a:srgbClr val="FF0000"/>
                </a:solidFill>
                <a:latin typeface="Arial" pitchFamily="34" charset="0"/>
              </a:rPr>
              <a:t>influenzae</a:t>
            </a:r>
            <a:r>
              <a:rPr lang="it-IT" altLang="it-IT" b="1" i="1" dirty="0">
                <a:solidFill>
                  <a:srgbClr val="FF0000"/>
                </a:solidFill>
                <a:latin typeface="Arial" pitchFamily="34" charset="0"/>
              </a:rPr>
              <a:t> </a:t>
            </a:r>
            <a:r>
              <a:rPr lang="it-IT" altLang="it-IT" b="1" dirty="0">
                <a:solidFill>
                  <a:srgbClr val="FF0000"/>
                </a:solidFill>
                <a:latin typeface="Arial" pitchFamily="34" charset="0"/>
              </a:rPr>
              <a:t>tipo b</a:t>
            </a:r>
            <a:r>
              <a:rPr lang="it-IT" altLang="it-IT" b="1" i="1" dirty="0">
                <a:latin typeface="Arial" pitchFamily="34" charset="0"/>
              </a:rPr>
              <a:t> </a:t>
            </a:r>
            <a:r>
              <a:rPr lang="it-IT" altLang="it-IT" b="1" dirty="0">
                <a:latin typeface="Arial" pitchFamily="34" charset="0"/>
              </a:rPr>
              <a:t>(48%)</a:t>
            </a:r>
          </a:p>
          <a:p>
            <a:pPr>
              <a:lnSpc>
                <a:spcPct val="90000"/>
              </a:lnSpc>
              <a:spcBef>
                <a:spcPct val="20000"/>
              </a:spcBef>
              <a:buFontTx/>
              <a:buChar char="•"/>
            </a:pPr>
            <a:r>
              <a:rPr lang="it-IT" altLang="it-IT" i="1" dirty="0">
                <a:latin typeface="Arial" pitchFamily="34" charset="0"/>
              </a:rPr>
              <a:t>N. </a:t>
            </a:r>
            <a:r>
              <a:rPr lang="it-IT" altLang="it-IT" i="1" dirty="0" err="1">
                <a:latin typeface="Arial" pitchFamily="34" charset="0"/>
              </a:rPr>
              <a:t>meningitidis</a:t>
            </a:r>
            <a:endParaRPr lang="it-IT" altLang="it-IT" i="1" dirty="0">
              <a:latin typeface="Arial" pitchFamily="34" charset="0"/>
            </a:endParaRPr>
          </a:p>
          <a:p>
            <a:pPr>
              <a:lnSpc>
                <a:spcPct val="90000"/>
              </a:lnSpc>
              <a:spcBef>
                <a:spcPct val="20000"/>
              </a:spcBef>
              <a:buFontTx/>
              <a:buChar char="•"/>
            </a:pPr>
            <a:r>
              <a:rPr lang="it-IT" altLang="it-IT" i="1" dirty="0">
                <a:latin typeface="Arial" pitchFamily="34" charset="0"/>
              </a:rPr>
              <a:t>S. </a:t>
            </a:r>
            <a:r>
              <a:rPr lang="it-IT" altLang="it-IT" i="1" dirty="0" err="1">
                <a:latin typeface="Arial" pitchFamily="34" charset="0"/>
              </a:rPr>
              <a:t>pneumoniae</a:t>
            </a:r>
            <a:endParaRPr lang="it-IT" altLang="it-IT" dirty="0">
              <a:latin typeface="Arial" pitchFamily="34" charset="0"/>
            </a:endParaRPr>
          </a:p>
          <a:p>
            <a:pPr>
              <a:lnSpc>
                <a:spcPct val="90000"/>
              </a:lnSpc>
              <a:spcBef>
                <a:spcPct val="20000"/>
              </a:spcBef>
              <a:buFontTx/>
              <a:buChar char="•"/>
            </a:pPr>
            <a:endParaRPr lang="it-IT" altLang="it-IT" sz="2800" dirty="0">
              <a:latin typeface="Arial" pitchFamily="34" charset="0"/>
            </a:endParaRPr>
          </a:p>
        </p:txBody>
      </p:sp>
      <p:sp>
        <p:nvSpPr>
          <p:cNvPr id="17411" name="Rectangle 1028"/>
          <p:cNvSpPr>
            <a:spLocks noChangeArrowheads="1"/>
          </p:cNvSpPr>
          <p:nvPr/>
        </p:nvSpPr>
        <p:spPr bwMode="auto">
          <a:xfrm>
            <a:off x="3959225" y="863600"/>
            <a:ext cx="5076825" cy="465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90000"/>
              </a:lnSpc>
              <a:spcBef>
                <a:spcPct val="20000"/>
              </a:spcBef>
            </a:pPr>
            <a:r>
              <a:rPr lang="it-IT" altLang="it-IT" b="1">
                <a:latin typeface="Arial" pitchFamily="34" charset="0"/>
              </a:rPr>
              <a:t>6 - 30 anni:</a:t>
            </a:r>
            <a:endParaRPr lang="it-IT" altLang="it-IT">
              <a:latin typeface="Arial" pitchFamily="34" charset="0"/>
            </a:endParaRPr>
          </a:p>
          <a:p>
            <a:pPr>
              <a:lnSpc>
                <a:spcPct val="90000"/>
              </a:lnSpc>
              <a:spcBef>
                <a:spcPct val="20000"/>
              </a:spcBef>
              <a:buFontTx/>
              <a:buChar char="•"/>
            </a:pPr>
            <a:r>
              <a:rPr lang="it-IT" altLang="it-IT" b="1" i="1">
                <a:solidFill>
                  <a:srgbClr val="FF0000"/>
                </a:solidFill>
                <a:latin typeface="Arial" pitchFamily="34" charset="0"/>
              </a:rPr>
              <a:t>N. meningitidis </a:t>
            </a:r>
            <a:r>
              <a:rPr lang="it-IT" altLang="it-IT" b="1">
                <a:solidFill>
                  <a:srgbClr val="FF0000"/>
                </a:solidFill>
                <a:latin typeface="Arial" pitchFamily="34" charset="0"/>
              </a:rPr>
              <a:t>(A, B, C, Y, W135)</a:t>
            </a:r>
          </a:p>
          <a:p>
            <a:pPr>
              <a:lnSpc>
                <a:spcPct val="90000"/>
              </a:lnSpc>
              <a:spcBef>
                <a:spcPct val="20000"/>
              </a:spcBef>
              <a:buFontTx/>
              <a:buChar char="•"/>
            </a:pPr>
            <a:r>
              <a:rPr lang="it-IT" altLang="it-IT" i="1">
                <a:latin typeface="Arial" pitchFamily="34" charset="0"/>
              </a:rPr>
              <a:t>S. pneumoniae </a:t>
            </a:r>
            <a:r>
              <a:rPr lang="it-IT" altLang="it-IT">
                <a:latin typeface="Arial" pitchFamily="34" charset="0"/>
              </a:rPr>
              <a:t>(30-50%)</a:t>
            </a:r>
          </a:p>
          <a:p>
            <a:pPr>
              <a:lnSpc>
                <a:spcPct val="90000"/>
              </a:lnSpc>
              <a:spcBef>
                <a:spcPct val="20000"/>
              </a:spcBef>
              <a:buFontTx/>
              <a:buChar char="•"/>
            </a:pPr>
            <a:r>
              <a:rPr lang="it-IT" altLang="it-IT" i="1">
                <a:latin typeface="Arial" pitchFamily="34" charset="0"/>
              </a:rPr>
              <a:t>H. influenzae </a:t>
            </a:r>
            <a:r>
              <a:rPr lang="it-IT" altLang="it-IT">
                <a:latin typeface="Arial" pitchFamily="34" charset="0"/>
              </a:rPr>
              <a:t>tipo b </a:t>
            </a:r>
          </a:p>
          <a:p>
            <a:pPr>
              <a:lnSpc>
                <a:spcPct val="90000"/>
              </a:lnSpc>
              <a:spcBef>
                <a:spcPct val="20000"/>
              </a:spcBef>
            </a:pPr>
            <a:r>
              <a:rPr lang="it-IT" altLang="it-IT" b="1">
                <a:latin typeface="Arial" pitchFamily="34" charset="0"/>
              </a:rPr>
              <a:t>31 - 60 anni:</a:t>
            </a:r>
            <a:endParaRPr lang="it-IT" altLang="it-IT">
              <a:latin typeface="Arial" pitchFamily="34" charset="0"/>
            </a:endParaRPr>
          </a:p>
          <a:p>
            <a:pPr>
              <a:lnSpc>
                <a:spcPct val="90000"/>
              </a:lnSpc>
              <a:spcBef>
                <a:spcPct val="20000"/>
              </a:spcBef>
              <a:buFontTx/>
              <a:buChar char="•"/>
            </a:pPr>
            <a:r>
              <a:rPr lang="it-IT" altLang="it-IT" b="1" i="1">
                <a:solidFill>
                  <a:srgbClr val="FF0000"/>
                </a:solidFill>
                <a:latin typeface="Arial" pitchFamily="34" charset="0"/>
              </a:rPr>
              <a:t>S. pneumoniae</a:t>
            </a:r>
          </a:p>
          <a:p>
            <a:pPr>
              <a:lnSpc>
                <a:spcPct val="90000"/>
              </a:lnSpc>
              <a:spcBef>
                <a:spcPct val="20000"/>
              </a:spcBef>
              <a:buFontTx/>
              <a:buChar char="•"/>
            </a:pPr>
            <a:r>
              <a:rPr lang="it-IT" altLang="it-IT" i="1">
                <a:latin typeface="Arial" pitchFamily="34" charset="0"/>
              </a:rPr>
              <a:t>N. meningitidis </a:t>
            </a:r>
            <a:endParaRPr lang="it-IT" altLang="it-IT">
              <a:latin typeface="Arial" pitchFamily="34" charset="0"/>
            </a:endParaRPr>
          </a:p>
          <a:p>
            <a:pPr>
              <a:lnSpc>
                <a:spcPct val="90000"/>
              </a:lnSpc>
              <a:spcBef>
                <a:spcPct val="20000"/>
              </a:spcBef>
            </a:pPr>
            <a:r>
              <a:rPr lang="it-IT" altLang="it-IT" b="1">
                <a:latin typeface="Arial" pitchFamily="34" charset="0"/>
              </a:rPr>
              <a:t>&gt; 60 anni:</a:t>
            </a:r>
            <a:r>
              <a:rPr lang="it-IT" altLang="it-IT">
                <a:latin typeface="Arial" pitchFamily="34" charset="0"/>
              </a:rPr>
              <a:t> </a:t>
            </a:r>
          </a:p>
          <a:p>
            <a:pPr>
              <a:lnSpc>
                <a:spcPct val="90000"/>
              </a:lnSpc>
              <a:spcBef>
                <a:spcPct val="20000"/>
              </a:spcBef>
              <a:buFontTx/>
              <a:buChar char="•"/>
            </a:pPr>
            <a:r>
              <a:rPr lang="it-IT" altLang="it-IT" b="1" i="1">
                <a:solidFill>
                  <a:srgbClr val="FF0000"/>
                </a:solidFill>
                <a:latin typeface="Arial" pitchFamily="34" charset="0"/>
              </a:rPr>
              <a:t>S. pneumoniae</a:t>
            </a:r>
          </a:p>
          <a:p>
            <a:pPr>
              <a:lnSpc>
                <a:spcPct val="90000"/>
              </a:lnSpc>
              <a:spcBef>
                <a:spcPct val="20000"/>
              </a:spcBef>
              <a:buFontTx/>
              <a:buChar char="•"/>
            </a:pPr>
            <a:r>
              <a:rPr lang="it-IT" altLang="it-IT" b="1" i="1">
                <a:solidFill>
                  <a:srgbClr val="FF0000"/>
                </a:solidFill>
                <a:latin typeface="Arial" pitchFamily="34" charset="0"/>
              </a:rPr>
              <a:t>L. monocytogenes</a:t>
            </a:r>
            <a:r>
              <a:rPr lang="it-IT" altLang="it-IT" b="1" i="1">
                <a:latin typeface="Arial" pitchFamily="34" charset="0"/>
              </a:rPr>
              <a:t> </a:t>
            </a:r>
            <a:r>
              <a:rPr lang="it-IT" altLang="it-IT">
                <a:latin typeface="Arial" pitchFamily="34" charset="0"/>
              </a:rPr>
              <a:t>(in aumento)</a:t>
            </a:r>
          </a:p>
          <a:p>
            <a:pPr>
              <a:lnSpc>
                <a:spcPct val="90000"/>
              </a:lnSpc>
              <a:spcBef>
                <a:spcPct val="20000"/>
              </a:spcBef>
              <a:buFontTx/>
              <a:buChar char="•"/>
            </a:pPr>
            <a:r>
              <a:rPr lang="it-IT" altLang="it-IT">
                <a:latin typeface="Arial" pitchFamily="34" charset="0"/>
              </a:rPr>
              <a:t>Batteri Gram negativi</a:t>
            </a:r>
          </a:p>
        </p:txBody>
      </p:sp>
      <p:sp>
        <p:nvSpPr>
          <p:cNvPr id="17412" name="Text Box 1029"/>
          <p:cNvSpPr txBox="1">
            <a:spLocks noChangeArrowheads="1"/>
          </p:cNvSpPr>
          <p:nvPr/>
        </p:nvSpPr>
        <p:spPr bwMode="auto">
          <a:xfrm>
            <a:off x="204788" y="192088"/>
            <a:ext cx="8831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it-IT" altLang="it-IT" b="1">
                <a:latin typeface="Arial" pitchFamily="34" charset="0"/>
              </a:rPr>
              <a:t>MENINGITI BATTERICHE: agenti eziologici per classi di età:</a:t>
            </a:r>
            <a:endParaRPr lang="it-IT" altLang="it-IT" b="1" noProof="1">
              <a:latin typeface="Arial" pitchFamily="34" charset="0"/>
            </a:endParaRPr>
          </a:p>
        </p:txBody>
      </p:sp>
      <p:sp>
        <p:nvSpPr>
          <p:cNvPr id="17413" name="Text Box 1031"/>
          <p:cNvSpPr txBox="1">
            <a:spLocks noChangeArrowheads="1"/>
          </p:cNvSpPr>
          <p:nvPr/>
        </p:nvSpPr>
        <p:spPr bwMode="auto">
          <a:xfrm>
            <a:off x="0" y="5773738"/>
            <a:ext cx="91440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77813" algn="l"/>
                <a:tab pos="4008438" algn="l"/>
              </a:tabLst>
              <a:defRPr sz="2400">
                <a:solidFill>
                  <a:schemeClr val="tx1"/>
                </a:solidFill>
                <a:latin typeface="Times New Roman" pitchFamily="18" charset="0"/>
              </a:defRPr>
            </a:lvl1pPr>
            <a:lvl2pPr marL="742950" indent="-285750">
              <a:tabLst>
                <a:tab pos="277813" algn="l"/>
                <a:tab pos="4008438" algn="l"/>
              </a:tabLst>
              <a:defRPr sz="2400">
                <a:solidFill>
                  <a:schemeClr val="tx1"/>
                </a:solidFill>
                <a:latin typeface="Times New Roman" pitchFamily="18" charset="0"/>
              </a:defRPr>
            </a:lvl2pPr>
            <a:lvl3pPr marL="1143000" indent="-228600">
              <a:tabLst>
                <a:tab pos="277813" algn="l"/>
                <a:tab pos="4008438" algn="l"/>
              </a:tabLst>
              <a:defRPr sz="2400">
                <a:solidFill>
                  <a:schemeClr val="tx1"/>
                </a:solidFill>
                <a:latin typeface="Times New Roman" pitchFamily="18" charset="0"/>
              </a:defRPr>
            </a:lvl3pPr>
            <a:lvl4pPr marL="1600200" indent="-228600">
              <a:tabLst>
                <a:tab pos="277813" algn="l"/>
                <a:tab pos="4008438" algn="l"/>
              </a:tabLst>
              <a:defRPr sz="2400">
                <a:solidFill>
                  <a:schemeClr val="tx1"/>
                </a:solidFill>
                <a:latin typeface="Times New Roman" pitchFamily="18" charset="0"/>
              </a:defRPr>
            </a:lvl4pPr>
            <a:lvl5pPr marL="2057400" indent="-228600">
              <a:tabLst>
                <a:tab pos="277813" algn="l"/>
                <a:tab pos="4008438"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277813" algn="l"/>
                <a:tab pos="4008438"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277813" algn="l"/>
                <a:tab pos="4008438"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277813" algn="l"/>
                <a:tab pos="4008438"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277813" algn="l"/>
                <a:tab pos="4008438" algn="l"/>
              </a:tabLst>
              <a:defRPr sz="2400">
                <a:solidFill>
                  <a:schemeClr val="tx1"/>
                </a:solidFill>
                <a:latin typeface="Times New Roman" pitchFamily="18" charset="0"/>
              </a:defRPr>
            </a:lvl9pPr>
          </a:lstStyle>
          <a:p>
            <a:pPr>
              <a:lnSpc>
                <a:spcPct val="110000"/>
              </a:lnSpc>
            </a:pPr>
            <a:r>
              <a:rPr lang="it-IT" altLang="it-IT" b="1" i="1" dirty="0">
                <a:latin typeface="Arial" pitchFamily="34" charset="0"/>
              </a:rPr>
              <a:t>S. </a:t>
            </a:r>
            <a:r>
              <a:rPr lang="it-IT" altLang="it-IT" b="1" i="1" dirty="0" err="1">
                <a:latin typeface="Arial" pitchFamily="34" charset="0"/>
              </a:rPr>
              <a:t>pneumoniae</a:t>
            </a:r>
            <a:r>
              <a:rPr lang="it-IT" altLang="it-IT" b="1" dirty="0">
                <a:latin typeface="Arial" pitchFamily="34" charset="0"/>
              </a:rPr>
              <a:t>, </a:t>
            </a:r>
            <a:r>
              <a:rPr lang="it-IT" altLang="it-IT" b="1" i="1" dirty="0">
                <a:latin typeface="Arial" pitchFamily="34" charset="0"/>
              </a:rPr>
              <a:t>N. </a:t>
            </a:r>
            <a:r>
              <a:rPr lang="it-IT" altLang="it-IT" b="1" i="1" dirty="0" err="1">
                <a:latin typeface="Arial" pitchFamily="34" charset="0"/>
              </a:rPr>
              <a:t>meningitidis</a:t>
            </a:r>
            <a:r>
              <a:rPr lang="it-IT" altLang="it-IT" b="1" dirty="0">
                <a:latin typeface="Arial" pitchFamily="34" charset="0"/>
              </a:rPr>
              <a:t> e </a:t>
            </a:r>
            <a:r>
              <a:rPr lang="it-IT" altLang="it-IT" b="1" i="1" dirty="0">
                <a:latin typeface="Arial" pitchFamily="34" charset="0"/>
              </a:rPr>
              <a:t>H. </a:t>
            </a:r>
            <a:r>
              <a:rPr lang="it-IT" altLang="it-IT" b="1" i="1" dirty="0" err="1">
                <a:latin typeface="Arial" pitchFamily="34" charset="0"/>
              </a:rPr>
              <a:t>influenzae</a:t>
            </a:r>
            <a:r>
              <a:rPr lang="it-IT" altLang="it-IT" b="1" dirty="0">
                <a:latin typeface="Arial" pitchFamily="34" charset="0"/>
              </a:rPr>
              <a:t> </a:t>
            </a:r>
            <a:r>
              <a:rPr lang="it-IT" altLang="it-IT" b="1" dirty="0" smtClean="0">
                <a:latin typeface="Arial" pitchFamily="34" charset="0"/>
              </a:rPr>
              <a:t>=</a:t>
            </a:r>
          </a:p>
          <a:p>
            <a:pPr>
              <a:lnSpc>
                <a:spcPct val="110000"/>
              </a:lnSpc>
            </a:pPr>
            <a:r>
              <a:rPr lang="it-IT" altLang="it-IT" b="1" dirty="0" smtClean="0">
                <a:latin typeface="Arial" pitchFamily="34" charset="0"/>
              </a:rPr>
              <a:t>75-80</a:t>
            </a:r>
            <a:r>
              <a:rPr lang="it-IT" altLang="it-IT" b="1" dirty="0">
                <a:latin typeface="Arial" pitchFamily="34" charset="0"/>
              </a:rPr>
              <a:t>% di tutte le meningiti batteriche.</a:t>
            </a:r>
          </a:p>
        </p:txBody>
      </p:sp>
      <p:sp>
        <p:nvSpPr>
          <p:cNvPr id="17414" name="Line 12"/>
          <p:cNvSpPr>
            <a:spLocks noChangeShapeType="1"/>
          </p:cNvSpPr>
          <p:nvPr/>
        </p:nvSpPr>
        <p:spPr bwMode="auto">
          <a:xfrm>
            <a:off x="14288" y="2852738"/>
            <a:ext cx="91440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5" name="Line 13"/>
          <p:cNvSpPr>
            <a:spLocks noChangeShapeType="1"/>
          </p:cNvSpPr>
          <p:nvPr/>
        </p:nvSpPr>
        <p:spPr bwMode="auto">
          <a:xfrm>
            <a:off x="34925" y="836613"/>
            <a:ext cx="91440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6" name="Line 14"/>
          <p:cNvSpPr>
            <a:spLocks noChangeShapeType="1"/>
          </p:cNvSpPr>
          <p:nvPr/>
        </p:nvSpPr>
        <p:spPr bwMode="auto">
          <a:xfrm>
            <a:off x="34925" y="5734050"/>
            <a:ext cx="91440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7" name="Line 15"/>
          <p:cNvSpPr>
            <a:spLocks noChangeShapeType="1"/>
          </p:cNvSpPr>
          <p:nvPr/>
        </p:nvSpPr>
        <p:spPr bwMode="auto">
          <a:xfrm>
            <a:off x="3779838" y="836613"/>
            <a:ext cx="71437" cy="4897437"/>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8" name="Line 18"/>
          <p:cNvSpPr>
            <a:spLocks noChangeShapeType="1"/>
          </p:cNvSpPr>
          <p:nvPr/>
        </p:nvSpPr>
        <p:spPr bwMode="auto">
          <a:xfrm>
            <a:off x="3836988" y="4019550"/>
            <a:ext cx="5292725"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3" name="Connettore 1 2"/>
          <p:cNvCxnSpPr/>
          <p:nvPr/>
        </p:nvCxnSpPr>
        <p:spPr bwMode="auto">
          <a:xfrm>
            <a:off x="71438" y="764704"/>
            <a:ext cx="8964612" cy="0"/>
          </a:xfrm>
          <a:prstGeom prst="line">
            <a:avLst/>
          </a:prstGeom>
          <a:solidFill>
            <a:schemeClr val="accent1"/>
          </a:solidFill>
          <a:ln w="28575" cap="flat" cmpd="sng" algn="ctr">
            <a:solidFill>
              <a:srgbClr val="0070C0"/>
            </a:solidFill>
            <a:prstDash val="solid"/>
            <a:round/>
            <a:headEnd type="none" w="med" len="med"/>
            <a:tailEnd type="none" w="med" len="med"/>
          </a:ln>
          <a:effectLst/>
        </p:spPr>
      </p:cxnSp>
      <p:sp>
        <p:nvSpPr>
          <p:cNvPr id="4" name="Rettangolo 3"/>
          <p:cNvSpPr/>
          <p:nvPr/>
        </p:nvSpPr>
        <p:spPr bwMode="auto">
          <a:xfrm>
            <a:off x="71438" y="863600"/>
            <a:ext cx="3204418" cy="1701304"/>
          </a:xfrm>
          <a:prstGeom prst="rect">
            <a:avLst/>
          </a:prstGeom>
          <a:noFill/>
          <a:ln w="127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4" name="Rettangolo 13"/>
          <p:cNvSpPr/>
          <p:nvPr/>
        </p:nvSpPr>
        <p:spPr bwMode="auto">
          <a:xfrm>
            <a:off x="71438" y="2879824"/>
            <a:ext cx="3204418" cy="2061344"/>
          </a:xfrm>
          <a:prstGeom prst="rect">
            <a:avLst/>
          </a:prstGeom>
          <a:noFill/>
          <a:ln w="127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5" name="Rettangolo 14"/>
          <p:cNvSpPr/>
          <p:nvPr/>
        </p:nvSpPr>
        <p:spPr bwMode="auto">
          <a:xfrm>
            <a:off x="3959870" y="864008"/>
            <a:ext cx="5076180" cy="1932373"/>
          </a:xfrm>
          <a:prstGeom prst="rect">
            <a:avLst/>
          </a:prstGeom>
          <a:noFill/>
          <a:ln w="127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6" name="Rettangolo 15"/>
          <p:cNvSpPr/>
          <p:nvPr/>
        </p:nvSpPr>
        <p:spPr bwMode="auto">
          <a:xfrm>
            <a:off x="3941344" y="2862817"/>
            <a:ext cx="5076180" cy="1156734"/>
          </a:xfrm>
          <a:prstGeom prst="rect">
            <a:avLst/>
          </a:prstGeom>
          <a:noFill/>
          <a:ln w="127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7" name="Rettangolo 16"/>
          <p:cNvSpPr/>
          <p:nvPr/>
        </p:nvSpPr>
        <p:spPr bwMode="auto">
          <a:xfrm>
            <a:off x="3923928" y="4077071"/>
            <a:ext cx="5076180" cy="1583953"/>
          </a:xfrm>
          <a:prstGeom prst="rect">
            <a:avLst/>
          </a:prstGeom>
          <a:noFill/>
          <a:ln w="127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666187" y="2636912"/>
            <a:ext cx="1697901" cy="646331"/>
          </a:xfrm>
          <a:prstGeom prst="rect">
            <a:avLst/>
          </a:prstGeom>
          <a:noFill/>
        </p:spPr>
        <p:txBody>
          <a:bodyPr wrap="none" rtlCol="0">
            <a:spAutoFit/>
          </a:bodyPr>
          <a:lstStyle/>
          <a:p>
            <a:r>
              <a:rPr lang="en-US" sz="3600" b="1" dirty="0" smtClean="0">
                <a:latin typeface="Arial" panose="020B0604020202020204" pitchFamily="34" charset="0"/>
                <a:cs typeface="Arial" panose="020B0604020202020204" pitchFamily="34" charset="0"/>
              </a:rPr>
              <a:t>Clinica</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41156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2" descr="meningitis"/>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1655763" y="3213100"/>
            <a:ext cx="5688012"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 Box 7"/>
          <p:cNvSpPr txBox="1">
            <a:spLocks noChangeArrowheads="1"/>
          </p:cNvSpPr>
          <p:nvPr/>
        </p:nvSpPr>
        <p:spPr bwMode="auto">
          <a:xfrm>
            <a:off x="808038" y="20955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it-IT" altLang="it-IT"/>
          </a:p>
        </p:txBody>
      </p:sp>
      <p:sp>
        <p:nvSpPr>
          <p:cNvPr id="20488" name="Rectangle 8"/>
          <p:cNvSpPr>
            <a:spLocks noChangeArrowheads="1"/>
          </p:cNvSpPr>
          <p:nvPr/>
        </p:nvSpPr>
        <p:spPr bwMode="auto">
          <a:xfrm>
            <a:off x="328613" y="260350"/>
            <a:ext cx="8895384" cy="2788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70000"/>
              </a:lnSpc>
            </a:pPr>
            <a:r>
              <a:rPr lang="it-IT" altLang="it-IT" noProof="1">
                <a:latin typeface="Arial" pitchFamily="34" charset="0"/>
              </a:rPr>
              <a:t>SINDROME MENINGEA </a:t>
            </a:r>
          </a:p>
          <a:p>
            <a:pPr>
              <a:lnSpc>
                <a:spcPct val="110000"/>
              </a:lnSpc>
            </a:pPr>
            <a:r>
              <a:rPr lang="it-IT" altLang="it-IT" noProof="1">
                <a:latin typeface="Arial" pitchFamily="34" charset="0"/>
              </a:rPr>
              <a:t>esordio </a:t>
            </a:r>
            <a:r>
              <a:rPr lang="it-IT" altLang="it-IT" dirty="0">
                <a:latin typeface="Arial" pitchFamily="34" charset="0"/>
              </a:rPr>
              <a:t>spesso</a:t>
            </a:r>
            <a:r>
              <a:rPr lang="it-IT" altLang="it-IT" noProof="1">
                <a:latin typeface="Arial" pitchFamily="34" charset="0"/>
              </a:rPr>
              <a:t> improvviso con:</a:t>
            </a:r>
          </a:p>
          <a:p>
            <a:pPr>
              <a:lnSpc>
                <a:spcPct val="110000"/>
              </a:lnSpc>
            </a:pPr>
            <a:r>
              <a:rPr lang="it-IT" altLang="it-IT" dirty="0">
                <a:solidFill>
                  <a:srgbClr val="FF0000"/>
                </a:solidFill>
                <a:latin typeface="Arial" pitchFamily="34" charset="0"/>
              </a:rPr>
              <a:t>sintomi soggettivi</a:t>
            </a:r>
            <a:r>
              <a:rPr lang="it-IT" altLang="it-IT" dirty="0">
                <a:latin typeface="Arial" pitchFamily="34" charset="0"/>
              </a:rPr>
              <a:t> (cefalea, mialgie, fotofobia, vomito </a:t>
            </a:r>
          </a:p>
          <a:p>
            <a:pPr>
              <a:lnSpc>
                <a:spcPct val="110000"/>
              </a:lnSpc>
            </a:pPr>
            <a:r>
              <a:rPr lang="it-IT" altLang="it-IT" dirty="0">
                <a:latin typeface="Arial" pitchFamily="34" charset="0"/>
              </a:rPr>
              <a:t>anche senza assunzione di cibo); </a:t>
            </a:r>
          </a:p>
          <a:p>
            <a:pPr>
              <a:lnSpc>
                <a:spcPct val="110000"/>
              </a:lnSpc>
            </a:pPr>
            <a:r>
              <a:rPr lang="it-IT" altLang="it-IT" dirty="0">
                <a:solidFill>
                  <a:srgbClr val="FF0000"/>
                </a:solidFill>
                <a:latin typeface="Arial" pitchFamily="34" charset="0"/>
              </a:rPr>
              <a:t>segni obiettivi</a:t>
            </a:r>
            <a:r>
              <a:rPr lang="it-IT" altLang="it-IT" dirty="0">
                <a:latin typeface="Arial" pitchFamily="34" charset="0"/>
              </a:rPr>
              <a:t> (febbre elevata, alterazioni di coscienza, </a:t>
            </a:r>
          </a:p>
          <a:p>
            <a:pPr>
              <a:lnSpc>
                <a:spcPct val="110000"/>
              </a:lnSpc>
            </a:pPr>
            <a:r>
              <a:rPr lang="it-IT" altLang="it-IT" noProof="1">
                <a:latin typeface="Arial" pitchFamily="34" charset="0"/>
              </a:rPr>
              <a:t>obnubilamento </a:t>
            </a:r>
            <a:r>
              <a:rPr lang="it-IT" altLang="it-IT" dirty="0">
                <a:latin typeface="Arial" pitchFamily="34" charset="0"/>
              </a:rPr>
              <a:t>del </a:t>
            </a:r>
            <a:r>
              <a:rPr lang="it-IT" altLang="it-IT" noProof="1">
                <a:latin typeface="Arial" pitchFamily="34" charset="0"/>
              </a:rPr>
              <a:t>sensorio</a:t>
            </a:r>
            <a:r>
              <a:rPr lang="it-IT" altLang="it-IT" dirty="0">
                <a:latin typeface="Arial" pitchFamily="34" charset="0"/>
              </a:rPr>
              <a:t>, </a:t>
            </a:r>
            <a:r>
              <a:rPr lang="it-IT" altLang="it-IT" noProof="1">
                <a:latin typeface="Arial" pitchFamily="34" charset="0"/>
              </a:rPr>
              <a:t>torpore</a:t>
            </a:r>
            <a:r>
              <a:rPr lang="it-IT" altLang="it-IT" dirty="0">
                <a:latin typeface="Arial" pitchFamily="34" charset="0"/>
              </a:rPr>
              <a:t>, rigidità nucale, epilessia, </a:t>
            </a:r>
          </a:p>
          <a:p>
            <a:pPr>
              <a:lnSpc>
                <a:spcPct val="110000"/>
              </a:lnSpc>
            </a:pPr>
            <a:r>
              <a:rPr lang="it-IT" altLang="it-IT" dirty="0">
                <a:latin typeface="Arial" pitchFamily="34" charset="0"/>
              </a:rPr>
              <a:t>segni di </a:t>
            </a:r>
            <a:r>
              <a:rPr lang="it-IT" altLang="it-IT" dirty="0" err="1">
                <a:latin typeface="Arial" pitchFamily="34" charset="0"/>
              </a:rPr>
              <a:t>Brudzinski</a:t>
            </a:r>
            <a:r>
              <a:rPr lang="it-IT" altLang="it-IT" dirty="0">
                <a:latin typeface="Arial" pitchFamily="34" charset="0"/>
              </a:rPr>
              <a:t>, </a:t>
            </a:r>
            <a:r>
              <a:rPr lang="en-US" altLang="it-IT" dirty="0">
                <a:latin typeface="Arial" pitchFamily="34" charset="0"/>
              </a:rPr>
              <a:t>di </a:t>
            </a:r>
            <a:r>
              <a:rPr lang="en-US" altLang="it-IT" dirty="0" err="1">
                <a:latin typeface="Arial" pitchFamily="34" charset="0"/>
              </a:rPr>
              <a:t>Lasègue</a:t>
            </a:r>
            <a:r>
              <a:rPr lang="en-US" altLang="it-IT" dirty="0">
                <a:latin typeface="Arial" pitchFamily="34" charset="0"/>
              </a:rPr>
              <a:t>, di Binda, etc.)</a:t>
            </a:r>
            <a:endParaRPr lang="it-IT" altLang="it-IT" dirty="0">
              <a:latin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457325" y="1412875"/>
            <a:ext cx="6084888" cy="290353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1450" indent="-17145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lnSpc>
                <a:spcPct val="90000"/>
              </a:lnSpc>
              <a:spcBef>
                <a:spcPts val="500"/>
              </a:spcBef>
              <a:spcAft>
                <a:spcPts val="500"/>
              </a:spcAft>
            </a:pPr>
            <a:r>
              <a:rPr lang="it-IT" altLang="it-IT" sz="2200" b="1" noProof="1">
                <a:latin typeface="Arial" pitchFamily="34" charset="0"/>
              </a:rPr>
              <a:t>FASE CONCLAMATA</a:t>
            </a:r>
          </a:p>
          <a:p>
            <a:pPr>
              <a:lnSpc>
                <a:spcPct val="90000"/>
              </a:lnSpc>
              <a:spcBef>
                <a:spcPts val="500"/>
              </a:spcBef>
              <a:spcAft>
                <a:spcPts val="500"/>
              </a:spcAft>
            </a:pPr>
            <a:r>
              <a:rPr lang="it-IT" altLang="it-IT" sz="2200" b="1" noProof="1">
                <a:latin typeface="Arial" pitchFamily="34" charset="0"/>
              </a:rPr>
              <a:t>a) Segni di ipertensione endocranica</a:t>
            </a:r>
            <a:endParaRPr lang="it-IT" altLang="it-IT" sz="2200" b="1">
              <a:latin typeface="Arial" pitchFamily="34" charset="0"/>
            </a:endParaRPr>
          </a:p>
          <a:p>
            <a:pPr>
              <a:lnSpc>
                <a:spcPct val="90000"/>
              </a:lnSpc>
              <a:spcBef>
                <a:spcPts val="500"/>
              </a:spcBef>
              <a:spcAft>
                <a:spcPts val="500"/>
              </a:spcAft>
            </a:pPr>
            <a:r>
              <a:rPr lang="it-IT" altLang="it-IT" sz="2200" b="1" noProof="1">
                <a:latin typeface="Arial" pitchFamily="34" charset="0"/>
              </a:rPr>
              <a:t>b) Segni di </a:t>
            </a:r>
            <a:r>
              <a:rPr lang="it-IT" altLang="it-IT" sz="2200" b="1">
                <a:latin typeface="Arial" pitchFamily="34" charset="0"/>
              </a:rPr>
              <a:t>flogosi</a:t>
            </a:r>
            <a:r>
              <a:rPr lang="it-IT" altLang="it-IT" sz="2200" b="1" noProof="1">
                <a:latin typeface="Arial" pitchFamily="34" charset="0"/>
              </a:rPr>
              <a:t> meningea</a:t>
            </a:r>
            <a:endParaRPr lang="it-IT" altLang="it-IT" sz="2200" b="1">
              <a:latin typeface="Arial" pitchFamily="34" charset="0"/>
            </a:endParaRPr>
          </a:p>
          <a:p>
            <a:pPr>
              <a:lnSpc>
                <a:spcPct val="80000"/>
              </a:lnSpc>
              <a:spcBef>
                <a:spcPts val="500"/>
              </a:spcBef>
              <a:spcAft>
                <a:spcPts val="500"/>
              </a:spcAft>
            </a:pPr>
            <a:r>
              <a:rPr lang="it-IT" altLang="it-IT" sz="2200" b="1" noProof="1">
                <a:latin typeface="Arial" pitchFamily="34" charset="0"/>
              </a:rPr>
              <a:t>c) Segni neurologici</a:t>
            </a:r>
          </a:p>
          <a:p>
            <a:pPr>
              <a:lnSpc>
                <a:spcPct val="80000"/>
              </a:lnSpc>
              <a:spcBef>
                <a:spcPts val="500"/>
              </a:spcBef>
              <a:spcAft>
                <a:spcPts val="500"/>
              </a:spcAft>
            </a:pPr>
            <a:r>
              <a:rPr lang="it-IT" altLang="it-IT" sz="2200" b="1" noProof="1">
                <a:latin typeface="Arial" pitchFamily="34" charset="0"/>
              </a:rPr>
              <a:t>d) Segni neurovegetativi</a:t>
            </a:r>
          </a:p>
          <a:p>
            <a:pPr>
              <a:lnSpc>
                <a:spcPct val="80000"/>
              </a:lnSpc>
              <a:spcBef>
                <a:spcPts val="500"/>
              </a:spcBef>
              <a:spcAft>
                <a:spcPts val="500"/>
              </a:spcAft>
            </a:pPr>
            <a:r>
              <a:rPr lang="it-IT" altLang="it-IT" sz="2200" b="1" noProof="1">
                <a:latin typeface="Arial" pitchFamily="34" charset="0"/>
              </a:rPr>
              <a:t>e) Segni infettivi </a:t>
            </a:r>
          </a:p>
          <a:p>
            <a:pPr>
              <a:lnSpc>
                <a:spcPct val="90000"/>
              </a:lnSpc>
              <a:spcBef>
                <a:spcPts val="500"/>
              </a:spcBef>
              <a:spcAft>
                <a:spcPts val="500"/>
              </a:spcAft>
            </a:pPr>
            <a:endParaRPr lang="it-IT" altLang="it-IT" sz="2200" b="1" noProof="1">
              <a:latin typeface="Arial" pitchFamily="34" charset="0"/>
            </a:endParaRPr>
          </a:p>
        </p:txBody>
      </p:sp>
      <p:sp>
        <p:nvSpPr>
          <p:cNvPr id="25608" name="Rectangle 8"/>
          <p:cNvSpPr>
            <a:spLocks noChangeArrowheads="1"/>
          </p:cNvSpPr>
          <p:nvPr/>
        </p:nvSpPr>
        <p:spPr bwMode="auto">
          <a:xfrm>
            <a:off x="0" y="0"/>
            <a:ext cx="1841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ltLang="it-IT"/>
          </a:p>
          <a:p>
            <a:endParaRPr lang="en-US" altLang="it-IT"/>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ChangeArrowheads="1"/>
          </p:cNvSpPr>
          <p:nvPr/>
        </p:nvSpPr>
        <p:spPr bwMode="auto">
          <a:xfrm>
            <a:off x="93663" y="115888"/>
            <a:ext cx="8964612" cy="5957887"/>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1450" indent="-17145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lnSpc>
                <a:spcPct val="90000"/>
              </a:lnSpc>
              <a:spcBef>
                <a:spcPts val="500"/>
              </a:spcBef>
              <a:spcAft>
                <a:spcPts val="500"/>
              </a:spcAft>
            </a:pPr>
            <a:r>
              <a:rPr lang="it-IT" altLang="it-IT" sz="2200" b="1" noProof="1">
                <a:latin typeface="Arial" pitchFamily="34" charset="0"/>
              </a:rPr>
              <a:t>FASE CONCLAMATA</a:t>
            </a:r>
          </a:p>
          <a:p>
            <a:pPr>
              <a:lnSpc>
                <a:spcPct val="90000"/>
              </a:lnSpc>
              <a:spcBef>
                <a:spcPts val="500"/>
              </a:spcBef>
              <a:spcAft>
                <a:spcPts val="500"/>
              </a:spcAft>
            </a:pPr>
            <a:r>
              <a:rPr lang="it-IT" altLang="it-IT" sz="2200" b="1" noProof="1">
                <a:latin typeface="Arial" pitchFamily="34" charset="0"/>
              </a:rPr>
              <a:t>a) Segni di ipertensione endocranica</a:t>
            </a:r>
          </a:p>
          <a:p>
            <a:pPr>
              <a:lnSpc>
                <a:spcPct val="90000"/>
              </a:lnSpc>
              <a:spcBef>
                <a:spcPts val="500"/>
              </a:spcBef>
              <a:spcAft>
                <a:spcPts val="500"/>
              </a:spcAft>
            </a:pPr>
            <a:r>
              <a:rPr lang="it-IT" altLang="it-IT" sz="2200" noProof="1">
                <a:latin typeface="Arial" pitchFamily="34" charset="0"/>
              </a:rPr>
              <a:t>– cefalea oppressiva, pulsante, parossistica</a:t>
            </a:r>
            <a:endParaRPr lang="it-IT" altLang="it-IT" sz="2200" dirty="0">
              <a:latin typeface="Arial" pitchFamily="34" charset="0"/>
            </a:endParaRPr>
          </a:p>
          <a:p>
            <a:pPr>
              <a:lnSpc>
                <a:spcPct val="90000"/>
              </a:lnSpc>
              <a:spcBef>
                <a:spcPts val="500"/>
              </a:spcBef>
              <a:spcAft>
                <a:spcPts val="500"/>
              </a:spcAft>
            </a:pPr>
            <a:r>
              <a:rPr lang="it-IT" altLang="it-IT" noProof="1"/>
              <a:t>–</a:t>
            </a:r>
            <a:r>
              <a:rPr lang="it-IT" altLang="it-IT" sz="2200" dirty="0">
                <a:latin typeface="Arial" pitchFamily="34" charset="0"/>
              </a:rPr>
              <a:t> </a:t>
            </a:r>
            <a:r>
              <a:rPr lang="it-IT" altLang="it-IT" sz="2200" noProof="1">
                <a:latin typeface="Arial" pitchFamily="34" charset="0"/>
              </a:rPr>
              <a:t>vomito cerebrale, a getto, improvviso, non accompagnato da nausea o dolori addominali ed indipendente dall'assunzione di alimenti</a:t>
            </a:r>
          </a:p>
          <a:p>
            <a:pPr>
              <a:lnSpc>
                <a:spcPct val="90000"/>
              </a:lnSpc>
              <a:spcBef>
                <a:spcPts val="500"/>
              </a:spcBef>
              <a:spcAft>
                <a:spcPts val="500"/>
              </a:spcAft>
            </a:pPr>
            <a:r>
              <a:rPr lang="it-IT" altLang="it-IT" sz="2200" noProof="1">
                <a:latin typeface="Arial" pitchFamily="34" charset="0"/>
              </a:rPr>
              <a:t>– </a:t>
            </a:r>
            <a:r>
              <a:rPr lang="it-IT" altLang="it-IT" sz="2200" dirty="0">
                <a:latin typeface="Arial" pitchFamily="34" charset="0"/>
              </a:rPr>
              <a:t>fotofobia</a:t>
            </a:r>
          </a:p>
          <a:p>
            <a:pPr>
              <a:lnSpc>
                <a:spcPct val="90000"/>
              </a:lnSpc>
              <a:spcBef>
                <a:spcPts val="500"/>
              </a:spcBef>
              <a:spcAft>
                <a:spcPts val="500"/>
              </a:spcAft>
            </a:pPr>
            <a:r>
              <a:rPr lang="it-IT" altLang="it-IT" noProof="1">
                <a:latin typeface="Arial" pitchFamily="34" charset="0"/>
              </a:rPr>
              <a:t>–</a:t>
            </a:r>
            <a:r>
              <a:rPr lang="it-IT" altLang="it-IT" sz="2200" dirty="0">
                <a:latin typeface="Arial" pitchFamily="34" charset="0"/>
              </a:rPr>
              <a:t> </a:t>
            </a:r>
            <a:r>
              <a:rPr lang="it-IT" altLang="it-IT" sz="2200" noProof="1">
                <a:latin typeface="Arial" pitchFamily="34" charset="0"/>
              </a:rPr>
              <a:t>bradicardia</a:t>
            </a:r>
          </a:p>
          <a:p>
            <a:pPr>
              <a:lnSpc>
                <a:spcPct val="90000"/>
              </a:lnSpc>
              <a:spcBef>
                <a:spcPts val="500"/>
              </a:spcBef>
              <a:spcAft>
                <a:spcPts val="500"/>
              </a:spcAft>
            </a:pPr>
            <a:r>
              <a:rPr lang="it-IT" altLang="it-IT" sz="2200" noProof="1">
                <a:latin typeface="Arial" pitchFamily="34" charset="0"/>
              </a:rPr>
              <a:t>– tensione della fontanella bregmatica (nei lattanti)</a:t>
            </a:r>
          </a:p>
          <a:p>
            <a:pPr>
              <a:lnSpc>
                <a:spcPct val="90000"/>
              </a:lnSpc>
              <a:spcBef>
                <a:spcPts val="500"/>
              </a:spcBef>
              <a:spcAft>
                <a:spcPts val="500"/>
              </a:spcAft>
            </a:pPr>
            <a:r>
              <a:rPr lang="it-IT" altLang="it-IT" sz="2200" noProof="1">
                <a:latin typeface="Arial" pitchFamily="34" charset="0"/>
              </a:rPr>
              <a:t>–</a:t>
            </a:r>
            <a:r>
              <a:rPr lang="it-IT" altLang="it-IT" sz="2200" dirty="0">
                <a:latin typeface="Arial" pitchFamily="34" charset="0"/>
              </a:rPr>
              <a:t> alterazione del fondo oculare (</a:t>
            </a:r>
            <a:r>
              <a:rPr lang="it-IT" altLang="it-IT" sz="2200" noProof="1">
                <a:latin typeface="Arial" pitchFamily="34" charset="0"/>
              </a:rPr>
              <a:t>papill</a:t>
            </a:r>
            <a:r>
              <a:rPr lang="it-IT" altLang="it-IT" sz="2200" dirty="0">
                <a:latin typeface="Arial" pitchFamily="34" charset="0"/>
              </a:rPr>
              <a:t>edema)</a:t>
            </a:r>
            <a:r>
              <a:rPr lang="it-IT" altLang="it-IT" sz="2200" b="1" dirty="0">
                <a:latin typeface="Arial" pitchFamily="34" charset="0"/>
              </a:rPr>
              <a:t> </a:t>
            </a:r>
          </a:p>
          <a:p>
            <a:pPr>
              <a:lnSpc>
                <a:spcPct val="90000"/>
              </a:lnSpc>
              <a:spcBef>
                <a:spcPts val="500"/>
              </a:spcBef>
              <a:spcAft>
                <a:spcPts val="500"/>
              </a:spcAft>
            </a:pPr>
            <a:endParaRPr lang="it-IT" altLang="it-IT" sz="2200" b="1" dirty="0">
              <a:latin typeface="Arial" pitchFamily="34" charset="0"/>
            </a:endParaRPr>
          </a:p>
          <a:p>
            <a:pPr>
              <a:lnSpc>
                <a:spcPct val="90000"/>
              </a:lnSpc>
              <a:spcBef>
                <a:spcPts val="500"/>
              </a:spcBef>
              <a:spcAft>
                <a:spcPts val="500"/>
              </a:spcAft>
            </a:pPr>
            <a:endParaRPr lang="it-IT" altLang="it-IT" sz="2200" b="1" dirty="0">
              <a:latin typeface="Arial" pitchFamily="34" charset="0"/>
            </a:endParaRPr>
          </a:p>
          <a:p>
            <a:pPr>
              <a:lnSpc>
                <a:spcPct val="90000"/>
              </a:lnSpc>
              <a:spcBef>
                <a:spcPts val="500"/>
              </a:spcBef>
              <a:spcAft>
                <a:spcPts val="500"/>
              </a:spcAft>
            </a:pPr>
            <a:r>
              <a:rPr lang="it-IT" altLang="it-IT" sz="2200" b="1" noProof="1">
                <a:latin typeface="Arial" pitchFamily="34" charset="0"/>
              </a:rPr>
              <a:t>b) Segni di </a:t>
            </a:r>
            <a:r>
              <a:rPr lang="it-IT" altLang="it-IT" sz="2200" b="1" dirty="0">
                <a:latin typeface="Arial" pitchFamily="34" charset="0"/>
              </a:rPr>
              <a:t>irritazione delle terminazioni nervose </a:t>
            </a:r>
            <a:r>
              <a:rPr lang="it-IT" altLang="it-IT" sz="2200" b="1" noProof="1">
                <a:latin typeface="Arial" pitchFamily="34" charset="0"/>
              </a:rPr>
              <a:t>meninge</a:t>
            </a:r>
            <a:r>
              <a:rPr lang="it-IT" altLang="it-IT" sz="2200" b="1" dirty="0">
                <a:latin typeface="Arial" pitchFamily="34" charset="0"/>
              </a:rPr>
              <a:t>e</a:t>
            </a:r>
            <a:endParaRPr lang="it-IT" altLang="it-IT" sz="2200" b="1" noProof="1">
              <a:latin typeface="Arial" pitchFamily="34" charset="0"/>
            </a:endParaRPr>
          </a:p>
          <a:p>
            <a:pPr>
              <a:lnSpc>
                <a:spcPct val="90000"/>
              </a:lnSpc>
              <a:spcBef>
                <a:spcPts val="500"/>
              </a:spcBef>
              <a:spcAft>
                <a:spcPts val="500"/>
              </a:spcAft>
            </a:pPr>
            <a:r>
              <a:rPr lang="it-IT" altLang="it-IT" sz="2200" b="1" noProof="1">
                <a:latin typeface="Arial" pitchFamily="34" charset="0"/>
              </a:rPr>
              <a:t>– </a:t>
            </a:r>
            <a:r>
              <a:rPr lang="it-IT" altLang="it-IT" sz="2200" b="1" noProof="1">
                <a:solidFill>
                  <a:srgbClr val="FF0000"/>
                </a:solidFill>
                <a:latin typeface="Arial" pitchFamily="34" charset="0"/>
              </a:rPr>
              <a:t>rigidita' della nuca e del tronco</a:t>
            </a:r>
            <a:endParaRPr lang="it-IT" altLang="it-IT" sz="2200" b="1" dirty="0">
              <a:solidFill>
                <a:srgbClr val="FF0000"/>
              </a:solidFill>
              <a:latin typeface="Arial" pitchFamily="34" charset="0"/>
            </a:endParaRPr>
          </a:p>
          <a:p>
            <a:pPr>
              <a:lnSpc>
                <a:spcPct val="90000"/>
              </a:lnSpc>
              <a:spcBef>
                <a:spcPts val="500"/>
              </a:spcBef>
              <a:spcAft>
                <a:spcPts val="500"/>
              </a:spcAft>
            </a:pPr>
            <a:r>
              <a:rPr lang="it-IT" altLang="it-IT" noProof="1"/>
              <a:t>–</a:t>
            </a:r>
            <a:r>
              <a:rPr lang="it-IT" altLang="it-IT" dirty="0"/>
              <a:t> </a:t>
            </a:r>
            <a:r>
              <a:rPr lang="it-IT" altLang="it-IT" sz="2200" dirty="0">
                <a:latin typeface="Arial" pitchFamily="34" charset="0"/>
              </a:rPr>
              <a:t>segni: di </a:t>
            </a:r>
            <a:r>
              <a:rPr lang="it-IT" altLang="it-IT" sz="2200" dirty="0" err="1">
                <a:latin typeface="Arial" pitchFamily="34" charset="0"/>
              </a:rPr>
              <a:t>di</a:t>
            </a:r>
            <a:r>
              <a:rPr lang="it-IT" altLang="it-IT" sz="2200" dirty="0">
                <a:latin typeface="Arial" pitchFamily="34" charset="0"/>
              </a:rPr>
              <a:t> </a:t>
            </a:r>
            <a:r>
              <a:rPr lang="it-IT" altLang="it-IT" sz="2200" dirty="0" err="1">
                <a:latin typeface="Arial" pitchFamily="34" charset="0"/>
              </a:rPr>
              <a:t>Kernig</a:t>
            </a:r>
            <a:r>
              <a:rPr lang="it-IT" altLang="it-IT" sz="2200" dirty="0">
                <a:latin typeface="Arial" pitchFamily="34" charset="0"/>
              </a:rPr>
              <a:t>, </a:t>
            </a:r>
            <a:r>
              <a:rPr lang="it-IT" altLang="it-IT" sz="2200" dirty="0" err="1">
                <a:latin typeface="Arial" pitchFamily="34" charset="0"/>
              </a:rPr>
              <a:t>Brudzinski</a:t>
            </a:r>
            <a:r>
              <a:rPr lang="it-IT" altLang="it-IT" sz="2200" dirty="0">
                <a:latin typeface="Arial" pitchFamily="34" charset="0"/>
              </a:rPr>
              <a:t>, </a:t>
            </a:r>
            <a:r>
              <a:rPr lang="it-IT" altLang="it-IT" sz="2200" dirty="0" smtClean="0">
                <a:latin typeface="Arial" pitchFamily="34" charset="0"/>
              </a:rPr>
              <a:t>di </a:t>
            </a:r>
            <a:r>
              <a:rPr lang="it-IT" altLang="it-IT" sz="2200" dirty="0" err="1">
                <a:latin typeface="Arial" pitchFamily="34" charset="0"/>
              </a:rPr>
              <a:t>Lasègue</a:t>
            </a:r>
            <a:r>
              <a:rPr lang="it-IT" altLang="it-IT" sz="2200" dirty="0">
                <a:latin typeface="Arial" pitchFamily="34" charset="0"/>
              </a:rPr>
              <a:t>, di Binda, </a:t>
            </a:r>
            <a:r>
              <a:rPr lang="it-IT" altLang="it-IT" sz="2200" dirty="0" err="1">
                <a:latin typeface="Arial" pitchFamily="34" charset="0"/>
              </a:rPr>
              <a:t>etc</a:t>
            </a:r>
            <a:endParaRPr lang="it-IT" altLang="it-IT" sz="2200" dirty="0">
              <a:latin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1" name="Group 17"/>
          <p:cNvGrpSpPr>
            <a:grpSpLocks/>
          </p:cNvGrpSpPr>
          <p:nvPr/>
        </p:nvGrpSpPr>
        <p:grpSpPr bwMode="auto">
          <a:xfrm>
            <a:off x="468313" y="0"/>
            <a:ext cx="7958137" cy="6858000"/>
            <a:chOff x="295" y="0"/>
            <a:chExt cx="5013" cy="4320"/>
          </a:xfrm>
        </p:grpSpPr>
        <p:sp>
          <p:nvSpPr>
            <p:cNvPr id="1038" name="Rectangle 14"/>
            <p:cNvSpPr>
              <a:spLocks noChangeArrowheads="1"/>
            </p:cNvSpPr>
            <p:nvPr/>
          </p:nvSpPr>
          <p:spPr bwMode="auto">
            <a:xfrm>
              <a:off x="476" y="3294"/>
              <a:ext cx="4400" cy="1026"/>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39" name="Group 15"/>
            <p:cNvGrpSpPr>
              <a:grpSpLocks/>
            </p:cNvGrpSpPr>
            <p:nvPr/>
          </p:nvGrpSpPr>
          <p:grpSpPr bwMode="auto">
            <a:xfrm>
              <a:off x="450" y="9"/>
              <a:ext cx="4858" cy="4217"/>
              <a:chOff x="631" y="9"/>
              <a:chExt cx="4858" cy="4217"/>
            </a:xfrm>
          </p:grpSpPr>
          <p:graphicFrame>
            <p:nvGraphicFramePr>
              <p:cNvPr id="1026" name="Object 2050"/>
              <p:cNvGraphicFramePr>
                <a:graphicFrameLocks noChangeAspect="1"/>
              </p:cNvGraphicFramePr>
              <p:nvPr/>
            </p:nvGraphicFramePr>
            <p:xfrm>
              <a:off x="631" y="9"/>
              <a:ext cx="4409" cy="3303"/>
            </p:xfrm>
            <a:graphic>
              <a:graphicData uri="http://schemas.openxmlformats.org/presentationml/2006/ole">
                <mc:AlternateContent xmlns:mc="http://schemas.openxmlformats.org/markup-compatibility/2006">
                  <mc:Choice xmlns:v="urn:schemas-microsoft-com:vml" Requires="v">
                    <p:oleObj spid="_x0000_s1112" name="Diapositiva" r:id="rId3" imgW="4548526" imgH="3407297" progId="PowerPoint.Slide.8">
                      <p:embed/>
                    </p:oleObj>
                  </mc:Choice>
                  <mc:Fallback>
                    <p:oleObj name="Diapositiva" r:id="rId3" imgW="4548526" imgH="3407297" progId="PowerPoint.Slide.8">
                      <p:embed/>
                      <p:pic>
                        <p:nvPicPr>
                          <p:cNvPr id="0" name="Object 20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 y="9"/>
                            <a:ext cx="4409" cy="3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8" name="Oval 2051"/>
              <p:cNvSpPr>
                <a:spLocks noChangeArrowheads="1"/>
              </p:cNvSpPr>
              <p:nvPr/>
            </p:nvSpPr>
            <p:spPr bwMode="auto">
              <a:xfrm>
                <a:off x="2407" y="1296"/>
                <a:ext cx="240" cy="240"/>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it-IT" altLang="it-IT"/>
              </a:p>
            </p:txBody>
          </p:sp>
          <p:sp>
            <p:nvSpPr>
              <p:cNvPr id="1029" name="Oval 2052"/>
              <p:cNvSpPr>
                <a:spLocks noChangeArrowheads="1"/>
              </p:cNvSpPr>
              <p:nvPr/>
            </p:nvSpPr>
            <p:spPr bwMode="auto">
              <a:xfrm>
                <a:off x="2407" y="1728"/>
                <a:ext cx="240" cy="240"/>
              </a:xfrm>
              <a:prstGeom prst="ellipse">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it-IT" altLang="it-IT"/>
              </a:p>
            </p:txBody>
          </p:sp>
          <p:sp>
            <p:nvSpPr>
              <p:cNvPr id="1030" name="Oval 2053"/>
              <p:cNvSpPr>
                <a:spLocks noChangeArrowheads="1"/>
              </p:cNvSpPr>
              <p:nvPr/>
            </p:nvSpPr>
            <p:spPr bwMode="auto">
              <a:xfrm>
                <a:off x="2407" y="2208"/>
                <a:ext cx="240" cy="240"/>
              </a:xfrm>
              <a:prstGeom prst="ellipse">
                <a:avLst/>
              </a:prstGeom>
              <a:solidFill>
                <a:srgbClr val="FF99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it-IT" altLang="it-IT"/>
              </a:p>
            </p:txBody>
          </p:sp>
          <p:sp>
            <p:nvSpPr>
              <p:cNvPr id="1031" name="Oval 2054"/>
              <p:cNvSpPr>
                <a:spLocks noChangeArrowheads="1"/>
              </p:cNvSpPr>
              <p:nvPr/>
            </p:nvSpPr>
            <p:spPr bwMode="auto">
              <a:xfrm>
                <a:off x="2407" y="2688"/>
                <a:ext cx="240" cy="240"/>
              </a:xfrm>
              <a:prstGeom prst="ellipse">
                <a:avLst/>
              </a:prstGeom>
              <a:solidFill>
                <a:srgbClr val="66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it-IT" altLang="it-IT"/>
              </a:p>
            </p:txBody>
          </p:sp>
          <p:sp>
            <p:nvSpPr>
              <p:cNvPr id="1032" name="Text Box 2055"/>
              <p:cNvSpPr txBox="1">
                <a:spLocks noChangeArrowheads="1"/>
              </p:cNvSpPr>
              <p:nvPr/>
            </p:nvSpPr>
            <p:spPr bwMode="auto">
              <a:xfrm>
                <a:off x="2887" y="3086"/>
                <a:ext cx="2602" cy="1140"/>
              </a:xfrm>
              <a:prstGeom prst="rect">
                <a:avLst/>
              </a:prstGeom>
              <a:gradFill rotWithShape="0">
                <a:gsLst>
                  <a:gs pos="0">
                    <a:srgbClr val="330000"/>
                  </a:gs>
                  <a:gs pos="50000">
                    <a:srgbClr val="6E0000"/>
                  </a:gs>
                  <a:gs pos="100000">
                    <a:srgbClr val="330000"/>
                  </a:gs>
                </a:gsLst>
                <a:lin ang="5400000" scaled="1"/>
              </a:gradFill>
              <a:ln w="9525">
                <a:solidFill>
                  <a:srgbClr val="FFFF00"/>
                </a:solidFill>
                <a:miter lim="800000"/>
                <a:headEnd/>
                <a:tailEnd/>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it-IT" altLang="it-IT" sz="2800" b="1" noProof="1">
                    <a:solidFill>
                      <a:srgbClr val="FFFF00"/>
                    </a:solidFill>
                    <a:latin typeface="Arial" pitchFamily="34" charset="0"/>
                  </a:rPr>
                  <a:t>Meningoencefaliti</a:t>
                </a:r>
              </a:p>
              <a:p>
                <a:r>
                  <a:rPr lang="it-IT" altLang="it-IT" sz="2800" b="1" noProof="1">
                    <a:solidFill>
                      <a:srgbClr val="FFFF00"/>
                    </a:solidFill>
                    <a:latin typeface="Arial" pitchFamily="34" charset="0"/>
                  </a:rPr>
                  <a:t>Encefalomieliti</a:t>
                </a:r>
              </a:p>
              <a:p>
                <a:r>
                  <a:rPr lang="it-IT" altLang="it-IT" sz="2800" b="1" noProof="1">
                    <a:solidFill>
                      <a:srgbClr val="FFFF00"/>
                    </a:solidFill>
                    <a:latin typeface="Arial" pitchFamily="34" charset="0"/>
                  </a:rPr>
                  <a:t>Meningomieliti</a:t>
                </a:r>
              </a:p>
              <a:p>
                <a:r>
                  <a:rPr lang="it-IT" altLang="it-IT" sz="2800" b="1" noProof="1">
                    <a:solidFill>
                      <a:srgbClr val="FFFF00"/>
                    </a:solidFill>
                    <a:latin typeface="Arial" pitchFamily="34" charset="0"/>
                  </a:rPr>
                  <a:t>Meningoencefalomieliti</a:t>
                </a:r>
                <a:endParaRPr lang="it-IT" altLang="it-IT" sz="2800" b="1">
                  <a:solidFill>
                    <a:srgbClr val="FFFF00"/>
                  </a:solidFill>
                  <a:latin typeface="Arial" pitchFamily="34" charset="0"/>
                </a:endParaRPr>
              </a:p>
            </p:txBody>
          </p:sp>
          <p:sp>
            <p:nvSpPr>
              <p:cNvPr id="1033" name="Line 2056"/>
              <p:cNvSpPr>
                <a:spLocks noChangeShapeType="1"/>
              </p:cNvSpPr>
              <p:nvPr/>
            </p:nvSpPr>
            <p:spPr bwMode="auto">
              <a:xfrm>
                <a:off x="2196" y="2796"/>
                <a:ext cx="0" cy="816"/>
              </a:xfrm>
              <a:prstGeom prst="line">
                <a:avLst/>
              </a:prstGeom>
              <a:noFill/>
              <a:ln w="38100">
                <a:solidFill>
                  <a:srgbClr val="F8F8F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 name="Line 2057"/>
              <p:cNvSpPr>
                <a:spLocks noChangeShapeType="1"/>
              </p:cNvSpPr>
              <p:nvPr/>
            </p:nvSpPr>
            <p:spPr bwMode="auto">
              <a:xfrm>
                <a:off x="2208" y="3600"/>
                <a:ext cx="672" cy="0"/>
              </a:xfrm>
              <a:prstGeom prst="line">
                <a:avLst/>
              </a:prstGeom>
              <a:noFill/>
              <a:ln w="38100">
                <a:solidFill>
                  <a:srgbClr val="F8F8F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5" name="Oval 2058"/>
              <p:cNvSpPr>
                <a:spLocks noChangeArrowheads="1"/>
              </p:cNvSpPr>
              <p:nvPr/>
            </p:nvSpPr>
            <p:spPr bwMode="auto">
              <a:xfrm>
                <a:off x="2400" y="3456"/>
                <a:ext cx="240" cy="240"/>
              </a:xfrm>
              <a:prstGeom prst="ellipse">
                <a:avLst/>
              </a:pr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it-IT" altLang="it-IT"/>
              </a:p>
            </p:txBody>
          </p:sp>
        </p:grpSp>
        <p:sp>
          <p:nvSpPr>
            <p:cNvPr id="1040" name="Rectangle 16"/>
            <p:cNvSpPr>
              <a:spLocks noChangeArrowheads="1"/>
            </p:cNvSpPr>
            <p:nvPr/>
          </p:nvSpPr>
          <p:spPr bwMode="auto">
            <a:xfrm>
              <a:off x="295" y="0"/>
              <a:ext cx="635"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2" name="Picture 10"/>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1256691" y="725612"/>
            <a:ext cx="6487743" cy="342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Rectangle 13"/>
          <p:cNvSpPr>
            <a:spLocks noChangeArrowheads="1"/>
          </p:cNvSpPr>
          <p:nvPr/>
        </p:nvSpPr>
        <p:spPr bwMode="auto">
          <a:xfrm>
            <a:off x="2915816" y="107921"/>
            <a:ext cx="30973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it-IT" altLang="it-IT" sz="3200" b="1" dirty="0" smtClean="0">
                <a:solidFill>
                  <a:srgbClr val="FF0000"/>
                </a:solidFill>
                <a:latin typeface="Arial" pitchFamily="34" charset="0"/>
              </a:rPr>
              <a:t>Rigidità nucale</a:t>
            </a:r>
            <a:endParaRPr lang="en-US" altLang="it-IT" sz="3200" b="1" dirty="0">
              <a:solidFill>
                <a:srgbClr val="FF0000"/>
              </a:solidFill>
              <a:latin typeface="Arial" pitchFamily="34" charset="0"/>
            </a:endParaRPr>
          </a:p>
        </p:txBody>
      </p:sp>
      <p:pic>
        <p:nvPicPr>
          <p:cNvPr id="26637" name="Picture 13"/>
          <p:cNvPicPr>
            <a:picLocks noChangeAspect="1" noChangeArrowheads="1"/>
          </p:cNvPicPr>
          <p:nvPr/>
        </p:nvPicPr>
        <p:blipFill>
          <a:blip r:embed="rId3">
            <a:lum contrast="6000"/>
            <a:extLst>
              <a:ext uri="{28A0092B-C50C-407E-A947-70E740481C1C}">
                <a14:useLocalDpi xmlns:a14="http://schemas.microsoft.com/office/drawing/2010/main" val="0"/>
              </a:ext>
            </a:extLst>
          </a:blip>
          <a:srcRect t="43018"/>
          <a:stretch>
            <a:fillRect/>
          </a:stretch>
        </p:blipFill>
        <p:spPr bwMode="auto">
          <a:xfrm>
            <a:off x="1976319" y="5207171"/>
            <a:ext cx="5099867" cy="15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41" name="Rectangle 5"/>
          <p:cNvSpPr>
            <a:spLocks noChangeArrowheads="1"/>
          </p:cNvSpPr>
          <p:nvPr/>
        </p:nvSpPr>
        <p:spPr bwMode="auto">
          <a:xfrm>
            <a:off x="611560" y="4437112"/>
            <a:ext cx="78293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it-IT" altLang="it-IT" sz="3200" b="1" dirty="0" smtClean="0">
                <a:solidFill>
                  <a:srgbClr val="FF0000"/>
                </a:solidFill>
                <a:latin typeface="Arial" pitchFamily="34" charset="0"/>
              </a:rPr>
              <a:t>Decubito con posizione </a:t>
            </a:r>
            <a:r>
              <a:rPr lang="it-IT" altLang="it-IT" sz="3200" b="1" dirty="0">
                <a:solidFill>
                  <a:srgbClr val="FF0000"/>
                </a:solidFill>
                <a:latin typeface="Arial" pitchFamily="34" charset="0"/>
              </a:rPr>
              <a:t>a cane di fucile</a:t>
            </a:r>
            <a:endParaRPr lang="en-US" altLang="it-IT" sz="3200" b="1" dirty="0">
              <a:solidFill>
                <a:srgbClr val="FF0000"/>
              </a:solidFill>
              <a:latin typeface="Arial" pitchFamily="34" charset="0"/>
            </a:endParaRPr>
          </a:p>
        </p:txBody>
      </p:sp>
      <p:cxnSp>
        <p:nvCxnSpPr>
          <p:cNvPr id="10" name="Connettore 1 9"/>
          <p:cNvCxnSpPr/>
          <p:nvPr/>
        </p:nvCxnSpPr>
        <p:spPr bwMode="auto">
          <a:xfrm>
            <a:off x="107504" y="4365104"/>
            <a:ext cx="9020398"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12237825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noChangeArrowheads="1"/>
          </p:cNvPicPr>
          <p:nvPr/>
        </p:nvPicPr>
        <p:blipFill rotWithShape="1">
          <a:blip r:embed="rId2">
            <a:lum contrast="12000"/>
            <a:extLst>
              <a:ext uri="{28A0092B-C50C-407E-A947-70E740481C1C}">
                <a14:useLocalDpi xmlns:a14="http://schemas.microsoft.com/office/drawing/2010/main" val="0"/>
              </a:ext>
            </a:extLst>
          </a:blip>
          <a:srcRect t="6462" b="-5304"/>
          <a:stretch/>
        </p:blipFill>
        <p:spPr bwMode="auto">
          <a:xfrm>
            <a:off x="894010" y="764703"/>
            <a:ext cx="7206382" cy="518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p:cNvSpPr txBox="1"/>
          <p:nvPr/>
        </p:nvSpPr>
        <p:spPr>
          <a:xfrm>
            <a:off x="683568" y="5805264"/>
            <a:ext cx="8136904" cy="830997"/>
          </a:xfrm>
          <a:prstGeom prst="rect">
            <a:avLst/>
          </a:prstGeom>
          <a:solidFill>
            <a:schemeClr val="accent2"/>
          </a:solidFill>
        </p:spPr>
        <p:txBody>
          <a:bodyPr wrap="square" rtlCol="0">
            <a:spAutoFit/>
          </a:bodyPr>
          <a:lstStyle/>
          <a:p>
            <a:r>
              <a:rPr lang="it-IT" dirty="0" smtClean="0">
                <a:solidFill>
                  <a:schemeClr val="bg1"/>
                </a:solidFill>
                <a:latin typeface="Arial" panose="020B0604020202020204" pitchFamily="34" charset="0"/>
                <a:cs typeface="Arial" panose="020B0604020202020204" pitchFamily="34" charset="0"/>
              </a:rPr>
              <a:t>Oppure, il </a:t>
            </a:r>
            <a:r>
              <a:rPr lang="it-IT" dirty="0">
                <a:solidFill>
                  <a:schemeClr val="bg1"/>
                </a:solidFill>
                <a:latin typeface="Arial" panose="020B0604020202020204" pitchFamily="34" charset="0"/>
                <a:cs typeface="Arial" panose="020B0604020202020204" pitchFamily="34" charset="0"/>
              </a:rPr>
              <a:t>paziente </a:t>
            </a:r>
            <a:r>
              <a:rPr lang="it-IT" dirty="0" smtClean="0">
                <a:solidFill>
                  <a:schemeClr val="bg1"/>
                </a:solidFill>
                <a:latin typeface="Arial" panose="020B0604020202020204" pitchFamily="34" charset="0"/>
                <a:cs typeface="Arial" panose="020B0604020202020204" pitchFamily="34" charset="0"/>
              </a:rPr>
              <a:t>seduto </a:t>
            </a:r>
            <a:r>
              <a:rPr lang="it-IT" dirty="0">
                <a:solidFill>
                  <a:schemeClr val="bg1"/>
                </a:solidFill>
                <a:latin typeface="Arial" panose="020B0604020202020204" pitchFamily="34" charset="0"/>
                <a:cs typeface="Arial" panose="020B0604020202020204" pitchFamily="34" charset="0"/>
              </a:rPr>
              <a:t>non riuscirà a tenere le gambe completamente estese</a:t>
            </a:r>
            <a:endParaRPr lang="en-US" dirty="0">
              <a:solidFill>
                <a:schemeClr val="bg1"/>
              </a:solidFill>
              <a:latin typeface="Arial" panose="020B0604020202020204" pitchFamily="34" charset="0"/>
              <a:cs typeface="Arial" panose="020B0604020202020204" pitchFamily="34" charset="0"/>
            </a:endParaRPr>
          </a:p>
        </p:txBody>
      </p:sp>
      <p:sp>
        <p:nvSpPr>
          <p:cNvPr id="6" name="Rectangle 5"/>
          <p:cNvSpPr>
            <a:spLocks noChangeArrowheads="1"/>
          </p:cNvSpPr>
          <p:nvPr/>
        </p:nvSpPr>
        <p:spPr bwMode="auto">
          <a:xfrm>
            <a:off x="2843808" y="35913"/>
            <a:ext cx="328006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it-IT" altLang="it-IT" sz="3200" b="1" dirty="0">
                <a:solidFill>
                  <a:srgbClr val="FF0000"/>
                </a:solidFill>
                <a:latin typeface="Arial" pitchFamily="34" charset="0"/>
              </a:rPr>
              <a:t>segno di </a:t>
            </a:r>
            <a:r>
              <a:rPr lang="it-IT" altLang="it-IT" sz="3200" b="1" dirty="0" err="1">
                <a:solidFill>
                  <a:srgbClr val="FF0000"/>
                </a:solidFill>
                <a:latin typeface="Arial" pitchFamily="34" charset="0"/>
              </a:rPr>
              <a:t>Kernig</a:t>
            </a:r>
            <a:endParaRPr lang="en-US" altLang="it-IT" sz="3200" b="1" dirty="0">
              <a:solidFill>
                <a:srgbClr val="FF0000"/>
              </a:solidFill>
              <a:latin typeface="Arial" pitchFamily="34" charset="0"/>
            </a:endParaRPr>
          </a:p>
        </p:txBody>
      </p:sp>
    </p:spTree>
    <p:extLst>
      <p:ext uri="{BB962C8B-B14F-4D97-AF65-F5344CB8AC3E}">
        <p14:creationId xmlns:p14="http://schemas.microsoft.com/office/powerpoint/2010/main" val="16229183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Segno di Brudzinski di Tipo 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4" y="188640"/>
            <a:ext cx="4762500" cy="3171825"/>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4716016" y="350654"/>
            <a:ext cx="4254670" cy="2862322"/>
          </a:xfrm>
          <a:prstGeom prst="rect">
            <a:avLst/>
          </a:prstGeom>
          <a:noFill/>
          <a:ln w="28575">
            <a:solidFill>
              <a:srgbClr val="FF0000"/>
            </a:solidFill>
          </a:ln>
        </p:spPr>
        <p:txBody>
          <a:bodyPr wrap="square" rtlCol="0">
            <a:spAutoFit/>
          </a:bodyPr>
          <a:lstStyle/>
          <a:p>
            <a:r>
              <a:rPr lang="it-IT" sz="1800" dirty="0" smtClean="0">
                <a:latin typeface="Arial" panose="020B0604020202020204" pitchFamily="34" charset="0"/>
                <a:cs typeface="Arial" panose="020B0604020202020204" pitchFamily="34" charset="0"/>
              </a:rPr>
              <a:t>= Segno </a:t>
            </a:r>
            <a:r>
              <a:rPr lang="it-IT" sz="1800" dirty="0">
                <a:latin typeface="Arial" panose="020B0604020202020204" pitchFamily="34" charset="0"/>
                <a:cs typeface="Arial" panose="020B0604020202020204" pitchFamily="34" charset="0"/>
              </a:rPr>
              <a:t>della nuca.</a:t>
            </a:r>
          </a:p>
          <a:p>
            <a:r>
              <a:rPr lang="it-IT" sz="1800" dirty="0">
                <a:latin typeface="Arial" panose="020B0604020202020204" pitchFamily="34" charset="0"/>
                <a:cs typeface="Arial" panose="020B0604020202020204" pitchFamily="34" charset="0"/>
              </a:rPr>
              <a:t> </a:t>
            </a:r>
            <a:r>
              <a:rPr lang="it-IT" sz="1800" dirty="0" smtClean="0">
                <a:latin typeface="Arial" panose="020B0604020202020204" pitchFamily="34" charset="0"/>
                <a:cs typeface="Arial" panose="020B0604020202020204" pitchFamily="34" charset="0"/>
              </a:rPr>
              <a:t>Paziente </a:t>
            </a:r>
            <a:r>
              <a:rPr lang="it-IT" sz="1800" dirty="0">
                <a:latin typeface="Arial" panose="020B0604020202020204" pitchFamily="34" charset="0"/>
                <a:cs typeface="Arial" panose="020B0604020202020204" pitchFamily="34" charset="0"/>
              </a:rPr>
              <a:t>supino, </a:t>
            </a:r>
            <a:r>
              <a:rPr lang="it-IT" sz="1800" dirty="0" smtClean="0">
                <a:latin typeface="Arial" panose="020B0604020202020204" pitchFamily="34" charset="0"/>
                <a:cs typeface="Arial" panose="020B0604020202020204" pitchFamily="34" charset="0"/>
              </a:rPr>
              <a:t>si </a:t>
            </a:r>
            <a:r>
              <a:rPr lang="it-IT" sz="1800" dirty="0">
                <a:latin typeface="Arial" panose="020B0604020202020204" pitchFamily="34" charset="0"/>
                <a:cs typeface="Arial" panose="020B0604020202020204" pitchFamily="34" charset="0"/>
              </a:rPr>
              <a:t>flette con una mano la nuca del paziente mentre con l'altra, poggiata sul petto, si impedisce l'alzarsi del torso (col movimento risultante è come se il paziente dovesse guardarsi i genitali). Questo movimento causa lo stiramento delle meningi. I</a:t>
            </a:r>
            <a:r>
              <a:rPr lang="it-IT" sz="1800" dirty="0" smtClean="0">
                <a:latin typeface="Arial" panose="020B0604020202020204" pitchFamily="34" charset="0"/>
                <a:cs typeface="Arial" panose="020B0604020202020204" pitchFamily="34" charset="0"/>
              </a:rPr>
              <a:t>l </a:t>
            </a:r>
            <a:r>
              <a:rPr lang="it-IT" sz="1800" dirty="0">
                <a:latin typeface="Arial" panose="020B0604020202020204" pitchFamily="34" charset="0"/>
                <a:cs typeface="Arial" panose="020B0604020202020204" pitchFamily="34" charset="0"/>
              </a:rPr>
              <a:t>paziente reagirà cercando di flettere le </a:t>
            </a:r>
            <a:r>
              <a:rPr lang="it-IT" sz="1800" dirty="0" smtClean="0">
                <a:latin typeface="Arial" panose="020B0604020202020204" pitchFamily="34" charset="0"/>
                <a:cs typeface="Arial" panose="020B0604020202020204" pitchFamily="34" charset="0"/>
              </a:rPr>
              <a:t>ginocchia e/o le anche</a:t>
            </a:r>
            <a:endParaRPr lang="en-US" sz="1800" dirty="0">
              <a:latin typeface="Arial" panose="020B0604020202020204" pitchFamily="34" charset="0"/>
              <a:cs typeface="Arial" panose="020B0604020202020204" pitchFamily="34" charset="0"/>
            </a:endParaRPr>
          </a:p>
        </p:txBody>
      </p:sp>
      <p:cxnSp>
        <p:nvCxnSpPr>
          <p:cNvPr id="4" name="Connettore 1 3"/>
          <p:cNvCxnSpPr/>
          <p:nvPr/>
        </p:nvCxnSpPr>
        <p:spPr bwMode="auto">
          <a:xfrm>
            <a:off x="107504" y="3573016"/>
            <a:ext cx="9020398"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pic>
        <p:nvPicPr>
          <p:cNvPr id="116740" name="Picture 4" descr="https://upload.wikimedia.org/wikipedia/it/0/0c/Brud_I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 y="3645024"/>
            <a:ext cx="4762500" cy="31718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4788024" y="3933056"/>
            <a:ext cx="4176464" cy="1477328"/>
          </a:xfrm>
          <a:prstGeom prst="rect">
            <a:avLst/>
          </a:prstGeom>
          <a:noFill/>
          <a:ln w="28575">
            <a:solidFill>
              <a:srgbClr val="FF0000"/>
            </a:solidFill>
          </a:ln>
        </p:spPr>
        <p:txBody>
          <a:bodyPr wrap="square" rtlCol="0">
            <a:spAutoFit/>
          </a:bodyPr>
          <a:lstStyle/>
          <a:p>
            <a:r>
              <a:rPr lang="it-IT" sz="1800" dirty="0" smtClean="0">
                <a:latin typeface="Arial" panose="020B0604020202020204" pitchFamily="34" charset="0"/>
                <a:cs typeface="Arial" panose="020B0604020202020204" pitchFamily="34" charset="0"/>
              </a:rPr>
              <a:t>= Segno del riflesso </a:t>
            </a:r>
            <a:r>
              <a:rPr lang="it-IT" sz="1800" dirty="0">
                <a:latin typeface="Arial" panose="020B0604020202020204" pitchFamily="34" charset="0"/>
                <a:cs typeface="Arial" panose="020B0604020202020204" pitchFamily="34" charset="0"/>
              </a:rPr>
              <a:t>controlaterale</a:t>
            </a:r>
          </a:p>
          <a:p>
            <a:r>
              <a:rPr lang="it-IT" sz="1800" dirty="0">
                <a:latin typeface="Arial" panose="020B0604020202020204" pitchFamily="34" charset="0"/>
                <a:cs typeface="Arial" panose="020B0604020202020204" pitchFamily="34" charset="0"/>
              </a:rPr>
              <a:t> </a:t>
            </a:r>
            <a:r>
              <a:rPr lang="it-IT" sz="1800" dirty="0" smtClean="0">
                <a:latin typeface="Arial" panose="020B0604020202020204" pitchFamily="34" charset="0"/>
                <a:cs typeface="Arial" panose="020B0604020202020204" pitchFamily="34" charset="0"/>
              </a:rPr>
              <a:t>Paziente supino, </a:t>
            </a:r>
            <a:r>
              <a:rPr lang="it-IT" sz="1800" dirty="0">
                <a:latin typeface="Arial" panose="020B0604020202020204" pitchFamily="34" charset="0"/>
                <a:cs typeface="Arial" panose="020B0604020202020204" pitchFamily="34" charset="0"/>
              </a:rPr>
              <a:t>si effettua una flessione passiva di uno degli arti inferiori. </a:t>
            </a:r>
            <a:r>
              <a:rPr lang="it-IT" sz="1800" dirty="0" smtClean="0">
                <a:latin typeface="Arial" panose="020B0604020202020204" pitchFamily="34" charset="0"/>
                <a:cs typeface="Arial" panose="020B0604020202020204" pitchFamily="34" charset="0"/>
              </a:rPr>
              <a:t>Tale </a:t>
            </a:r>
            <a:r>
              <a:rPr lang="it-IT" sz="1800" dirty="0">
                <a:latin typeface="Arial" panose="020B0604020202020204" pitchFamily="34" charset="0"/>
                <a:cs typeface="Arial" panose="020B0604020202020204" pitchFamily="34" charset="0"/>
              </a:rPr>
              <a:t>flessione provoca un riflesso analogo nell'altro </a:t>
            </a:r>
            <a:r>
              <a:rPr lang="it-IT" sz="1800" dirty="0" smtClean="0">
                <a:latin typeface="Arial" panose="020B0604020202020204" pitchFamily="34" charset="0"/>
                <a:cs typeface="Arial" panose="020B0604020202020204" pitchFamily="34" charset="0"/>
              </a:rPr>
              <a:t>arto.</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55607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0" name="Picture 8"/>
          <p:cNvPicPr>
            <a:picLocks noChangeAspect="1" noChangeArrowheads="1"/>
          </p:cNvPicPr>
          <p:nvPr/>
        </p:nvPicPr>
        <p:blipFill>
          <a:blip r:embed="rId2">
            <a:lum contrast="12000"/>
            <a:extLst>
              <a:ext uri="{28A0092B-C50C-407E-A947-70E740481C1C}">
                <a14:useLocalDpi xmlns:a14="http://schemas.microsoft.com/office/drawing/2010/main" val="0"/>
              </a:ext>
            </a:extLst>
          </a:blip>
          <a:srcRect t="8209" b="1665"/>
          <a:stretch>
            <a:fillRect/>
          </a:stretch>
        </p:blipFill>
        <p:spPr bwMode="auto">
          <a:xfrm>
            <a:off x="1547664" y="638814"/>
            <a:ext cx="5379533" cy="3581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Rectangle 9"/>
          <p:cNvSpPr>
            <a:spLocks noChangeArrowheads="1"/>
          </p:cNvSpPr>
          <p:nvPr/>
        </p:nvSpPr>
        <p:spPr bwMode="auto">
          <a:xfrm>
            <a:off x="2657848" y="44624"/>
            <a:ext cx="36423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it-IT" altLang="it-IT" sz="3200" b="1" dirty="0">
                <a:solidFill>
                  <a:srgbClr val="FF0000"/>
                </a:solidFill>
                <a:latin typeface="Arial" pitchFamily="34" charset="0"/>
              </a:rPr>
              <a:t>segno di </a:t>
            </a:r>
            <a:r>
              <a:rPr lang="it-IT" altLang="it-IT" sz="3200" b="1" dirty="0" err="1">
                <a:solidFill>
                  <a:srgbClr val="FF0000"/>
                </a:solidFill>
                <a:latin typeface="Arial" pitchFamily="34" charset="0"/>
              </a:rPr>
              <a:t>Lasègue</a:t>
            </a:r>
            <a:endParaRPr lang="en-US" altLang="it-IT" sz="3200" b="1" dirty="0">
              <a:solidFill>
                <a:srgbClr val="FF0000"/>
              </a:solidFill>
              <a:latin typeface="Arial" pitchFamily="34" charset="0"/>
            </a:endParaRPr>
          </a:p>
        </p:txBody>
      </p:sp>
      <p:sp>
        <p:nvSpPr>
          <p:cNvPr id="2" name="CasellaDiTesto 1"/>
          <p:cNvSpPr txBox="1"/>
          <p:nvPr/>
        </p:nvSpPr>
        <p:spPr>
          <a:xfrm>
            <a:off x="72008" y="4869160"/>
            <a:ext cx="8820472" cy="1815882"/>
          </a:xfrm>
          <a:prstGeom prst="rect">
            <a:avLst/>
          </a:prstGeom>
          <a:noFill/>
        </p:spPr>
        <p:txBody>
          <a:bodyPr wrap="square" rtlCol="0">
            <a:spAutoFit/>
          </a:bodyPr>
          <a:lstStyle/>
          <a:p>
            <a:pPr algn="ctr"/>
            <a:r>
              <a:rPr lang="it-IT" sz="3200" b="1" dirty="0" smtClean="0">
                <a:solidFill>
                  <a:srgbClr val="FF0000"/>
                </a:solidFill>
                <a:latin typeface="Arial" panose="020B0604020202020204" pitchFamily="34" charset="0"/>
                <a:cs typeface="Arial" panose="020B0604020202020204" pitchFamily="34" charset="0"/>
              </a:rPr>
              <a:t>Segno di Binda</a:t>
            </a:r>
          </a:p>
          <a:p>
            <a:r>
              <a:rPr lang="it-IT" dirty="0" smtClean="0">
                <a:latin typeface="Arial" panose="020B0604020202020204" pitchFamily="34" charset="0"/>
                <a:cs typeface="Arial" panose="020B0604020202020204" pitchFamily="34" charset="0"/>
              </a:rPr>
              <a:t>= sollevamento </a:t>
            </a:r>
            <a:r>
              <a:rPr lang="it-IT" dirty="0">
                <a:latin typeface="Arial" panose="020B0604020202020204" pitchFamily="34" charset="0"/>
                <a:cs typeface="Arial" panose="020B0604020202020204" pitchFamily="34" charset="0"/>
              </a:rPr>
              <a:t>della spalla dal lato opposto a quello in cui si ruota il capo. </a:t>
            </a:r>
          </a:p>
          <a:p>
            <a:endParaRPr lang="en-US" sz="3200" dirty="0">
              <a:latin typeface="Arial" panose="020B0604020202020204" pitchFamily="34" charset="0"/>
              <a:cs typeface="Arial" panose="020B0604020202020204" pitchFamily="34" charset="0"/>
            </a:endParaRPr>
          </a:p>
        </p:txBody>
      </p:sp>
      <p:cxnSp>
        <p:nvCxnSpPr>
          <p:cNvPr id="13" name="Connettore 1 12"/>
          <p:cNvCxnSpPr/>
          <p:nvPr/>
        </p:nvCxnSpPr>
        <p:spPr bwMode="auto">
          <a:xfrm>
            <a:off x="107504" y="4581128"/>
            <a:ext cx="9020398"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193675" y="260350"/>
            <a:ext cx="8713788" cy="63277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80000"/>
              </a:lnSpc>
              <a:spcBef>
                <a:spcPts val="500"/>
              </a:spcBef>
              <a:spcAft>
                <a:spcPts val="500"/>
              </a:spcAft>
            </a:pPr>
            <a:r>
              <a:rPr lang="it-IT" altLang="it-IT" sz="2200" b="1" noProof="1">
                <a:latin typeface="Arial" pitchFamily="34" charset="0"/>
              </a:rPr>
              <a:t>c) Segni neurologici</a:t>
            </a:r>
          </a:p>
          <a:p>
            <a:pPr>
              <a:lnSpc>
                <a:spcPct val="80000"/>
              </a:lnSpc>
              <a:spcBef>
                <a:spcPts val="500"/>
              </a:spcBef>
              <a:spcAft>
                <a:spcPts val="500"/>
              </a:spcAft>
            </a:pPr>
            <a:r>
              <a:rPr lang="it-IT" altLang="it-IT" sz="2200" noProof="1">
                <a:latin typeface="Arial" pitchFamily="34" charset="0"/>
              </a:rPr>
              <a:t>– compromissione dello stato di coscienza (torpore e/o crisi di </a:t>
            </a:r>
          </a:p>
          <a:p>
            <a:pPr>
              <a:lnSpc>
                <a:spcPct val="80000"/>
              </a:lnSpc>
              <a:spcBef>
                <a:spcPts val="500"/>
              </a:spcBef>
              <a:spcAft>
                <a:spcPts val="500"/>
              </a:spcAft>
            </a:pPr>
            <a:r>
              <a:rPr lang="it-IT" altLang="it-IT" sz="2200" noProof="1">
                <a:latin typeface="Arial" pitchFamily="34" charset="0"/>
              </a:rPr>
              <a:t>   agitazione psicomotoria).</a:t>
            </a:r>
            <a:endParaRPr lang="it-IT" altLang="it-IT" sz="2200">
              <a:latin typeface="Arial" pitchFamily="34" charset="0"/>
            </a:endParaRPr>
          </a:p>
          <a:p>
            <a:pPr>
              <a:lnSpc>
                <a:spcPct val="80000"/>
              </a:lnSpc>
              <a:spcBef>
                <a:spcPts val="500"/>
              </a:spcBef>
              <a:spcAft>
                <a:spcPts val="500"/>
              </a:spcAft>
            </a:pPr>
            <a:endParaRPr lang="it-IT" altLang="it-IT" sz="2200" noProof="1">
              <a:latin typeface="Arial" pitchFamily="34" charset="0"/>
            </a:endParaRPr>
          </a:p>
          <a:p>
            <a:pPr>
              <a:lnSpc>
                <a:spcPct val="80000"/>
              </a:lnSpc>
              <a:spcBef>
                <a:spcPts val="500"/>
              </a:spcBef>
              <a:spcAft>
                <a:spcPts val="500"/>
              </a:spcAft>
            </a:pPr>
            <a:r>
              <a:rPr lang="it-IT" altLang="it-IT" sz="2200" b="1" noProof="1">
                <a:latin typeface="Arial" pitchFamily="34" charset="0"/>
              </a:rPr>
              <a:t>d) Segni neurovegetativi</a:t>
            </a:r>
          </a:p>
          <a:p>
            <a:pPr>
              <a:lnSpc>
                <a:spcPct val="80000"/>
              </a:lnSpc>
              <a:spcBef>
                <a:spcPts val="500"/>
              </a:spcBef>
              <a:spcAft>
                <a:spcPts val="500"/>
              </a:spcAft>
            </a:pPr>
            <a:r>
              <a:rPr lang="it-IT" altLang="it-IT" sz="2200" noProof="1">
                <a:latin typeface="Arial" pitchFamily="34" charset="0"/>
              </a:rPr>
              <a:t>– turbe del respiro e della frequenza cardiaca.</a:t>
            </a:r>
          </a:p>
          <a:p>
            <a:pPr>
              <a:lnSpc>
                <a:spcPct val="80000"/>
              </a:lnSpc>
              <a:spcBef>
                <a:spcPts val="500"/>
              </a:spcBef>
              <a:spcAft>
                <a:spcPts val="500"/>
              </a:spcAft>
            </a:pPr>
            <a:r>
              <a:rPr lang="it-IT" altLang="it-IT" sz="2200" noProof="1">
                <a:latin typeface="Arial" pitchFamily="34" charset="0"/>
              </a:rPr>
              <a:t>– dermografismo rosso con persistenza di una striatura rossa</a:t>
            </a:r>
          </a:p>
          <a:p>
            <a:pPr>
              <a:lnSpc>
                <a:spcPct val="80000"/>
              </a:lnSpc>
              <a:spcBef>
                <a:spcPts val="500"/>
              </a:spcBef>
              <a:spcAft>
                <a:spcPts val="500"/>
              </a:spcAft>
            </a:pPr>
            <a:r>
              <a:rPr lang="it-IT" altLang="it-IT" sz="2200" noProof="1">
                <a:latin typeface="Arial" pitchFamily="34" charset="0"/>
              </a:rPr>
              <a:t>   quando si sfiora la cute (segno di Trousseau).</a:t>
            </a:r>
            <a:endParaRPr lang="it-IT" altLang="it-IT" sz="2200">
              <a:latin typeface="Arial" pitchFamily="34" charset="0"/>
            </a:endParaRPr>
          </a:p>
          <a:p>
            <a:pPr>
              <a:lnSpc>
                <a:spcPct val="80000"/>
              </a:lnSpc>
              <a:spcBef>
                <a:spcPts val="500"/>
              </a:spcBef>
              <a:spcAft>
                <a:spcPts val="500"/>
              </a:spcAft>
            </a:pPr>
            <a:endParaRPr lang="it-IT" altLang="it-IT" sz="2200" noProof="1">
              <a:latin typeface="Arial" pitchFamily="34" charset="0"/>
            </a:endParaRPr>
          </a:p>
          <a:p>
            <a:pPr>
              <a:lnSpc>
                <a:spcPct val="80000"/>
              </a:lnSpc>
              <a:spcBef>
                <a:spcPts val="500"/>
              </a:spcBef>
              <a:spcAft>
                <a:spcPts val="500"/>
              </a:spcAft>
            </a:pPr>
            <a:r>
              <a:rPr lang="it-IT" altLang="it-IT" sz="2200" b="1" noProof="1">
                <a:latin typeface="Arial" pitchFamily="34" charset="0"/>
              </a:rPr>
              <a:t>e) Segni infettivi </a:t>
            </a:r>
          </a:p>
          <a:p>
            <a:pPr lvl="3">
              <a:lnSpc>
                <a:spcPct val="80000"/>
              </a:lnSpc>
              <a:spcBef>
                <a:spcPts val="500"/>
              </a:spcBef>
              <a:spcAft>
                <a:spcPts val="500"/>
              </a:spcAft>
              <a:buFont typeface="Symbol" pitchFamily="18" charset="2"/>
              <a:buChar char="·"/>
            </a:pPr>
            <a:r>
              <a:rPr lang="it-IT" altLang="it-IT" sz="2200" noProof="1">
                <a:latin typeface="Arial" pitchFamily="34" charset="0"/>
              </a:rPr>
              <a:t> febbre</a:t>
            </a:r>
          </a:p>
          <a:p>
            <a:pPr lvl="3">
              <a:lnSpc>
                <a:spcPct val="80000"/>
              </a:lnSpc>
              <a:spcBef>
                <a:spcPts val="500"/>
              </a:spcBef>
              <a:spcAft>
                <a:spcPts val="500"/>
              </a:spcAft>
              <a:buFont typeface="Symbol" pitchFamily="18" charset="2"/>
              <a:buChar char="·"/>
            </a:pPr>
            <a:r>
              <a:rPr lang="it-IT" altLang="it-IT" sz="2200" noProof="1">
                <a:latin typeface="Arial" pitchFamily="34" charset="0"/>
              </a:rPr>
              <a:t> artromialg</a:t>
            </a:r>
            <a:r>
              <a:rPr lang="it-IT" altLang="it-IT" sz="2200">
                <a:latin typeface="Arial" pitchFamily="34" charset="0"/>
              </a:rPr>
              <a:t>i</a:t>
            </a:r>
            <a:r>
              <a:rPr lang="it-IT" altLang="it-IT" sz="2200" noProof="1">
                <a:latin typeface="Arial" pitchFamily="34" charset="0"/>
              </a:rPr>
              <a:t>e </a:t>
            </a:r>
          </a:p>
          <a:p>
            <a:pPr lvl="3">
              <a:lnSpc>
                <a:spcPct val="80000"/>
              </a:lnSpc>
              <a:spcBef>
                <a:spcPts val="500"/>
              </a:spcBef>
              <a:spcAft>
                <a:spcPts val="500"/>
              </a:spcAft>
              <a:buFont typeface="Symbol" pitchFamily="18" charset="2"/>
              <a:buChar char="·"/>
            </a:pPr>
            <a:r>
              <a:rPr lang="it-IT" altLang="it-IT" sz="2200" noProof="1">
                <a:latin typeface="Arial" pitchFamily="34" charset="0"/>
              </a:rPr>
              <a:t> prostrazione</a:t>
            </a:r>
          </a:p>
          <a:p>
            <a:pPr>
              <a:lnSpc>
                <a:spcPct val="80000"/>
              </a:lnSpc>
              <a:spcBef>
                <a:spcPts val="500"/>
              </a:spcBef>
              <a:spcAft>
                <a:spcPts val="500"/>
              </a:spcAft>
            </a:pPr>
            <a:r>
              <a:rPr lang="it-IT" altLang="it-IT" sz="2200" noProof="1">
                <a:latin typeface="Arial" pitchFamily="34" charset="0"/>
              </a:rPr>
              <a:t>–  sovrainfezione erpetica labiale</a:t>
            </a:r>
          </a:p>
          <a:p>
            <a:pPr>
              <a:lnSpc>
                <a:spcPct val="80000"/>
              </a:lnSpc>
              <a:spcBef>
                <a:spcPts val="500"/>
              </a:spcBef>
              <a:spcAft>
                <a:spcPts val="500"/>
              </a:spcAft>
            </a:pPr>
            <a:r>
              <a:rPr lang="it-IT" altLang="it-IT" sz="2200" noProof="1">
                <a:latin typeface="Arial" pitchFamily="34" charset="0"/>
              </a:rPr>
              <a:t>–  petecchie cutanee generalizzite</a:t>
            </a:r>
          </a:p>
          <a:p>
            <a:pPr>
              <a:lnSpc>
                <a:spcPct val="80000"/>
              </a:lnSpc>
              <a:spcBef>
                <a:spcPts val="500"/>
              </a:spcBef>
              <a:spcAft>
                <a:spcPts val="500"/>
              </a:spcAft>
            </a:pPr>
            <a:r>
              <a:rPr lang="it-IT" altLang="it-IT" sz="2200" noProof="1">
                <a:latin typeface="Arial" pitchFamily="34" charset="0"/>
              </a:rPr>
              <a:t>–  coagulazione intravascolare disseminata</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Rectangle 6"/>
          <p:cNvSpPr>
            <a:spLocks noChangeArrowheads="1"/>
          </p:cNvSpPr>
          <p:nvPr/>
        </p:nvSpPr>
        <p:spPr bwMode="auto">
          <a:xfrm>
            <a:off x="1042988" y="1700808"/>
            <a:ext cx="6842125" cy="4608512"/>
          </a:xfrm>
          <a:prstGeom prst="rect">
            <a:avLst/>
          </a:prstGeom>
          <a:solidFill>
            <a:srgbClr val="3333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5" name="Rectangle 2"/>
          <p:cNvSpPr>
            <a:spLocks noGrp="1" noChangeArrowheads="1"/>
          </p:cNvSpPr>
          <p:nvPr>
            <p:ph type="title"/>
          </p:nvPr>
        </p:nvSpPr>
        <p:spPr>
          <a:xfrm>
            <a:off x="366713" y="115888"/>
            <a:ext cx="8382000" cy="1143000"/>
          </a:xfrm>
        </p:spPr>
        <p:txBody>
          <a:bodyPr/>
          <a:lstStyle/>
          <a:p>
            <a:r>
              <a:rPr lang="it-IT" altLang="it-IT" sz="2000" b="1" smtClean="0">
                <a:solidFill>
                  <a:schemeClr val="tx1"/>
                </a:solidFill>
                <a:latin typeface="Arial" pitchFamily="34" charset="0"/>
              </a:rPr>
              <a:t>SEGNI E SINTOMI INIZIALI IN PAZIENTI CON MENINGITE BATTERICA</a:t>
            </a:r>
            <a:br>
              <a:rPr lang="it-IT" altLang="it-IT" sz="2000" b="1" smtClean="0">
                <a:solidFill>
                  <a:schemeClr val="tx1"/>
                </a:solidFill>
                <a:latin typeface="Arial" pitchFamily="34" charset="0"/>
              </a:rPr>
            </a:br>
            <a:r>
              <a:rPr lang="it-IT" altLang="it-IT" sz="2000" b="1" i="1" smtClean="0">
                <a:solidFill>
                  <a:schemeClr val="tx1"/>
                </a:solidFill>
                <a:latin typeface="Arial" pitchFamily="34" charset="0"/>
              </a:rPr>
              <a:t>(Mandell, Douglas and Bennett’s, 2000)</a:t>
            </a:r>
            <a:endParaRPr lang="it-IT" altLang="it-IT" sz="2000" b="1" smtClean="0">
              <a:solidFill>
                <a:schemeClr val="tx1"/>
              </a:solidFill>
              <a:latin typeface="Arial" pitchFamily="34" charset="0"/>
            </a:endParaRPr>
          </a:p>
        </p:txBody>
      </p:sp>
      <p:graphicFrame>
        <p:nvGraphicFramePr>
          <p:cNvPr id="3074" name="Object 3"/>
          <p:cNvGraphicFramePr>
            <a:graphicFrameLocks noGrp="1" noChangeAspect="1"/>
          </p:cNvGraphicFramePr>
          <p:nvPr>
            <p:ph type="tbl" idx="1"/>
            <p:extLst>
              <p:ext uri="{D42A27DB-BD31-4B8C-83A1-F6EECF244321}">
                <p14:modId xmlns:p14="http://schemas.microsoft.com/office/powerpoint/2010/main" val="2667151755"/>
              </p:ext>
            </p:extLst>
          </p:nvPr>
        </p:nvGraphicFramePr>
        <p:xfrm>
          <a:off x="1042988" y="1894643"/>
          <a:ext cx="6551612" cy="4414838"/>
        </p:xfrm>
        <a:graphic>
          <a:graphicData uri="http://schemas.openxmlformats.org/presentationml/2006/ole">
            <mc:AlternateContent xmlns:mc="http://schemas.openxmlformats.org/markup-compatibility/2006">
              <mc:Choice xmlns:v="urn:schemas-microsoft-com:vml" Requires="v">
                <p:oleObj spid="_x0000_s3150" name="Documento" r:id="rId3" imgW="7933680" imgH="4419720" progId="Word.Document.8">
                  <p:embed/>
                </p:oleObj>
              </mc:Choice>
              <mc:Fallback>
                <p:oleObj name="Documento" r:id="rId3" imgW="7933680" imgH="441972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r="17361"/>
                      <a:stretch>
                        <a:fillRect/>
                      </a:stretch>
                    </p:blipFill>
                    <p:spPr bwMode="auto">
                      <a:xfrm>
                        <a:off x="1042988" y="1894643"/>
                        <a:ext cx="6551612" cy="4414838"/>
                      </a:xfrm>
                      <a:prstGeom prst="rect">
                        <a:avLst/>
                      </a:prstGeom>
                      <a:ln w="9525">
                        <a:solidFill>
                          <a:schemeClr val="bg1"/>
                        </a:solidFill>
                        <a:miter lim="800000"/>
                        <a:headEnd/>
                        <a:tailEnd/>
                      </a:ln>
                    </p:spPr>
                  </p:pic>
                </p:oleObj>
              </mc:Fallback>
            </mc:AlternateContent>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264" name="Group 8"/>
          <p:cNvGrpSpPr>
            <a:grpSpLocks/>
          </p:cNvGrpSpPr>
          <p:nvPr/>
        </p:nvGrpSpPr>
        <p:grpSpPr bwMode="auto">
          <a:xfrm>
            <a:off x="933450" y="30163"/>
            <a:ext cx="7161213" cy="4321175"/>
            <a:chOff x="579" y="300"/>
            <a:chExt cx="4511" cy="2722"/>
          </a:xfrm>
        </p:grpSpPr>
        <p:pic>
          <p:nvPicPr>
            <p:cNvPr id="96260" name="Picture 4"/>
            <p:cNvPicPr>
              <a:picLocks noChangeAspect="1" noChangeArrowheads="1"/>
            </p:cNvPicPr>
            <p:nvPr/>
          </p:nvPicPr>
          <p:blipFill>
            <a:blip r:embed="rId2">
              <a:lum bright="-6000" contrast="24000"/>
              <a:extLst>
                <a:ext uri="{28A0092B-C50C-407E-A947-70E740481C1C}">
                  <a14:useLocalDpi xmlns:a14="http://schemas.microsoft.com/office/drawing/2010/main" val="0"/>
                </a:ext>
              </a:extLst>
            </a:blip>
            <a:srcRect t="4573" b="3900"/>
            <a:stretch>
              <a:fillRect/>
            </a:stretch>
          </p:blipFill>
          <p:spPr bwMode="auto">
            <a:xfrm>
              <a:off x="579" y="300"/>
              <a:ext cx="4511" cy="2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262" name="Rectangle 6"/>
            <p:cNvSpPr>
              <a:spLocks noChangeArrowheads="1"/>
            </p:cNvSpPr>
            <p:nvPr/>
          </p:nvSpPr>
          <p:spPr bwMode="auto">
            <a:xfrm>
              <a:off x="4422" y="300"/>
              <a:ext cx="635" cy="3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6265" name="Rectangle 5"/>
          <p:cNvSpPr>
            <a:spLocks noChangeArrowheads="1"/>
          </p:cNvSpPr>
          <p:nvPr/>
        </p:nvSpPr>
        <p:spPr bwMode="auto">
          <a:xfrm>
            <a:off x="1116013" y="5295900"/>
            <a:ext cx="7845425" cy="13652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90000"/>
              </a:lnSpc>
              <a:buFontTx/>
              <a:buChar char="•"/>
            </a:pPr>
            <a:r>
              <a:rPr lang="en-US" altLang="it-IT" sz="2300" i="1">
                <a:latin typeface="Arial" pitchFamily="34" charset="0"/>
              </a:rPr>
              <a:t> Haemophilus influenzae</a:t>
            </a:r>
            <a:r>
              <a:rPr lang="en-US" altLang="it-IT" sz="2300">
                <a:latin typeface="Arial" pitchFamily="34" charset="0"/>
              </a:rPr>
              <a:t> tipo b: bassa mortalità ma causa </a:t>
            </a:r>
          </a:p>
          <a:p>
            <a:pPr>
              <a:lnSpc>
                <a:spcPct val="90000"/>
              </a:lnSpc>
            </a:pPr>
            <a:r>
              <a:rPr lang="en-US" altLang="it-IT" sz="2300">
                <a:latin typeface="Arial" pitchFamily="34" charset="0"/>
              </a:rPr>
              <a:t>	deficit intellettivi in oltre il 30% dei bambini colpiti, </a:t>
            </a:r>
          </a:p>
          <a:p>
            <a:pPr>
              <a:lnSpc>
                <a:spcPct val="90000"/>
              </a:lnSpc>
              <a:buFontTx/>
              <a:buChar char="•"/>
            </a:pPr>
            <a:r>
              <a:rPr lang="en-US" altLang="it-IT" sz="2300">
                <a:latin typeface="Arial" pitchFamily="34" charset="0"/>
              </a:rPr>
              <a:t> meningite pneumococcica: alto tasso di letalità, </a:t>
            </a:r>
          </a:p>
          <a:p>
            <a:pPr>
              <a:lnSpc>
                <a:spcPct val="90000"/>
              </a:lnSpc>
            </a:pPr>
            <a:r>
              <a:rPr lang="en-US" altLang="it-IT" sz="2300">
                <a:latin typeface="Arial" pitchFamily="34" charset="0"/>
              </a:rPr>
              <a:t>	ma solo raramente lascia esiti nei sopravvissuti</a:t>
            </a:r>
          </a:p>
        </p:txBody>
      </p:sp>
      <p:sp>
        <p:nvSpPr>
          <p:cNvPr id="96266" name="Text Box 2"/>
          <p:cNvSpPr txBox="1">
            <a:spLocks noChangeArrowheads="1"/>
          </p:cNvSpPr>
          <p:nvPr/>
        </p:nvSpPr>
        <p:spPr bwMode="auto">
          <a:xfrm>
            <a:off x="431800" y="4437063"/>
            <a:ext cx="817245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90000"/>
              </a:lnSpc>
            </a:pPr>
            <a:r>
              <a:rPr lang="it-IT" altLang="it-IT" sz="2300">
                <a:latin typeface="Arial" pitchFamily="34" charset="0"/>
              </a:rPr>
              <a:t>I postumi (sordità, cecità, paresi, ritardo mentale) sono caratteristici delle forme batteriche e assenti nelle forme virali.</a:t>
            </a:r>
            <a:endParaRPr lang="it-IT" altLang="it-IT" sz="2300" noProof="1">
              <a:latin typeface="Arial" pitchFamily="34" charset="0"/>
            </a:endParaRPr>
          </a:p>
        </p:txBody>
      </p:sp>
      <p:sp>
        <p:nvSpPr>
          <p:cNvPr id="96267" name="AutoShape 11"/>
          <p:cNvSpPr>
            <a:spLocks noChangeArrowheads="1"/>
          </p:cNvSpPr>
          <p:nvPr/>
        </p:nvSpPr>
        <p:spPr bwMode="auto">
          <a:xfrm rot="16200000" flipH="1">
            <a:off x="431007" y="5480843"/>
            <a:ext cx="431800" cy="792163"/>
          </a:xfrm>
          <a:prstGeom prst="downArrow">
            <a:avLst>
              <a:gd name="adj1" fmla="val 50000"/>
              <a:gd name="adj2" fmla="val 45864"/>
            </a:avLst>
          </a:prstGeom>
          <a:gradFill rotWithShape="1">
            <a:gsLst>
              <a:gs pos="0">
                <a:srgbClr val="FF0000">
                  <a:gamma/>
                  <a:shade val="46275"/>
                  <a:invGamma/>
                </a:srgbClr>
              </a:gs>
              <a:gs pos="100000">
                <a:srgbClr val="FF0000"/>
              </a:gs>
            </a:gsLst>
            <a:lin ang="5400000" scaled="1"/>
          </a:gra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9" descr="font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3429000"/>
            <a:ext cx="2951163"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13" descr="me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188913"/>
            <a:ext cx="2447925"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14"/>
          <p:cNvSpPr txBox="1">
            <a:spLocks noChangeArrowheads="1"/>
          </p:cNvSpPr>
          <p:nvPr/>
        </p:nvSpPr>
        <p:spPr bwMode="auto">
          <a:xfrm>
            <a:off x="5308600" y="2133600"/>
            <a:ext cx="28654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it-IT" dirty="0">
                <a:latin typeface="Arial" pitchFamily="34" charset="0"/>
              </a:rPr>
              <a:t>Segno del </a:t>
            </a:r>
            <a:r>
              <a:rPr lang="en-US" altLang="it-IT" dirty="0" err="1">
                <a:latin typeface="Arial" pitchFamily="34" charset="0"/>
              </a:rPr>
              <a:t>bicchiere</a:t>
            </a:r>
            <a:endParaRPr lang="en-US" altLang="it-IT" dirty="0">
              <a:latin typeface="Arial" pitchFamily="34" charset="0"/>
            </a:endParaRPr>
          </a:p>
          <a:p>
            <a:r>
              <a:rPr lang="en-US" altLang="it-IT" sz="1600" dirty="0" smtClean="0">
                <a:latin typeface="Arial" pitchFamily="34" charset="0"/>
              </a:rPr>
              <a:t>(la </a:t>
            </a:r>
            <a:r>
              <a:rPr lang="en-US" altLang="it-IT" sz="1600" dirty="0" err="1" smtClean="0">
                <a:latin typeface="Arial" pitchFamily="34" charset="0"/>
              </a:rPr>
              <a:t>petecchia</a:t>
            </a:r>
            <a:r>
              <a:rPr lang="en-US" altLang="it-IT" sz="1600" dirty="0" smtClean="0">
                <a:latin typeface="Arial" pitchFamily="34" charset="0"/>
              </a:rPr>
              <a:t> non </a:t>
            </a:r>
            <a:r>
              <a:rPr lang="en-US" altLang="it-IT" sz="1600" dirty="0" err="1">
                <a:latin typeface="Arial" pitchFamily="34" charset="0"/>
              </a:rPr>
              <a:t>scompare</a:t>
            </a:r>
            <a:r>
              <a:rPr lang="en-US" altLang="it-IT" sz="1600" dirty="0">
                <a:latin typeface="Arial" pitchFamily="34" charset="0"/>
              </a:rPr>
              <a:t>)</a:t>
            </a:r>
          </a:p>
        </p:txBody>
      </p:sp>
      <p:sp>
        <p:nvSpPr>
          <p:cNvPr id="28677" name="Text Box 15"/>
          <p:cNvSpPr txBox="1">
            <a:spLocks noChangeArrowheads="1"/>
          </p:cNvSpPr>
          <p:nvPr/>
        </p:nvSpPr>
        <p:spPr bwMode="auto">
          <a:xfrm>
            <a:off x="153988" y="2222500"/>
            <a:ext cx="42767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it-IT" altLang="it-IT" sz="2000" b="1">
                <a:latin typeface="Arial" pitchFamily="34" charset="0"/>
              </a:rPr>
              <a:t>SEPSI MENINGOCOCCICA</a:t>
            </a:r>
            <a:r>
              <a:rPr lang="it-IT" altLang="it-IT" sz="2000">
                <a:latin typeface="Arial" pitchFamily="34" charset="0"/>
              </a:rPr>
              <a:t>: </a:t>
            </a:r>
          </a:p>
          <a:p>
            <a:r>
              <a:rPr lang="it-IT" altLang="it-IT" sz="2000">
                <a:latin typeface="Arial" pitchFamily="34" charset="0"/>
              </a:rPr>
              <a:t>Porpora con petecchie ed ecchimosi</a:t>
            </a:r>
          </a:p>
        </p:txBody>
      </p:sp>
      <p:pic>
        <p:nvPicPr>
          <p:cNvPr id="28678" name="Picture 16" descr="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063" y="144463"/>
            <a:ext cx="2447925"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2"/>
          <p:cNvPicPr>
            <a:picLocks noChangeAspect="1" noChangeArrowheads="1"/>
          </p:cNvPicPr>
          <p:nvPr/>
        </p:nvPicPr>
        <p:blipFill>
          <a:blip r:embed="rId5">
            <a:lum bright="24000" contrast="12000"/>
            <a:extLst>
              <a:ext uri="{28A0092B-C50C-407E-A947-70E740481C1C}">
                <a14:useLocalDpi xmlns:a14="http://schemas.microsoft.com/office/drawing/2010/main" val="0"/>
              </a:ext>
            </a:extLst>
          </a:blip>
          <a:srcRect/>
          <a:stretch>
            <a:fillRect/>
          </a:stretch>
        </p:blipFill>
        <p:spPr bwMode="auto">
          <a:xfrm>
            <a:off x="827088" y="3206750"/>
            <a:ext cx="2952750"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Text Box 3"/>
          <p:cNvSpPr txBox="1">
            <a:spLocks noChangeArrowheads="1"/>
          </p:cNvSpPr>
          <p:nvPr/>
        </p:nvSpPr>
        <p:spPr bwMode="auto">
          <a:xfrm>
            <a:off x="611188" y="5445125"/>
            <a:ext cx="34734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it-IT" altLang="it-IT" sz="2000">
                <a:latin typeface="Arial" pitchFamily="34" charset="0"/>
              </a:rPr>
              <a:t>Meningite batterica: </a:t>
            </a:r>
          </a:p>
          <a:p>
            <a:pPr algn="ctr"/>
            <a:r>
              <a:rPr lang="it-IT" altLang="it-IT" sz="2000">
                <a:latin typeface="Arial" pitchFamily="34" charset="0"/>
              </a:rPr>
              <a:t>congestione acuta dei vasi </a:t>
            </a:r>
          </a:p>
          <a:p>
            <a:pPr algn="ctr"/>
            <a:r>
              <a:rPr lang="it-IT" altLang="it-IT" sz="2000">
                <a:latin typeface="Arial" pitchFamily="34" charset="0"/>
              </a:rPr>
              <a:t>meningei e presenza di </a:t>
            </a:r>
          </a:p>
          <a:p>
            <a:pPr algn="ctr"/>
            <a:r>
              <a:rPr lang="it-IT" altLang="it-IT" sz="2000">
                <a:latin typeface="Arial" pitchFamily="34" charset="0"/>
              </a:rPr>
              <a:t>essudato purulento nei solchi</a:t>
            </a:r>
          </a:p>
        </p:txBody>
      </p:sp>
      <p:sp>
        <p:nvSpPr>
          <p:cNvPr id="28682" name="Rectangle 10"/>
          <p:cNvSpPr>
            <a:spLocks noChangeArrowheads="1"/>
          </p:cNvSpPr>
          <p:nvPr/>
        </p:nvSpPr>
        <p:spPr bwMode="auto">
          <a:xfrm>
            <a:off x="4714875" y="5756275"/>
            <a:ext cx="4249738"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spcBef>
                <a:spcPts val="500"/>
              </a:spcBef>
              <a:spcAft>
                <a:spcPts val="500"/>
              </a:spcAft>
            </a:pPr>
            <a:r>
              <a:rPr lang="it-IT" altLang="it-IT" sz="2000" noProof="1">
                <a:latin typeface="Arial" pitchFamily="34" charset="0"/>
              </a:rPr>
              <a:t>tensione della fontanella bregmatica</a:t>
            </a:r>
            <a:endParaRPr lang="it-IT" altLang="it-IT" sz="2000">
              <a:latin typeface="Arial" pitchFamily="34" charset="0"/>
            </a:endParaRPr>
          </a:p>
          <a:p>
            <a:pPr algn="ctr">
              <a:lnSpc>
                <a:spcPct val="90000"/>
              </a:lnSpc>
              <a:spcBef>
                <a:spcPts val="500"/>
              </a:spcBef>
              <a:spcAft>
                <a:spcPts val="500"/>
              </a:spcAft>
            </a:pPr>
            <a:r>
              <a:rPr lang="it-IT" altLang="it-IT" sz="2000" noProof="1">
                <a:latin typeface="Arial" pitchFamily="34" charset="0"/>
              </a:rPr>
              <a:t> (nei lattanti)</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3"/>
          <p:cNvSpPr txBox="1">
            <a:spLocks noChangeArrowheads="1"/>
          </p:cNvSpPr>
          <p:nvPr/>
        </p:nvSpPr>
        <p:spPr bwMode="auto">
          <a:xfrm>
            <a:off x="250825" y="620713"/>
            <a:ext cx="8675688" cy="57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a:tabLst>
                <a:tab pos="277813" algn="l"/>
                <a:tab pos="4008438" algn="l"/>
              </a:tabLst>
              <a:defRPr sz="2400">
                <a:solidFill>
                  <a:schemeClr val="tx1"/>
                </a:solidFill>
                <a:latin typeface="Times New Roman" pitchFamily="18" charset="0"/>
              </a:defRPr>
            </a:lvl1pPr>
            <a:lvl2pPr marL="742950" indent="-285750">
              <a:tabLst>
                <a:tab pos="277813" algn="l"/>
                <a:tab pos="4008438" algn="l"/>
              </a:tabLst>
              <a:defRPr sz="2400">
                <a:solidFill>
                  <a:schemeClr val="tx1"/>
                </a:solidFill>
                <a:latin typeface="Times New Roman" pitchFamily="18" charset="0"/>
              </a:defRPr>
            </a:lvl2pPr>
            <a:lvl3pPr marL="1143000" indent="-228600">
              <a:tabLst>
                <a:tab pos="277813" algn="l"/>
                <a:tab pos="4008438" algn="l"/>
              </a:tabLst>
              <a:defRPr sz="2400">
                <a:solidFill>
                  <a:schemeClr val="tx1"/>
                </a:solidFill>
                <a:latin typeface="Times New Roman" pitchFamily="18" charset="0"/>
              </a:defRPr>
            </a:lvl3pPr>
            <a:lvl4pPr marL="1600200" indent="-228600">
              <a:tabLst>
                <a:tab pos="277813" algn="l"/>
                <a:tab pos="4008438" algn="l"/>
              </a:tabLst>
              <a:defRPr sz="2400">
                <a:solidFill>
                  <a:schemeClr val="tx1"/>
                </a:solidFill>
                <a:latin typeface="Times New Roman" pitchFamily="18" charset="0"/>
              </a:defRPr>
            </a:lvl4pPr>
            <a:lvl5pPr marL="2057400" indent="-228600">
              <a:tabLst>
                <a:tab pos="277813" algn="l"/>
                <a:tab pos="4008438"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277813" algn="l"/>
                <a:tab pos="4008438"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277813" algn="l"/>
                <a:tab pos="4008438"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277813" algn="l"/>
                <a:tab pos="4008438"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277813" algn="l"/>
                <a:tab pos="4008438" algn="l"/>
              </a:tabLst>
              <a:defRPr sz="2400">
                <a:solidFill>
                  <a:schemeClr val="tx1"/>
                </a:solidFill>
                <a:latin typeface="Times New Roman" pitchFamily="18" charset="0"/>
              </a:defRPr>
            </a:lvl9pPr>
          </a:lstStyle>
          <a:p>
            <a:pPr>
              <a:lnSpc>
                <a:spcPct val="110000"/>
              </a:lnSpc>
            </a:pPr>
            <a:r>
              <a:rPr lang="it-IT" altLang="it-IT" b="1" dirty="0">
                <a:latin typeface="Arial" pitchFamily="34" charset="0"/>
              </a:rPr>
              <a:t>MENINGITI VIRALI</a:t>
            </a:r>
          </a:p>
          <a:p>
            <a:pPr>
              <a:lnSpc>
                <a:spcPct val="110000"/>
              </a:lnSpc>
            </a:pPr>
            <a:endParaRPr lang="it-IT" altLang="it-IT" b="1" dirty="0">
              <a:latin typeface="Arial" pitchFamily="34" charset="0"/>
            </a:endParaRPr>
          </a:p>
          <a:p>
            <a:pPr>
              <a:lnSpc>
                <a:spcPct val="110000"/>
              </a:lnSpc>
              <a:buFontTx/>
              <a:buChar char="•"/>
            </a:pPr>
            <a:r>
              <a:rPr lang="it-IT" altLang="it-IT" sz="2600" dirty="0">
                <a:latin typeface="Arial" pitchFamily="34" charset="0"/>
              </a:rPr>
              <a:t> L</a:t>
            </a:r>
            <a:r>
              <a:rPr lang="it-IT" altLang="it-IT" sz="2600" dirty="0" smtClean="0">
                <a:latin typeface="Arial" pitchFamily="34" charset="0"/>
              </a:rPr>
              <a:t>e </a:t>
            </a:r>
            <a:r>
              <a:rPr lang="it-IT" altLang="it-IT" sz="2600" dirty="0">
                <a:latin typeface="Arial" pitchFamily="34" charset="0"/>
              </a:rPr>
              <a:t>più frequenti forme di meningite e le più frequenti infezioni del SNC. </a:t>
            </a:r>
          </a:p>
          <a:p>
            <a:pPr>
              <a:lnSpc>
                <a:spcPct val="110000"/>
              </a:lnSpc>
              <a:buFontTx/>
              <a:buChar char="•"/>
            </a:pPr>
            <a:r>
              <a:rPr lang="it-IT" altLang="it-IT" sz="2600" dirty="0">
                <a:latin typeface="Arial" pitchFamily="34" charset="0"/>
              </a:rPr>
              <a:t> M</a:t>
            </a:r>
            <a:r>
              <a:rPr lang="it-IT" altLang="it-IT" sz="2600" dirty="0" smtClean="0">
                <a:latin typeface="Arial" pitchFamily="34" charset="0"/>
              </a:rPr>
              <a:t>aggiore incidenza: </a:t>
            </a:r>
            <a:r>
              <a:rPr lang="it-IT" altLang="it-IT" sz="2600" dirty="0">
                <a:latin typeface="Arial" pitchFamily="34" charset="0"/>
              </a:rPr>
              <a:t>bambini e nei giovani adulti.</a:t>
            </a:r>
          </a:p>
          <a:p>
            <a:pPr>
              <a:lnSpc>
                <a:spcPct val="110000"/>
              </a:lnSpc>
              <a:buFontTx/>
              <a:buChar char="•"/>
            </a:pPr>
            <a:r>
              <a:rPr lang="it-IT" altLang="it-IT" sz="2600" dirty="0">
                <a:latin typeface="Arial" pitchFamily="34" charset="0"/>
              </a:rPr>
              <a:t>M</a:t>
            </a:r>
            <a:r>
              <a:rPr lang="it-IT" altLang="it-IT" sz="2600" dirty="0" smtClean="0">
                <a:latin typeface="Arial" pitchFamily="34" charset="0"/>
              </a:rPr>
              <a:t>eno </a:t>
            </a:r>
            <a:r>
              <a:rPr lang="it-IT" altLang="it-IT" sz="2600" dirty="0">
                <a:latin typeface="Arial" pitchFamily="34" charset="0"/>
              </a:rPr>
              <a:t>gravi delle forme batteriche, di regola a decorso acuto, con risoluzione completa della sintomatologia. </a:t>
            </a:r>
          </a:p>
          <a:p>
            <a:pPr>
              <a:lnSpc>
                <a:spcPct val="110000"/>
              </a:lnSpc>
              <a:buFontTx/>
              <a:buChar char="•"/>
            </a:pPr>
            <a:r>
              <a:rPr lang="it-IT" altLang="it-IT" sz="2600" dirty="0">
                <a:latin typeface="Arial" pitchFamily="34" charset="0"/>
              </a:rPr>
              <a:t> </a:t>
            </a:r>
            <a:r>
              <a:rPr lang="it-IT" altLang="it-IT" sz="2600" dirty="0" smtClean="0">
                <a:latin typeface="Arial" pitchFamily="34" charset="0"/>
              </a:rPr>
              <a:t>Meningiti a «liquor limpido» </a:t>
            </a:r>
            <a:r>
              <a:rPr lang="it-IT" altLang="it-IT" sz="2600" dirty="0">
                <a:latin typeface="Arial" pitchFamily="34" charset="0"/>
              </a:rPr>
              <a:t>(meningiti asettiche). Iniziano con una </a:t>
            </a:r>
            <a:r>
              <a:rPr lang="it-IT" altLang="it-IT" sz="2600" dirty="0" err="1">
                <a:latin typeface="Arial" pitchFamily="34" charset="0"/>
              </a:rPr>
              <a:t>pleocitosi</a:t>
            </a:r>
            <a:r>
              <a:rPr lang="it-IT" altLang="it-IT" sz="2600" dirty="0">
                <a:latin typeface="Arial" pitchFamily="34" charset="0"/>
              </a:rPr>
              <a:t> con presenza di PMN, seguita da linfociti. </a:t>
            </a:r>
          </a:p>
          <a:p>
            <a:pPr>
              <a:lnSpc>
                <a:spcPct val="110000"/>
              </a:lnSpc>
              <a:buFontTx/>
              <a:buChar char="•"/>
            </a:pPr>
            <a:r>
              <a:rPr lang="it-IT" altLang="it-IT" sz="2600" dirty="0">
                <a:latin typeface="Arial" pitchFamily="34" charset="0"/>
              </a:rPr>
              <a:t> </a:t>
            </a:r>
            <a:r>
              <a:rPr lang="it-IT" altLang="it-IT" sz="2600" dirty="0" err="1" smtClean="0">
                <a:latin typeface="Arial" pitchFamily="34" charset="0"/>
              </a:rPr>
              <a:t>Proteinorrachia</a:t>
            </a:r>
            <a:r>
              <a:rPr lang="it-IT" altLang="it-IT" sz="2600" dirty="0" smtClean="0">
                <a:latin typeface="Arial" pitchFamily="34" charset="0"/>
              </a:rPr>
              <a:t> </a:t>
            </a:r>
            <a:r>
              <a:rPr lang="it-IT" altLang="it-IT" sz="2600" dirty="0">
                <a:latin typeface="Arial" pitchFamily="34" charset="0"/>
              </a:rPr>
              <a:t>nella norma o leggermente </a:t>
            </a:r>
            <a:r>
              <a:rPr lang="it-IT" altLang="it-IT" sz="2600" dirty="0" smtClean="0">
                <a:latin typeface="Arial" pitchFamily="34" charset="0"/>
              </a:rPr>
              <a:t>aumentata.</a:t>
            </a:r>
          </a:p>
          <a:p>
            <a:pPr>
              <a:lnSpc>
                <a:spcPct val="110000"/>
              </a:lnSpc>
              <a:buFontTx/>
              <a:buChar char="•"/>
            </a:pPr>
            <a:r>
              <a:rPr lang="it-IT" altLang="it-IT" sz="2600" dirty="0" smtClean="0">
                <a:latin typeface="Arial" pitchFamily="34" charset="0"/>
              </a:rPr>
              <a:t>Glicorrachia normale</a:t>
            </a:r>
            <a:r>
              <a:rPr lang="it-IT" altLang="it-IT" sz="2600" dirty="0">
                <a:latin typeface="Arial" pitchFamily="34" charset="0"/>
              </a:rPr>
              <a:t>.</a:t>
            </a:r>
          </a:p>
          <a:p>
            <a:pPr>
              <a:lnSpc>
                <a:spcPct val="110000"/>
              </a:lnSpc>
            </a:pPr>
            <a:endParaRPr lang="it-IT" altLang="it-IT" sz="2600" dirty="0">
              <a:latin typeface="Arial" pitchFamily="34" charset="0"/>
            </a:endParaRPr>
          </a:p>
        </p:txBody>
      </p:sp>
      <p:pic>
        <p:nvPicPr>
          <p:cNvPr id="31747" name="Picture 10" descr="cmv-virus"/>
          <p:cNvPicPr>
            <a:picLocks noChangeAspect="1" noChangeArrowheads="1"/>
          </p:cNvPicPr>
          <p:nvPr/>
        </p:nvPicPr>
        <p:blipFill>
          <a:blip r:embed="rId2">
            <a:extLst>
              <a:ext uri="{28A0092B-C50C-407E-A947-70E740481C1C}">
                <a14:useLocalDpi xmlns:a14="http://schemas.microsoft.com/office/drawing/2010/main" val="0"/>
              </a:ext>
            </a:extLst>
          </a:blip>
          <a:srcRect r="40056" b="7933"/>
          <a:stretch>
            <a:fillRect/>
          </a:stretch>
        </p:blipFill>
        <p:spPr bwMode="auto">
          <a:xfrm>
            <a:off x="7164388" y="476250"/>
            <a:ext cx="10080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050"/>
          <p:cNvSpPr>
            <a:spLocks noChangeArrowheads="1"/>
          </p:cNvSpPr>
          <p:nvPr/>
        </p:nvSpPr>
        <p:spPr bwMode="auto">
          <a:xfrm>
            <a:off x="6096000" y="533400"/>
            <a:ext cx="3048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it-IT" altLang="it-IT" sz="2300" b="1" u="sng" dirty="0">
                <a:latin typeface="Arial" pitchFamily="34" charset="0"/>
              </a:rPr>
              <a:t>Virus a DNA:</a:t>
            </a:r>
            <a:r>
              <a:rPr lang="it-IT" altLang="it-IT" sz="2300" dirty="0">
                <a:latin typeface="Arial" pitchFamily="34" charset="0"/>
              </a:rPr>
              <a:t> </a:t>
            </a:r>
          </a:p>
          <a:p>
            <a:pPr>
              <a:spcBef>
                <a:spcPct val="20000"/>
              </a:spcBef>
              <a:buFontTx/>
              <a:buChar char="•"/>
            </a:pPr>
            <a:r>
              <a:rPr lang="it-IT" altLang="it-IT" sz="2300" b="1" dirty="0">
                <a:latin typeface="Arial" pitchFamily="34" charset="0"/>
              </a:rPr>
              <a:t>Herpesvirus:</a:t>
            </a:r>
          </a:p>
          <a:p>
            <a:pPr>
              <a:spcBef>
                <a:spcPct val="20000"/>
              </a:spcBef>
            </a:pPr>
            <a:r>
              <a:rPr lang="it-IT" altLang="it-IT" sz="2300" b="1" dirty="0" smtClean="0">
                <a:solidFill>
                  <a:srgbClr val="FF0000"/>
                </a:solidFill>
                <a:latin typeface="Arial" pitchFamily="34" charset="0"/>
              </a:rPr>
              <a:t>HSV-1, HSV-2</a:t>
            </a:r>
            <a:endParaRPr lang="it-IT" altLang="it-IT" sz="2300" b="1" dirty="0">
              <a:solidFill>
                <a:srgbClr val="FF0000"/>
              </a:solidFill>
              <a:latin typeface="Arial" pitchFamily="34" charset="0"/>
            </a:endParaRPr>
          </a:p>
          <a:p>
            <a:pPr>
              <a:spcBef>
                <a:spcPct val="20000"/>
              </a:spcBef>
            </a:pPr>
            <a:r>
              <a:rPr lang="it-IT" altLang="it-IT" sz="2300" dirty="0">
                <a:latin typeface="Arial" pitchFamily="34" charset="0"/>
              </a:rPr>
              <a:t>VZV</a:t>
            </a:r>
          </a:p>
          <a:p>
            <a:pPr>
              <a:spcBef>
                <a:spcPct val="20000"/>
              </a:spcBef>
            </a:pPr>
            <a:r>
              <a:rPr lang="it-IT" altLang="it-IT" sz="2300" dirty="0">
                <a:latin typeface="Arial" pitchFamily="34" charset="0"/>
              </a:rPr>
              <a:t>EBV</a:t>
            </a:r>
          </a:p>
          <a:p>
            <a:pPr>
              <a:spcBef>
                <a:spcPct val="20000"/>
              </a:spcBef>
            </a:pPr>
            <a:r>
              <a:rPr lang="it-IT" altLang="it-IT" sz="2300" dirty="0">
                <a:latin typeface="Arial" pitchFamily="34" charset="0"/>
              </a:rPr>
              <a:t>CMV</a:t>
            </a:r>
          </a:p>
          <a:p>
            <a:pPr>
              <a:spcBef>
                <a:spcPct val="20000"/>
              </a:spcBef>
            </a:pPr>
            <a:r>
              <a:rPr lang="it-IT" altLang="it-IT" sz="2300" dirty="0">
                <a:latin typeface="Arial" pitchFamily="34" charset="0"/>
              </a:rPr>
              <a:t>HHV-6</a:t>
            </a:r>
            <a:endParaRPr lang="it-IT" altLang="it-IT" sz="2300" b="1" dirty="0">
              <a:latin typeface="Arial" pitchFamily="34" charset="0"/>
            </a:endParaRPr>
          </a:p>
          <a:p>
            <a:pPr>
              <a:spcBef>
                <a:spcPct val="20000"/>
              </a:spcBef>
              <a:buFontTx/>
              <a:buChar char="•"/>
            </a:pPr>
            <a:r>
              <a:rPr lang="it-IT" altLang="it-IT" sz="2300" b="1" dirty="0">
                <a:latin typeface="Arial" pitchFamily="34" charset="0"/>
              </a:rPr>
              <a:t>Adenovirus</a:t>
            </a:r>
          </a:p>
          <a:p>
            <a:pPr>
              <a:spcBef>
                <a:spcPct val="20000"/>
              </a:spcBef>
              <a:buFontTx/>
              <a:buChar char="•"/>
            </a:pPr>
            <a:r>
              <a:rPr lang="it-IT" altLang="it-IT" sz="2300" b="1" dirty="0" err="1">
                <a:latin typeface="Arial" pitchFamily="34" charset="0"/>
              </a:rPr>
              <a:t>Parvovirus</a:t>
            </a:r>
            <a:r>
              <a:rPr lang="it-IT" altLang="it-IT" sz="2300" b="1" dirty="0">
                <a:latin typeface="Arial" pitchFamily="34" charset="0"/>
              </a:rPr>
              <a:t> </a:t>
            </a:r>
            <a:r>
              <a:rPr lang="it-IT" altLang="it-IT" sz="2300" dirty="0">
                <a:latin typeface="Arial" pitchFamily="34" charset="0"/>
              </a:rPr>
              <a:t>B-19 </a:t>
            </a:r>
          </a:p>
        </p:txBody>
      </p:sp>
      <p:sp>
        <p:nvSpPr>
          <p:cNvPr id="32771" name="Rectangle 2051"/>
          <p:cNvSpPr>
            <a:spLocks noChangeArrowheads="1"/>
          </p:cNvSpPr>
          <p:nvPr/>
        </p:nvSpPr>
        <p:spPr bwMode="auto">
          <a:xfrm>
            <a:off x="38100" y="533400"/>
            <a:ext cx="60198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80000"/>
              </a:lnSpc>
              <a:spcBef>
                <a:spcPct val="20000"/>
              </a:spcBef>
            </a:pPr>
            <a:r>
              <a:rPr lang="it-IT" altLang="it-IT" sz="2300" b="1" u="sng" dirty="0">
                <a:latin typeface="Arial" pitchFamily="34" charset="0"/>
              </a:rPr>
              <a:t>Virus ad RNA:</a:t>
            </a:r>
          </a:p>
          <a:p>
            <a:pPr>
              <a:lnSpc>
                <a:spcPct val="80000"/>
              </a:lnSpc>
              <a:spcBef>
                <a:spcPct val="20000"/>
              </a:spcBef>
              <a:buFontTx/>
              <a:buChar char="•"/>
            </a:pPr>
            <a:r>
              <a:rPr lang="it-IT" altLang="it-IT" sz="2300" b="1" dirty="0">
                <a:latin typeface="Arial" pitchFamily="34" charset="0"/>
              </a:rPr>
              <a:t>Picornavirus</a:t>
            </a:r>
            <a:r>
              <a:rPr lang="it-IT" altLang="it-IT" sz="2300" dirty="0">
                <a:latin typeface="Arial" pitchFamily="34" charset="0"/>
              </a:rPr>
              <a:t> (ENTEROVIRUS):</a:t>
            </a:r>
          </a:p>
          <a:p>
            <a:pPr>
              <a:lnSpc>
                <a:spcPct val="80000"/>
              </a:lnSpc>
              <a:spcBef>
                <a:spcPct val="20000"/>
              </a:spcBef>
            </a:pPr>
            <a:r>
              <a:rPr lang="it-IT" altLang="it-IT" sz="2300" dirty="0" err="1">
                <a:latin typeface="Arial" pitchFamily="34" charset="0"/>
              </a:rPr>
              <a:t>Echo</a:t>
            </a:r>
            <a:r>
              <a:rPr lang="it-IT" altLang="it-IT" sz="2300" dirty="0">
                <a:latin typeface="Arial" pitchFamily="34" charset="0"/>
              </a:rPr>
              <a:t>, </a:t>
            </a:r>
            <a:r>
              <a:rPr lang="it-IT" altLang="it-IT" sz="2300" dirty="0" err="1">
                <a:latin typeface="Arial" pitchFamily="34" charset="0"/>
              </a:rPr>
              <a:t>Coxsackie</a:t>
            </a:r>
            <a:r>
              <a:rPr lang="it-IT" altLang="it-IT" sz="2300" dirty="0">
                <a:latin typeface="Arial" pitchFamily="34" charset="0"/>
              </a:rPr>
              <a:t> A e B, Polio 1,2,3, </a:t>
            </a:r>
            <a:r>
              <a:rPr lang="it-IT" altLang="it-IT" sz="2300" dirty="0" err="1">
                <a:latin typeface="Arial" pitchFamily="34" charset="0"/>
              </a:rPr>
              <a:t>Entero</a:t>
            </a:r>
            <a:r>
              <a:rPr lang="it-IT" altLang="it-IT" sz="2300" dirty="0">
                <a:latin typeface="Arial" pitchFamily="34" charset="0"/>
              </a:rPr>
              <a:t> 71.</a:t>
            </a:r>
          </a:p>
          <a:p>
            <a:pPr>
              <a:lnSpc>
                <a:spcPct val="80000"/>
              </a:lnSpc>
              <a:spcBef>
                <a:spcPct val="20000"/>
              </a:spcBef>
              <a:buFontTx/>
              <a:buChar char="•"/>
            </a:pPr>
            <a:r>
              <a:rPr lang="it-IT" altLang="it-IT" sz="2300" b="1" dirty="0" err="1">
                <a:latin typeface="Arial" pitchFamily="34" charset="0"/>
              </a:rPr>
              <a:t>Paramyxoviridae</a:t>
            </a:r>
            <a:r>
              <a:rPr lang="it-IT" altLang="it-IT" sz="2300" b="1" dirty="0">
                <a:latin typeface="Arial" pitchFamily="34" charset="0"/>
              </a:rPr>
              <a:t>:</a:t>
            </a:r>
            <a:endParaRPr lang="it-IT" altLang="it-IT" sz="2300" b="1" u="sng" dirty="0">
              <a:latin typeface="Arial" pitchFamily="34" charset="0"/>
            </a:endParaRPr>
          </a:p>
          <a:p>
            <a:pPr>
              <a:lnSpc>
                <a:spcPct val="80000"/>
              </a:lnSpc>
              <a:spcBef>
                <a:spcPct val="20000"/>
              </a:spcBef>
            </a:pPr>
            <a:r>
              <a:rPr lang="it-IT" altLang="it-IT" sz="2300" dirty="0">
                <a:latin typeface="Arial" pitchFamily="34" charset="0"/>
              </a:rPr>
              <a:t>Virus della parotite</a:t>
            </a:r>
          </a:p>
          <a:p>
            <a:pPr>
              <a:lnSpc>
                <a:spcPct val="80000"/>
              </a:lnSpc>
              <a:spcBef>
                <a:spcPct val="20000"/>
              </a:spcBef>
              <a:buFontTx/>
              <a:buChar char="•"/>
            </a:pPr>
            <a:r>
              <a:rPr lang="it-IT" altLang="it-IT" sz="2300" b="1" dirty="0" err="1">
                <a:latin typeface="Arial" pitchFamily="34" charset="0"/>
              </a:rPr>
              <a:t>Retroviridae</a:t>
            </a:r>
            <a:r>
              <a:rPr lang="it-IT" altLang="it-IT" sz="2300" dirty="0">
                <a:latin typeface="Arial" pitchFamily="34" charset="0"/>
              </a:rPr>
              <a:t>: </a:t>
            </a:r>
          </a:p>
          <a:p>
            <a:pPr>
              <a:lnSpc>
                <a:spcPct val="80000"/>
              </a:lnSpc>
              <a:spcBef>
                <a:spcPct val="20000"/>
              </a:spcBef>
            </a:pPr>
            <a:r>
              <a:rPr lang="it-IT" altLang="it-IT" sz="2300" dirty="0">
                <a:latin typeface="Arial" pitchFamily="34" charset="0"/>
              </a:rPr>
              <a:t>HIV-1</a:t>
            </a:r>
          </a:p>
          <a:p>
            <a:pPr>
              <a:lnSpc>
                <a:spcPct val="80000"/>
              </a:lnSpc>
              <a:spcBef>
                <a:spcPct val="20000"/>
              </a:spcBef>
              <a:buFontTx/>
              <a:buChar char="•"/>
            </a:pPr>
            <a:r>
              <a:rPr lang="it-IT" altLang="it-IT" sz="2300" b="1" dirty="0" err="1">
                <a:latin typeface="Arial" pitchFamily="34" charset="0"/>
              </a:rPr>
              <a:t>Flavivirus</a:t>
            </a:r>
            <a:r>
              <a:rPr lang="it-IT" altLang="it-IT" sz="2300" dirty="0">
                <a:latin typeface="Arial" pitchFamily="34" charset="0"/>
              </a:rPr>
              <a:t>:</a:t>
            </a:r>
          </a:p>
          <a:p>
            <a:pPr>
              <a:lnSpc>
                <a:spcPct val="80000"/>
              </a:lnSpc>
              <a:spcBef>
                <a:spcPct val="20000"/>
              </a:spcBef>
            </a:pPr>
            <a:r>
              <a:rPr lang="it-IT" altLang="it-IT" sz="2300" dirty="0">
                <a:latin typeface="Arial" pitchFamily="34" charset="0"/>
              </a:rPr>
              <a:t>HCV</a:t>
            </a:r>
          </a:p>
          <a:p>
            <a:pPr>
              <a:lnSpc>
                <a:spcPct val="80000"/>
              </a:lnSpc>
              <a:spcBef>
                <a:spcPct val="20000"/>
              </a:spcBef>
              <a:buFontTx/>
              <a:buChar char="•"/>
            </a:pPr>
            <a:r>
              <a:rPr lang="it-IT" altLang="it-IT" sz="2300" b="1" dirty="0" err="1">
                <a:latin typeface="Arial" pitchFamily="34" charset="0"/>
              </a:rPr>
              <a:t>Arbovirus</a:t>
            </a:r>
            <a:r>
              <a:rPr lang="it-IT" altLang="it-IT" sz="2300" b="1" dirty="0">
                <a:latin typeface="Arial" pitchFamily="34" charset="0"/>
              </a:rPr>
              <a:t>:</a:t>
            </a:r>
          </a:p>
          <a:p>
            <a:pPr>
              <a:lnSpc>
                <a:spcPct val="80000"/>
              </a:lnSpc>
              <a:spcBef>
                <a:spcPct val="20000"/>
              </a:spcBef>
            </a:pPr>
            <a:r>
              <a:rPr lang="it-IT" altLang="it-IT" sz="2300" dirty="0">
                <a:latin typeface="Arial" pitchFamily="34" charset="0"/>
              </a:rPr>
              <a:t>Virus dell’</a:t>
            </a:r>
            <a:r>
              <a:rPr lang="it-IT" altLang="it-IT" sz="2300" dirty="0" err="1">
                <a:latin typeface="Arial" pitchFamily="34" charset="0"/>
              </a:rPr>
              <a:t>enecefalite</a:t>
            </a:r>
            <a:r>
              <a:rPr lang="it-IT" altLang="it-IT" sz="2300" dirty="0">
                <a:latin typeface="Arial" pitchFamily="34" charset="0"/>
              </a:rPr>
              <a:t> da zecche dell’ovest</a:t>
            </a:r>
          </a:p>
          <a:p>
            <a:pPr>
              <a:lnSpc>
                <a:spcPct val="80000"/>
              </a:lnSpc>
              <a:spcBef>
                <a:spcPct val="20000"/>
              </a:spcBef>
            </a:pPr>
            <a:r>
              <a:rPr lang="it-IT" altLang="it-IT" sz="2300" b="1" u="sng" dirty="0">
                <a:solidFill>
                  <a:srgbClr val="FF0000"/>
                </a:solidFill>
                <a:latin typeface="Arial" pitchFamily="34" charset="0"/>
              </a:rPr>
              <a:t>Virus Toscana</a:t>
            </a:r>
          </a:p>
          <a:p>
            <a:pPr>
              <a:lnSpc>
                <a:spcPct val="80000"/>
              </a:lnSpc>
              <a:spcBef>
                <a:spcPct val="20000"/>
              </a:spcBef>
            </a:pPr>
            <a:r>
              <a:rPr lang="it-IT" altLang="it-IT" sz="2300" dirty="0">
                <a:latin typeface="Arial" pitchFamily="34" charset="0"/>
              </a:rPr>
              <a:t>Virus dell’encefalite di S. Louis</a:t>
            </a:r>
          </a:p>
          <a:p>
            <a:pPr>
              <a:lnSpc>
                <a:spcPct val="80000"/>
              </a:lnSpc>
              <a:spcBef>
                <a:spcPct val="20000"/>
              </a:spcBef>
            </a:pPr>
            <a:r>
              <a:rPr lang="it-IT" altLang="it-IT" sz="2300" dirty="0">
                <a:latin typeface="Arial" pitchFamily="34" charset="0"/>
              </a:rPr>
              <a:t>Virus della California</a:t>
            </a:r>
          </a:p>
          <a:p>
            <a:pPr>
              <a:lnSpc>
                <a:spcPct val="80000"/>
              </a:lnSpc>
              <a:spcBef>
                <a:spcPct val="20000"/>
              </a:spcBef>
            </a:pPr>
            <a:r>
              <a:rPr lang="it-IT" altLang="it-IT" sz="2300" dirty="0">
                <a:latin typeface="Arial" pitchFamily="34" charset="0"/>
              </a:rPr>
              <a:t>Virus della febbre da zecche del </a:t>
            </a:r>
            <a:r>
              <a:rPr lang="it-IT" altLang="it-IT" sz="2300" dirty="0" err="1">
                <a:latin typeface="Arial" pitchFamily="34" charset="0"/>
              </a:rPr>
              <a:t>colorado</a:t>
            </a:r>
            <a:endParaRPr lang="it-IT" altLang="it-IT" sz="2300" b="1" dirty="0">
              <a:latin typeface="Arial" pitchFamily="34" charset="0"/>
            </a:endParaRPr>
          </a:p>
          <a:p>
            <a:pPr>
              <a:lnSpc>
                <a:spcPct val="80000"/>
              </a:lnSpc>
              <a:spcBef>
                <a:spcPct val="20000"/>
              </a:spcBef>
              <a:buFontTx/>
              <a:buChar char="•"/>
            </a:pPr>
            <a:r>
              <a:rPr lang="it-IT" altLang="it-IT" sz="2300" b="1" dirty="0" err="1">
                <a:latin typeface="Arial" pitchFamily="34" charset="0"/>
              </a:rPr>
              <a:t>Arenavirus</a:t>
            </a:r>
            <a:r>
              <a:rPr lang="it-IT" altLang="it-IT" sz="2300" b="1" dirty="0">
                <a:latin typeface="Arial" pitchFamily="34" charset="0"/>
              </a:rPr>
              <a:t>:</a:t>
            </a:r>
          </a:p>
          <a:p>
            <a:pPr>
              <a:lnSpc>
                <a:spcPct val="80000"/>
              </a:lnSpc>
              <a:spcBef>
                <a:spcPct val="20000"/>
              </a:spcBef>
            </a:pPr>
            <a:r>
              <a:rPr lang="it-IT" altLang="it-IT" sz="2300" dirty="0">
                <a:latin typeface="Arial" pitchFamily="34" charset="0"/>
              </a:rPr>
              <a:t>Virus della </a:t>
            </a:r>
            <a:r>
              <a:rPr lang="it-IT" altLang="it-IT" sz="2300" dirty="0" err="1">
                <a:latin typeface="Arial" pitchFamily="34" charset="0"/>
              </a:rPr>
              <a:t>coriomeningite</a:t>
            </a:r>
            <a:r>
              <a:rPr lang="it-IT" altLang="it-IT" sz="2300" dirty="0">
                <a:latin typeface="Arial" pitchFamily="34" charset="0"/>
              </a:rPr>
              <a:t> linfocitaria (CML).</a:t>
            </a:r>
          </a:p>
        </p:txBody>
      </p:sp>
      <p:sp>
        <p:nvSpPr>
          <p:cNvPr id="32772" name="Text Box 2052"/>
          <p:cNvSpPr txBox="1">
            <a:spLocks noChangeArrowheads="1"/>
          </p:cNvSpPr>
          <p:nvPr/>
        </p:nvSpPr>
        <p:spPr bwMode="auto">
          <a:xfrm>
            <a:off x="1619672" y="12700"/>
            <a:ext cx="5822684"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it-IT" altLang="it-IT" sz="2300" b="1" dirty="0" smtClean="0">
                <a:latin typeface="Arial" pitchFamily="34" charset="0"/>
              </a:rPr>
              <a:t>MENINGITI VIRALI: AGENTI EZIOLOGICI</a:t>
            </a:r>
            <a:endParaRPr lang="it-IT" altLang="it-IT" sz="2300" b="1" noProof="1">
              <a:latin typeface="Arial" pitchFamily="34" charset="0"/>
            </a:endParaRPr>
          </a:p>
        </p:txBody>
      </p:sp>
      <p:sp>
        <p:nvSpPr>
          <p:cNvPr id="32773" name="Oval 2055"/>
          <p:cNvSpPr>
            <a:spLocks noChangeArrowheads="1"/>
          </p:cNvSpPr>
          <p:nvPr/>
        </p:nvSpPr>
        <p:spPr bwMode="auto">
          <a:xfrm>
            <a:off x="8686800" y="228600"/>
            <a:ext cx="381000" cy="3810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it-IT" altLang="it-IT"/>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0" descr="liquor"/>
          <p:cNvPicPr>
            <a:picLocks noChangeAspect="1" noChangeArrowheads="1"/>
          </p:cNvPicPr>
          <p:nvPr/>
        </p:nvPicPr>
        <p:blipFill>
          <a:blip r:embed="rId2">
            <a:lum contrast="24000"/>
            <a:extLst>
              <a:ext uri="{28A0092B-C50C-407E-A947-70E740481C1C}">
                <a14:useLocalDpi xmlns:a14="http://schemas.microsoft.com/office/drawing/2010/main" val="0"/>
              </a:ext>
            </a:extLst>
          </a:blip>
          <a:srcRect/>
          <a:stretch>
            <a:fillRect/>
          </a:stretch>
        </p:blipFill>
        <p:spPr bwMode="auto">
          <a:xfrm>
            <a:off x="5722938" y="3357563"/>
            <a:ext cx="3386137"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AutoShape 12"/>
          <p:cNvSpPr>
            <a:spLocks noChangeArrowheads="1"/>
          </p:cNvSpPr>
          <p:nvPr/>
        </p:nvSpPr>
        <p:spPr bwMode="auto">
          <a:xfrm>
            <a:off x="8313738" y="1628775"/>
            <a:ext cx="503237" cy="1728788"/>
          </a:xfrm>
          <a:prstGeom prst="curvedLeftArrow">
            <a:avLst>
              <a:gd name="adj1" fmla="val 68707"/>
              <a:gd name="adj2" fmla="val 137413"/>
              <a:gd name="adj3" fmla="val 33333"/>
            </a:avLst>
          </a:prstGeom>
          <a:solidFill>
            <a:schemeClr val="hlink"/>
          </a:solidFill>
          <a:ln w="9525">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it-IT" altLang="it-IT"/>
          </a:p>
        </p:txBody>
      </p:sp>
      <p:sp>
        <p:nvSpPr>
          <p:cNvPr id="8195" name="Rectangle 9"/>
          <p:cNvSpPr>
            <a:spLocks noChangeArrowheads="1"/>
          </p:cNvSpPr>
          <p:nvPr/>
        </p:nvSpPr>
        <p:spPr bwMode="auto">
          <a:xfrm>
            <a:off x="176213" y="188913"/>
            <a:ext cx="7708155"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110000"/>
              </a:lnSpc>
            </a:pPr>
            <a:r>
              <a:rPr lang="it-IT" altLang="it-IT" sz="2500" b="1" dirty="0">
                <a:latin typeface="Arial" pitchFamily="34" charset="0"/>
              </a:rPr>
              <a:t>SISTEMA NERVOSO CENTRALE:</a:t>
            </a:r>
          </a:p>
          <a:p>
            <a:pPr>
              <a:lnSpc>
                <a:spcPct val="110000"/>
              </a:lnSpc>
              <a:buFontTx/>
              <a:buChar char="•"/>
            </a:pPr>
            <a:r>
              <a:rPr lang="it-IT" altLang="it-IT" sz="2500" b="1" dirty="0">
                <a:latin typeface="Arial" pitchFamily="34" charset="0"/>
              </a:rPr>
              <a:t> ENCEFALO </a:t>
            </a:r>
            <a:r>
              <a:rPr lang="it-IT" altLang="it-IT" sz="2500" b="1" dirty="0" smtClean="0">
                <a:latin typeface="Arial" pitchFamily="34" charset="0"/>
              </a:rPr>
              <a:t>(cervello</a:t>
            </a:r>
            <a:r>
              <a:rPr lang="it-IT" altLang="it-IT" sz="2500" b="1" dirty="0">
                <a:latin typeface="Arial" pitchFamily="34" charset="0"/>
              </a:rPr>
              <a:t>, cervelletto, 	ponte, bulbo)</a:t>
            </a:r>
            <a:r>
              <a:rPr lang="it-IT" altLang="it-IT" sz="2500" dirty="0">
                <a:latin typeface="Arial" pitchFamily="34" charset="0"/>
              </a:rPr>
              <a:t> </a:t>
            </a:r>
          </a:p>
          <a:p>
            <a:pPr>
              <a:lnSpc>
                <a:spcPct val="110000"/>
              </a:lnSpc>
              <a:buFontTx/>
              <a:buChar char="•"/>
            </a:pPr>
            <a:r>
              <a:rPr lang="it-IT" altLang="it-IT" sz="2500" b="1" dirty="0">
                <a:latin typeface="Arial" pitchFamily="34" charset="0"/>
              </a:rPr>
              <a:t> MIDOLLO SPINALE</a:t>
            </a:r>
            <a:endParaRPr lang="it-IT" altLang="it-IT" sz="2500" dirty="0">
              <a:latin typeface="Arial" pitchFamily="34" charset="0"/>
            </a:endParaRPr>
          </a:p>
          <a:p>
            <a:pPr>
              <a:lnSpc>
                <a:spcPct val="110000"/>
              </a:lnSpc>
              <a:buFontTx/>
              <a:buChar char="•"/>
            </a:pPr>
            <a:r>
              <a:rPr lang="it-IT" altLang="it-IT" sz="2500" b="1" dirty="0">
                <a:latin typeface="Arial" pitchFamily="34" charset="0"/>
              </a:rPr>
              <a:t> MENINGI</a:t>
            </a:r>
            <a:r>
              <a:rPr lang="it-IT" altLang="it-IT" sz="2500" dirty="0">
                <a:latin typeface="Arial" pitchFamily="34" charset="0"/>
              </a:rPr>
              <a:t> </a:t>
            </a:r>
            <a:r>
              <a:rPr lang="it-IT" altLang="it-IT" sz="2500" b="1" dirty="0" smtClean="0">
                <a:latin typeface="Arial" pitchFamily="34" charset="0"/>
              </a:rPr>
              <a:t>(</a:t>
            </a:r>
            <a:r>
              <a:rPr lang="it-IT" altLang="it-IT" sz="2500" b="1" dirty="0">
                <a:latin typeface="Arial" pitchFamily="34" charset="0"/>
              </a:rPr>
              <a:t>dura madre, aracnoide 	e </a:t>
            </a:r>
            <a:r>
              <a:rPr lang="it-IT" altLang="it-IT" sz="2500" b="1" dirty="0" smtClean="0">
                <a:latin typeface="Arial" pitchFamily="34" charset="0"/>
              </a:rPr>
              <a:t>pia </a:t>
            </a:r>
            <a:r>
              <a:rPr lang="it-IT" altLang="it-IT" sz="2500" b="1" dirty="0">
                <a:latin typeface="Arial" pitchFamily="34" charset="0"/>
              </a:rPr>
              <a:t>madre)</a:t>
            </a:r>
            <a:endParaRPr lang="it-IT" altLang="it-IT" sz="2500" dirty="0">
              <a:latin typeface="Arial" pitchFamily="34" charset="0"/>
            </a:endParaRPr>
          </a:p>
          <a:p>
            <a:pPr>
              <a:lnSpc>
                <a:spcPct val="110000"/>
              </a:lnSpc>
            </a:pPr>
            <a:endParaRPr lang="it-IT" altLang="it-IT" sz="2500" b="1" dirty="0" smtClean="0">
              <a:latin typeface="Arial" pitchFamily="34" charset="0"/>
            </a:endParaRPr>
          </a:p>
          <a:p>
            <a:pPr>
              <a:lnSpc>
                <a:spcPct val="110000"/>
              </a:lnSpc>
            </a:pPr>
            <a:r>
              <a:rPr lang="it-IT" altLang="it-IT" sz="2500" b="1" dirty="0" smtClean="0">
                <a:latin typeface="Arial" pitchFamily="34" charset="0"/>
              </a:rPr>
              <a:t>Liquido </a:t>
            </a:r>
            <a:r>
              <a:rPr lang="it-IT" altLang="it-IT" sz="2500" b="1" dirty="0">
                <a:latin typeface="Arial" pitchFamily="34" charset="0"/>
              </a:rPr>
              <a:t>cefalo-rachidiano</a:t>
            </a:r>
            <a:r>
              <a:rPr lang="it-IT" altLang="it-IT" sz="2500" dirty="0">
                <a:latin typeface="Arial" pitchFamily="34" charset="0"/>
              </a:rPr>
              <a:t> o </a:t>
            </a:r>
            <a:r>
              <a:rPr lang="it-IT" altLang="it-IT" sz="2500" b="1" dirty="0">
                <a:latin typeface="Arial" pitchFamily="34" charset="0"/>
              </a:rPr>
              <a:t>liquor</a:t>
            </a:r>
            <a:r>
              <a:rPr lang="it-IT" altLang="it-IT" sz="2500" dirty="0">
                <a:latin typeface="Arial" pitchFamily="34" charset="0"/>
              </a:rPr>
              <a:t>: </a:t>
            </a:r>
            <a:endParaRPr lang="it-IT" altLang="it-IT" sz="2500" dirty="0" smtClean="0">
              <a:latin typeface="Arial" pitchFamily="34" charset="0"/>
            </a:endParaRPr>
          </a:p>
          <a:p>
            <a:pPr>
              <a:lnSpc>
                <a:spcPct val="110000"/>
              </a:lnSpc>
            </a:pPr>
            <a:r>
              <a:rPr lang="it-IT" altLang="it-IT" sz="2500" dirty="0" smtClean="0">
                <a:latin typeface="Arial" pitchFamily="34" charset="0"/>
              </a:rPr>
              <a:t>prodotto </a:t>
            </a:r>
            <a:r>
              <a:rPr lang="it-IT" altLang="it-IT" sz="2500" dirty="0">
                <a:latin typeface="Arial" pitchFamily="34" charset="0"/>
              </a:rPr>
              <a:t>dai plessi coroidei (soprattutto dai ventricoli laterali), circola </a:t>
            </a:r>
          </a:p>
          <a:p>
            <a:pPr>
              <a:lnSpc>
                <a:spcPct val="110000"/>
              </a:lnSpc>
              <a:buFontTx/>
              <a:buChar char="•"/>
            </a:pPr>
            <a:r>
              <a:rPr lang="it-IT" altLang="it-IT" sz="2500" dirty="0">
                <a:latin typeface="Arial" pitchFamily="34" charset="0"/>
              </a:rPr>
              <a:t> nelle cavità ventricolari, </a:t>
            </a:r>
          </a:p>
          <a:p>
            <a:pPr>
              <a:lnSpc>
                <a:spcPct val="110000"/>
              </a:lnSpc>
              <a:buFontTx/>
              <a:buChar char="•"/>
            </a:pPr>
            <a:r>
              <a:rPr lang="it-IT" altLang="it-IT" sz="2500" dirty="0">
                <a:latin typeface="Arial" pitchFamily="34" charset="0"/>
              </a:rPr>
              <a:t> nella cavità centrale del midollo e </a:t>
            </a:r>
          </a:p>
          <a:p>
            <a:pPr>
              <a:lnSpc>
                <a:spcPct val="110000"/>
              </a:lnSpc>
              <a:buFontTx/>
              <a:buChar char="•"/>
            </a:pPr>
            <a:r>
              <a:rPr lang="it-IT" altLang="it-IT" sz="2500" dirty="0">
                <a:latin typeface="Arial" pitchFamily="34" charset="0"/>
              </a:rPr>
              <a:t> negli spazi subaracnoidei, dove </a:t>
            </a:r>
            <a:endParaRPr lang="it-IT" altLang="it-IT" sz="2500" dirty="0" smtClean="0">
              <a:latin typeface="Arial" pitchFamily="34" charset="0"/>
            </a:endParaRPr>
          </a:p>
          <a:p>
            <a:pPr>
              <a:lnSpc>
                <a:spcPct val="110000"/>
              </a:lnSpc>
            </a:pPr>
            <a:r>
              <a:rPr lang="it-IT" altLang="it-IT" sz="2500" dirty="0" smtClean="0">
                <a:latin typeface="Arial" pitchFamily="34" charset="0"/>
              </a:rPr>
              <a:t>bagna </a:t>
            </a:r>
            <a:r>
              <a:rPr lang="it-IT" altLang="it-IT" sz="2500" dirty="0">
                <a:latin typeface="Arial" pitchFamily="34" charset="0"/>
              </a:rPr>
              <a:t>la superficie di midollo ed encefalo, esternamente alla pia madre.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3"/>
          <p:cNvSpPr txBox="1">
            <a:spLocks noChangeArrowheads="1"/>
          </p:cNvSpPr>
          <p:nvPr/>
        </p:nvSpPr>
        <p:spPr bwMode="auto">
          <a:xfrm>
            <a:off x="107950" y="336550"/>
            <a:ext cx="8785225"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98438" algn="l"/>
                <a:tab pos="3055938" algn="l"/>
                <a:tab pos="5616575" algn="l"/>
                <a:tab pos="6569075" algn="l"/>
              </a:tabLst>
              <a:defRPr sz="2400">
                <a:solidFill>
                  <a:schemeClr val="tx1"/>
                </a:solidFill>
                <a:latin typeface="Times New Roman" pitchFamily="18" charset="0"/>
              </a:defRPr>
            </a:lvl1pPr>
            <a:lvl2pPr marL="742950" indent="-285750">
              <a:tabLst>
                <a:tab pos="198438" algn="l"/>
                <a:tab pos="3055938" algn="l"/>
                <a:tab pos="5616575" algn="l"/>
                <a:tab pos="6569075" algn="l"/>
              </a:tabLst>
              <a:defRPr sz="2400">
                <a:solidFill>
                  <a:schemeClr val="tx1"/>
                </a:solidFill>
                <a:latin typeface="Times New Roman" pitchFamily="18" charset="0"/>
              </a:defRPr>
            </a:lvl2pPr>
            <a:lvl3pPr marL="1143000" indent="-228600">
              <a:tabLst>
                <a:tab pos="198438" algn="l"/>
                <a:tab pos="3055938" algn="l"/>
                <a:tab pos="5616575" algn="l"/>
                <a:tab pos="6569075" algn="l"/>
              </a:tabLst>
              <a:defRPr sz="2400">
                <a:solidFill>
                  <a:schemeClr val="tx1"/>
                </a:solidFill>
                <a:latin typeface="Times New Roman" pitchFamily="18" charset="0"/>
              </a:defRPr>
            </a:lvl3pPr>
            <a:lvl4pPr marL="1600200" indent="-228600">
              <a:tabLst>
                <a:tab pos="198438" algn="l"/>
                <a:tab pos="3055938" algn="l"/>
                <a:tab pos="5616575" algn="l"/>
                <a:tab pos="6569075" algn="l"/>
              </a:tabLst>
              <a:defRPr sz="2400">
                <a:solidFill>
                  <a:schemeClr val="tx1"/>
                </a:solidFill>
                <a:latin typeface="Times New Roman" pitchFamily="18" charset="0"/>
              </a:defRPr>
            </a:lvl4pPr>
            <a:lvl5pPr marL="2057400" indent="-228600">
              <a:tabLst>
                <a:tab pos="198438" algn="l"/>
                <a:tab pos="3055938" algn="l"/>
                <a:tab pos="5616575" algn="l"/>
                <a:tab pos="6569075"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198438" algn="l"/>
                <a:tab pos="3055938" algn="l"/>
                <a:tab pos="5616575" algn="l"/>
                <a:tab pos="6569075"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198438" algn="l"/>
                <a:tab pos="3055938" algn="l"/>
                <a:tab pos="5616575" algn="l"/>
                <a:tab pos="6569075"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198438" algn="l"/>
                <a:tab pos="3055938" algn="l"/>
                <a:tab pos="5616575" algn="l"/>
                <a:tab pos="6569075"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198438" algn="l"/>
                <a:tab pos="3055938" algn="l"/>
                <a:tab pos="5616575" algn="l"/>
                <a:tab pos="6569075" algn="l"/>
              </a:tabLst>
              <a:defRPr sz="2400">
                <a:solidFill>
                  <a:schemeClr val="tx1"/>
                </a:solidFill>
                <a:latin typeface="Times New Roman" pitchFamily="18" charset="0"/>
              </a:defRPr>
            </a:lvl9pPr>
          </a:lstStyle>
          <a:p>
            <a:pPr>
              <a:lnSpc>
                <a:spcPct val="110000"/>
              </a:lnSpc>
            </a:pPr>
            <a:r>
              <a:rPr lang="it-IT" altLang="it-IT" sz="2000" b="1" dirty="0">
                <a:latin typeface="Arial" pitchFamily="34" charset="0"/>
              </a:rPr>
              <a:t>	Agente	</a:t>
            </a:r>
            <a:r>
              <a:rPr lang="it-IT" altLang="it-IT" sz="2000" b="1" dirty="0" smtClean="0">
                <a:latin typeface="Arial" pitchFamily="34" charset="0"/>
              </a:rPr>
              <a:t>          Pazienti </a:t>
            </a:r>
            <a:r>
              <a:rPr lang="it-IT" altLang="it-IT" sz="2000" b="1" dirty="0">
                <a:latin typeface="Arial" pitchFamily="34" charset="0"/>
              </a:rPr>
              <a:t>	    Prevalenza stagionale</a:t>
            </a:r>
          </a:p>
          <a:p>
            <a:pPr>
              <a:lnSpc>
                <a:spcPct val="110000"/>
              </a:lnSpc>
            </a:pPr>
            <a:endParaRPr lang="it-IT" altLang="it-IT" sz="2000" b="1" dirty="0">
              <a:latin typeface="Arial" pitchFamily="34" charset="0"/>
            </a:endParaRPr>
          </a:p>
          <a:p>
            <a:pPr>
              <a:lnSpc>
                <a:spcPct val="110000"/>
              </a:lnSpc>
            </a:pPr>
            <a:r>
              <a:rPr lang="it-IT" altLang="it-IT" sz="2000" b="1" dirty="0">
                <a:latin typeface="Arial" pitchFamily="34" charset="0"/>
              </a:rPr>
              <a:t>	</a:t>
            </a:r>
            <a:r>
              <a:rPr lang="it-IT" altLang="it-IT" sz="2000" b="1" dirty="0" err="1">
                <a:latin typeface="Arial" pitchFamily="34" charset="0"/>
              </a:rPr>
              <a:t>Enterovirus</a:t>
            </a:r>
            <a:r>
              <a:rPr lang="it-IT" altLang="it-IT" sz="2000" b="1" dirty="0">
                <a:latin typeface="Arial" pitchFamily="34" charset="0"/>
              </a:rPr>
              <a:t> (</a:t>
            </a:r>
            <a:r>
              <a:rPr lang="it-IT" altLang="it-IT" sz="2000" b="1" dirty="0" err="1">
                <a:latin typeface="Arial" pitchFamily="34" charset="0"/>
              </a:rPr>
              <a:t>coxachie</a:t>
            </a:r>
            <a:r>
              <a:rPr lang="it-IT" altLang="it-IT" sz="2000" b="1" dirty="0">
                <a:latin typeface="Arial" pitchFamily="34" charset="0"/>
              </a:rPr>
              <a:t> A e B    Bambini	              Estate, autunno	</a:t>
            </a:r>
            <a:r>
              <a:rPr lang="it-IT" altLang="it-IT" sz="2000" b="1" dirty="0" err="1">
                <a:latin typeface="Arial" pitchFamily="34" charset="0"/>
              </a:rPr>
              <a:t>Echovirus</a:t>
            </a:r>
            <a:r>
              <a:rPr lang="it-IT" altLang="it-IT" sz="2000" b="1" dirty="0">
                <a:latin typeface="Arial" pitchFamily="34" charset="0"/>
              </a:rPr>
              <a:t>, Poliovirus)</a:t>
            </a:r>
          </a:p>
          <a:p>
            <a:pPr>
              <a:lnSpc>
                <a:spcPct val="110000"/>
              </a:lnSpc>
            </a:pPr>
            <a:r>
              <a:rPr lang="it-IT" altLang="it-IT" sz="2000" b="1" dirty="0">
                <a:latin typeface="Arial" pitchFamily="34" charset="0"/>
              </a:rPr>
              <a:t>	Parotite	           Bambini	          Inverno, primavera</a:t>
            </a:r>
          </a:p>
          <a:p>
            <a:pPr>
              <a:lnSpc>
                <a:spcPct val="110000"/>
              </a:lnSpc>
            </a:pPr>
            <a:r>
              <a:rPr lang="it-IT" altLang="it-IT" sz="2000" b="1" dirty="0">
                <a:latin typeface="Arial" pitchFamily="34" charset="0"/>
              </a:rPr>
              <a:t>	HSV-1	           Adulti	              Nessuna</a:t>
            </a:r>
          </a:p>
          <a:p>
            <a:pPr>
              <a:lnSpc>
                <a:spcPct val="110000"/>
              </a:lnSpc>
            </a:pPr>
            <a:r>
              <a:rPr lang="it-IT" altLang="it-IT" sz="2000" b="1" dirty="0">
                <a:latin typeface="Arial" pitchFamily="34" charset="0"/>
              </a:rPr>
              <a:t>	HSV-2	         Neonati                            Nessuna</a:t>
            </a:r>
          </a:p>
          <a:p>
            <a:pPr>
              <a:lnSpc>
                <a:spcPct val="110000"/>
              </a:lnSpc>
            </a:pPr>
            <a:r>
              <a:rPr lang="it-IT" altLang="it-IT" sz="2000" b="1" dirty="0">
                <a:latin typeface="Arial" pitchFamily="34" charset="0"/>
              </a:rPr>
              <a:t>                                                 giovani adulti    	</a:t>
            </a:r>
          </a:p>
          <a:p>
            <a:pPr>
              <a:lnSpc>
                <a:spcPct val="110000"/>
              </a:lnSpc>
            </a:pPr>
            <a:r>
              <a:rPr lang="it-IT" altLang="it-IT" sz="2000" b="1" dirty="0">
                <a:latin typeface="Arial" pitchFamily="34" charset="0"/>
              </a:rPr>
              <a:t>   </a:t>
            </a:r>
            <a:r>
              <a:rPr lang="it-IT" altLang="it-IT" sz="2000" b="1" dirty="0" err="1">
                <a:latin typeface="Arial" pitchFamily="34" charset="0"/>
              </a:rPr>
              <a:t>Arbovirus</a:t>
            </a:r>
            <a:endParaRPr lang="it-IT" altLang="it-IT" sz="2000" b="1" dirty="0">
              <a:latin typeface="Arial" pitchFamily="34" charset="0"/>
            </a:endParaRPr>
          </a:p>
          <a:p>
            <a:pPr>
              <a:lnSpc>
                <a:spcPct val="110000"/>
              </a:lnSpc>
            </a:pPr>
            <a:r>
              <a:rPr lang="it-IT" altLang="it-IT" sz="2000" b="1" dirty="0">
                <a:latin typeface="Arial" pitchFamily="34" charset="0"/>
              </a:rPr>
              <a:t>	Encefalite di St. Louis	         Adulti	               Estate, autunno</a:t>
            </a:r>
          </a:p>
          <a:p>
            <a:pPr>
              <a:lnSpc>
                <a:spcPct val="110000"/>
              </a:lnSpc>
            </a:pPr>
            <a:r>
              <a:rPr lang="it-IT" altLang="it-IT" sz="2000" b="1" dirty="0">
                <a:latin typeface="Arial" pitchFamily="34" charset="0"/>
              </a:rPr>
              <a:t>	Encefalite da </a:t>
            </a:r>
            <a:r>
              <a:rPr lang="it-IT" altLang="it-IT" sz="2000" b="1" dirty="0" smtClean="0">
                <a:latin typeface="Arial" pitchFamily="34" charset="0"/>
              </a:rPr>
              <a:t>zecche</a:t>
            </a:r>
            <a:r>
              <a:rPr lang="it-IT" altLang="it-IT" sz="2000" b="1" dirty="0">
                <a:latin typeface="Arial" pitchFamily="34" charset="0"/>
              </a:rPr>
              <a:t>	         Bambini, adulti                 Estate</a:t>
            </a:r>
          </a:p>
          <a:p>
            <a:pPr>
              <a:lnSpc>
                <a:spcPct val="110000"/>
              </a:lnSpc>
            </a:pPr>
            <a:r>
              <a:rPr lang="it-IT" altLang="it-IT" sz="2000" b="1" dirty="0">
                <a:latin typeface="Arial" pitchFamily="34" charset="0"/>
              </a:rPr>
              <a:t>	Rabbia	         Tutte le età	               Estate, autunno</a:t>
            </a:r>
          </a:p>
          <a:p>
            <a:pPr>
              <a:lnSpc>
                <a:spcPct val="110000"/>
              </a:lnSpc>
            </a:pPr>
            <a:r>
              <a:rPr lang="it-IT" altLang="it-IT" sz="2000" b="1" dirty="0">
                <a:latin typeface="Arial" pitchFamily="34" charset="0"/>
              </a:rPr>
              <a:t>	Morbillo	         Bambini                            Primavera	</a:t>
            </a:r>
          </a:p>
          <a:p>
            <a:pPr>
              <a:lnSpc>
                <a:spcPct val="110000"/>
              </a:lnSpc>
            </a:pPr>
            <a:r>
              <a:rPr lang="it-IT" altLang="it-IT" sz="2000" b="1" dirty="0">
                <a:latin typeface="Arial" pitchFamily="34" charset="0"/>
              </a:rPr>
              <a:t>	VZV	        Bambini	               Primavera</a:t>
            </a:r>
          </a:p>
          <a:p>
            <a:pPr>
              <a:lnSpc>
                <a:spcPct val="110000"/>
              </a:lnSpc>
            </a:pPr>
            <a:r>
              <a:rPr lang="it-IT" altLang="it-IT" sz="2000" b="1" dirty="0">
                <a:latin typeface="Arial" pitchFamily="34" charset="0"/>
              </a:rPr>
              <a:t>	</a:t>
            </a:r>
            <a:r>
              <a:rPr lang="it-IT" altLang="it-IT" sz="2000" b="1" dirty="0" err="1">
                <a:latin typeface="Arial" pitchFamily="34" charset="0"/>
              </a:rPr>
              <a:t>Coriomeningite</a:t>
            </a:r>
            <a:r>
              <a:rPr lang="it-IT" altLang="it-IT" sz="2000" b="1" dirty="0">
                <a:latin typeface="Arial" pitchFamily="34" charset="0"/>
              </a:rPr>
              <a:t> linfocitaria   Adulti	               Nessuna</a:t>
            </a:r>
          </a:p>
          <a:p>
            <a:pPr>
              <a:lnSpc>
                <a:spcPct val="110000"/>
              </a:lnSpc>
            </a:pPr>
            <a:r>
              <a:rPr lang="it-IT" altLang="it-IT" sz="2000" b="1" dirty="0">
                <a:latin typeface="Arial" pitchFamily="34" charset="0"/>
              </a:rPr>
              <a:t>	EBV	         Bambini, giovani adulti   Nessuna</a:t>
            </a:r>
          </a:p>
        </p:txBody>
      </p:sp>
      <p:sp>
        <p:nvSpPr>
          <p:cNvPr id="33795" name="Line 7"/>
          <p:cNvSpPr>
            <a:spLocks noChangeShapeType="1"/>
          </p:cNvSpPr>
          <p:nvPr/>
        </p:nvSpPr>
        <p:spPr bwMode="auto">
          <a:xfrm>
            <a:off x="125413" y="981075"/>
            <a:ext cx="88392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798" name="Line 7"/>
          <p:cNvSpPr>
            <a:spLocks noChangeShapeType="1"/>
          </p:cNvSpPr>
          <p:nvPr/>
        </p:nvSpPr>
        <p:spPr bwMode="auto">
          <a:xfrm>
            <a:off x="107950" y="5949950"/>
            <a:ext cx="88392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cxnSp>
        <p:nvCxnSpPr>
          <p:cNvPr id="3" name="Connettore 1 2"/>
          <p:cNvCxnSpPr/>
          <p:nvPr/>
        </p:nvCxnSpPr>
        <p:spPr bwMode="auto">
          <a:xfrm>
            <a:off x="125413" y="908720"/>
            <a:ext cx="9018587"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ChangeArrowheads="1"/>
          </p:cNvSpPr>
          <p:nvPr>
            <p:ph type="title" idx="4294967295"/>
          </p:nvPr>
        </p:nvSpPr>
        <p:spPr/>
        <p:txBody>
          <a:bodyPr/>
          <a:lstStyle/>
          <a:p>
            <a:r>
              <a:rPr lang="en-US" altLang="it-IT" b="1" dirty="0" err="1" smtClean="0">
                <a:solidFill>
                  <a:schemeClr val="tx1"/>
                </a:solidFill>
                <a:latin typeface="Arial" pitchFamily="34" charset="0"/>
                <a:cs typeface="Arial" pitchFamily="34" charset="0"/>
              </a:rPr>
              <a:t>Meningiti</a:t>
            </a:r>
            <a:r>
              <a:rPr lang="en-US" altLang="it-IT" b="1" dirty="0" smtClean="0">
                <a:solidFill>
                  <a:schemeClr val="tx1"/>
                </a:solidFill>
                <a:latin typeface="Arial" pitchFamily="34" charset="0"/>
                <a:cs typeface="Arial" pitchFamily="34" charset="0"/>
              </a:rPr>
              <a:t> da HSV</a:t>
            </a:r>
          </a:p>
        </p:txBody>
      </p:sp>
      <p:sp>
        <p:nvSpPr>
          <p:cNvPr id="320515" name="Rectangle 3"/>
          <p:cNvSpPr>
            <a:spLocks noGrp="1" noChangeArrowheads="1"/>
          </p:cNvSpPr>
          <p:nvPr>
            <p:ph type="body" idx="4294967295"/>
          </p:nvPr>
        </p:nvSpPr>
        <p:spPr/>
        <p:txBody>
          <a:bodyPr/>
          <a:lstStyle/>
          <a:p>
            <a:pPr>
              <a:lnSpc>
                <a:spcPct val="120000"/>
              </a:lnSpc>
            </a:pPr>
            <a:r>
              <a:rPr lang="en-US" altLang="it-IT" sz="2800" smtClean="0">
                <a:latin typeface="Arial" pitchFamily="34" charset="0"/>
                <a:cs typeface="Arial" pitchFamily="34" charset="0"/>
              </a:rPr>
              <a:t>Il virus</a:t>
            </a:r>
            <a:r>
              <a:rPr lang="en-US" altLang="it-IT" sz="2800" smtClean="0">
                <a:effectLst>
                  <a:outerShdw blurRad="38100" dist="38100" dir="2700000" algn="tl">
                    <a:srgbClr val="C0C0C0"/>
                  </a:outerShdw>
                </a:effectLst>
                <a:latin typeface="Arial" pitchFamily="34" charset="0"/>
                <a:cs typeface="Arial" pitchFamily="34" charset="0"/>
              </a:rPr>
              <a:t> </a:t>
            </a:r>
            <a:r>
              <a:rPr lang="en-US" altLang="it-IT" sz="2800" i="1" smtClean="0">
                <a:latin typeface="Arial" pitchFamily="34" charset="0"/>
                <a:cs typeface="Arial" pitchFamily="34" charset="0"/>
              </a:rPr>
              <a:t>HERPES SIMPLEX</a:t>
            </a:r>
            <a:r>
              <a:rPr lang="en-US" altLang="it-IT" sz="2800" smtClean="0">
                <a:effectLst>
                  <a:outerShdw blurRad="38100" dist="38100" dir="2700000" algn="tl">
                    <a:srgbClr val="C0C0C0"/>
                  </a:outerShdw>
                </a:effectLst>
                <a:latin typeface="Arial" pitchFamily="34" charset="0"/>
                <a:cs typeface="Arial" pitchFamily="34" charset="0"/>
              </a:rPr>
              <a:t> </a:t>
            </a:r>
            <a:r>
              <a:rPr lang="en-US" altLang="it-IT" sz="2800" smtClean="0">
                <a:latin typeface="Arial" pitchFamily="34" charset="0"/>
                <a:cs typeface="Arial" pitchFamily="34" charset="0"/>
              </a:rPr>
              <a:t>può provocare una</a:t>
            </a:r>
            <a:r>
              <a:rPr lang="en-US" altLang="it-IT" sz="2800" smtClean="0">
                <a:effectLst>
                  <a:outerShdw blurRad="38100" dist="38100" dir="2700000" algn="tl">
                    <a:srgbClr val="C0C0C0"/>
                  </a:outerShdw>
                </a:effectLst>
                <a:latin typeface="Arial" pitchFamily="34" charset="0"/>
                <a:cs typeface="Arial" pitchFamily="34" charset="0"/>
              </a:rPr>
              <a:t> </a:t>
            </a:r>
            <a:r>
              <a:rPr lang="en-US" altLang="it-IT" sz="2800" smtClean="0">
                <a:latin typeface="Arial" pitchFamily="34" charset="0"/>
                <a:cs typeface="Arial" pitchFamily="34" charset="0"/>
              </a:rPr>
              <a:t>meningite o una meningoencefalite per riattivazione di un’infezione latente oppure in seguito ad un’infezione primaria </a:t>
            </a:r>
          </a:p>
          <a:p>
            <a:pPr>
              <a:lnSpc>
                <a:spcPct val="120000"/>
              </a:lnSpc>
            </a:pPr>
            <a:r>
              <a:rPr lang="en-US" altLang="it-IT" sz="2800" smtClean="0">
                <a:latin typeface="Arial" pitchFamily="34" charset="0"/>
                <a:cs typeface="Arial" pitchFamily="34" charset="0"/>
              </a:rPr>
              <a:t>La meningite in qualche caso si associa ad herpes labiale o genitale</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Text Box 4"/>
          <p:cNvSpPr txBox="1">
            <a:spLocks noChangeArrowheads="1"/>
          </p:cNvSpPr>
          <p:nvPr/>
        </p:nvSpPr>
        <p:spPr bwMode="auto">
          <a:xfrm>
            <a:off x="2195513" y="1844675"/>
            <a:ext cx="44688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2800" b="1">
                <a:latin typeface="Arial" pitchFamily="34" charset="0"/>
              </a:rPr>
              <a:t>DIAGNOSI DI MENINGITE</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79" name="Rectangle 15"/>
          <p:cNvSpPr>
            <a:spLocks noChangeArrowheads="1"/>
          </p:cNvSpPr>
          <p:nvPr/>
        </p:nvSpPr>
        <p:spPr bwMode="auto">
          <a:xfrm>
            <a:off x="468313" y="2708275"/>
            <a:ext cx="48164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it-IT">
                <a:latin typeface="Arial" pitchFamily="34" charset="0"/>
              </a:rPr>
              <a:t>Volume totale del liquor: 90-150 mL</a:t>
            </a:r>
            <a:endParaRPr lang="en-US" altLang="it-IT"/>
          </a:p>
        </p:txBody>
      </p:sp>
      <p:pic>
        <p:nvPicPr>
          <p:cNvPr id="113686" name="Picture 22"/>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b="520"/>
          <a:stretch>
            <a:fillRect/>
          </a:stretch>
        </p:blipFill>
        <p:spPr bwMode="auto">
          <a:xfrm>
            <a:off x="6281738" y="1389063"/>
            <a:ext cx="2738437" cy="546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3687" name="Group 23"/>
          <p:cNvGrpSpPr>
            <a:grpSpLocks/>
          </p:cNvGrpSpPr>
          <p:nvPr/>
        </p:nvGrpSpPr>
        <p:grpSpPr bwMode="auto">
          <a:xfrm>
            <a:off x="536575" y="450850"/>
            <a:ext cx="7735888" cy="688975"/>
            <a:chOff x="338" y="284"/>
            <a:chExt cx="4873" cy="434"/>
          </a:xfrm>
        </p:grpSpPr>
        <p:grpSp>
          <p:nvGrpSpPr>
            <p:cNvPr id="113688" name="Group 24"/>
            <p:cNvGrpSpPr>
              <a:grpSpLocks/>
            </p:cNvGrpSpPr>
            <p:nvPr/>
          </p:nvGrpSpPr>
          <p:grpSpPr bwMode="auto">
            <a:xfrm>
              <a:off x="338" y="284"/>
              <a:ext cx="4873" cy="434"/>
              <a:chOff x="338" y="284"/>
              <a:chExt cx="4873" cy="434"/>
            </a:xfrm>
          </p:grpSpPr>
          <p:sp>
            <p:nvSpPr>
              <p:cNvPr id="113689" name="Rectangle 25"/>
              <p:cNvSpPr>
                <a:spLocks noChangeArrowheads="1"/>
              </p:cNvSpPr>
              <p:nvPr/>
            </p:nvSpPr>
            <p:spPr bwMode="auto">
              <a:xfrm>
                <a:off x="338" y="284"/>
                <a:ext cx="4873" cy="12"/>
              </a:xfrm>
              <a:prstGeom prst="rect">
                <a:avLst/>
              </a:prstGeom>
              <a:solidFill>
                <a:srgbClr val="47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3690" name="Rectangle 26"/>
              <p:cNvSpPr>
                <a:spLocks noChangeArrowheads="1"/>
              </p:cNvSpPr>
              <p:nvPr/>
            </p:nvSpPr>
            <p:spPr bwMode="auto">
              <a:xfrm>
                <a:off x="338" y="296"/>
                <a:ext cx="4873" cy="24"/>
              </a:xfrm>
              <a:prstGeom prst="rect">
                <a:avLst/>
              </a:prstGeom>
              <a:solidFill>
                <a:srgbClr val="4B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3691" name="Rectangle 27"/>
              <p:cNvSpPr>
                <a:spLocks noChangeArrowheads="1"/>
              </p:cNvSpPr>
              <p:nvPr/>
            </p:nvSpPr>
            <p:spPr bwMode="auto">
              <a:xfrm>
                <a:off x="338" y="320"/>
                <a:ext cx="4873" cy="12"/>
              </a:xfrm>
              <a:prstGeom prst="rect">
                <a:avLst/>
              </a:prstGeom>
              <a:solidFill>
                <a:srgbClr val="51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3692" name="Rectangle 28"/>
              <p:cNvSpPr>
                <a:spLocks noChangeArrowheads="1"/>
              </p:cNvSpPr>
              <p:nvPr/>
            </p:nvSpPr>
            <p:spPr bwMode="auto">
              <a:xfrm>
                <a:off x="338" y="332"/>
                <a:ext cx="4873" cy="24"/>
              </a:xfrm>
              <a:prstGeom prst="rect">
                <a:avLst/>
              </a:prstGeom>
              <a:solidFill>
                <a:srgbClr val="5A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3693" name="Rectangle 29"/>
              <p:cNvSpPr>
                <a:spLocks noChangeArrowheads="1"/>
              </p:cNvSpPr>
              <p:nvPr/>
            </p:nvSpPr>
            <p:spPr bwMode="auto">
              <a:xfrm>
                <a:off x="338" y="356"/>
                <a:ext cx="4873" cy="12"/>
              </a:xfrm>
              <a:prstGeom prst="rect">
                <a:avLst/>
              </a:prstGeom>
              <a:solidFill>
                <a:srgbClr val="6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3694" name="Rectangle 30"/>
              <p:cNvSpPr>
                <a:spLocks noChangeArrowheads="1"/>
              </p:cNvSpPr>
              <p:nvPr/>
            </p:nvSpPr>
            <p:spPr bwMode="auto">
              <a:xfrm>
                <a:off x="338" y="368"/>
                <a:ext cx="4873" cy="24"/>
              </a:xfrm>
              <a:prstGeom prst="rect">
                <a:avLst/>
              </a:prstGeom>
              <a:solidFill>
                <a:srgbClr val="6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3695" name="Rectangle 31"/>
              <p:cNvSpPr>
                <a:spLocks noChangeArrowheads="1"/>
              </p:cNvSpPr>
              <p:nvPr/>
            </p:nvSpPr>
            <p:spPr bwMode="auto">
              <a:xfrm>
                <a:off x="338" y="392"/>
                <a:ext cx="4873" cy="12"/>
              </a:xfrm>
              <a:prstGeom prst="rect">
                <a:avLst/>
              </a:prstGeom>
              <a:solidFill>
                <a:srgbClr val="7A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3696" name="Rectangle 32"/>
              <p:cNvSpPr>
                <a:spLocks noChangeArrowheads="1"/>
              </p:cNvSpPr>
              <p:nvPr/>
            </p:nvSpPr>
            <p:spPr bwMode="auto">
              <a:xfrm>
                <a:off x="338" y="404"/>
                <a:ext cx="4873" cy="24"/>
              </a:xfrm>
              <a:prstGeom prst="rect">
                <a:avLst/>
              </a:prstGeom>
              <a:solidFill>
                <a:srgbClr val="8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3697" name="Rectangle 33"/>
              <p:cNvSpPr>
                <a:spLocks noChangeArrowheads="1"/>
              </p:cNvSpPr>
              <p:nvPr/>
            </p:nvSpPr>
            <p:spPr bwMode="auto">
              <a:xfrm>
                <a:off x="338" y="428"/>
                <a:ext cx="4873" cy="12"/>
              </a:xfrm>
              <a:prstGeom prst="rect">
                <a:avLst/>
              </a:prstGeom>
              <a:solidFill>
                <a:srgbClr val="8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3698" name="Rectangle 34"/>
              <p:cNvSpPr>
                <a:spLocks noChangeArrowheads="1"/>
              </p:cNvSpPr>
              <p:nvPr/>
            </p:nvSpPr>
            <p:spPr bwMode="auto">
              <a:xfrm>
                <a:off x="338" y="440"/>
                <a:ext cx="4873" cy="25"/>
              </a:xfrm>
              <a:prstGeom prst="rect">
                <a:avLst/>
              </a:prstGeom>
              <a:solidFill>
                <a:srgbClr val="92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3699" name="Rectangle 35"/>
              <p:cNvSpPr>
                <a:spLocks noChangeArrowheads="1"/>
              </p:cNvSpPr>
              <p:nvPr/>
            </p:nvSpPr>
            <p:spPr bwMode="auto">
              <a:xfrm>
                <a:off x="338" y="465"/>
                <a:ext cx="4873" cy="12"/>
              </a:xfrm>
              <a:prstGeom prst="rect">
                <a:avLst/>
              </a:prstGeom>
              <a:solidFill>
                <a:srgbClr val="95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3700" name="Rectangle 36"/>
              <p:cNvSpPr>
                <a:spLocks noChangeArrowheads="1"/>
              </p:cNvSpPr>
              <p:nvPr/>
            </p:nvSpPr>
            <p:spPr bwMode="auto">
              <a:xfrm>
                <a:off x="338" y="477"/>
                <a:ext cx="4873" cy="24"/>
              </a:xfrm>
              <a:prstGeom prst="rect">
                <a:avLst/>
              </a:prstGeom>
              <a:solidFill>
                <a:srgbClr val="98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3701" name="Rectangle 37"/>
              <p:cNvSpPr>
                <a:spLocks noChangeArrowheads="1"/>
              </p:cNvSpPr>
              <p:nvPr/>
            </p:nvSpPr>
            <p:spPr bwMode="auto">
              <a:xfrm>
                <a:off x="338" y="501"/>
                <a:ext cx="4873" cy="12"/>
              </a:xfrm>
              <a:prstGeom prst="rect">
                <a:avLst/>
              </a:prstGeom>
              <a:solidFill>
                <a:srgbClr val="98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3702" name="Rectangle 38"/>
              <p:cNvSpPr>
                <a:spLocks noChangeArrowheads="1"/>
              </p:cNvSpPr>
              <p:nvPr/>
            </p:nvSpPr>
            <p:spPr bwMode="auto">
              <a:xfrm>
                <a:off x="338" y="513"/>
                <a:ext cx="4873" cy="24"/>
              </a:xfrm>
              <a:prstGeom prst="rect">
                <a:avLst/>
              </a:prstGeom>
              <a:solidFill>
                <a:srgbClr val="9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3703" name="Rectangle 39"/>
              <p:cNvSpPr>
                <a:spLocks noChangeArrowheads="1"/>
              </p:cNvSpPr>
              <p:nvPr/>
            </p:nvSpPr>
            <p:spPr bwMode="auto">
              <a:xfrm>
                <a:off x="338" y="537"/>
                <a:ext cx="4873" cy="12"/>
              </a:xfrm>
              <a:prstGeom prst="rect">
                <a:avLst/>
              </a:prstGeom>
              <a:solidFill>
                <a:srgbClr val="93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3704" name="Rectangle 40"/>
              <p:cNvSpPr>
                <a:spLocks noChangeArrowheads="1"/>
              </p:cNvSpPr>
              <p:nvPr/>
            </p:nvSpPr>
            <p:spPr bwMode="auto">
              <a:xfrm>
                <a:off x="338" y="549"/>
                <a:ext cx="4873" cy="24"/>
              </a:xfrm>
              <a:prstGeom prst="rect">
                <a:avLst/>
              </a:prstGeom>
              <a:solidFill>
                <a:srgbClr val="8E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3705" name="Rectangle 41"/>
              <p:cNvSpPr>
                <a:spLocks noChangeArrowheads="1"/>
              </p:cNvSpPr>
              <p:nvPr/>
            </p:nvSpPr>
            <p:spPr bwMode="auto">
              <a:xfrm>
                <a:off x="338" y="573"/>
                <a:ext cx="4873" cy="12"/>
              </a:xfrm>
              <a:prstGeom prst="rect">
                <a:avLst/>
              </a:prstGeom>
              <a:solidFill>
                <a:srgbClr val="87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3706" name="Rectangle 42"/>
              <p:cNvSpPr>
                <a:spLocks noChangeArrowheads="1"/>
              </p:cNvSpPr>
              <p:nvPr/>
            </p:nvSpPr>
            <p:spPr bwMode="auto">
              <a:xfrm>
                <a:off x="338" y="585"/>
                <a:ext cx="4873" cy="24"/>
              </a:xfrm>
              <a:prstGeom prst="rect">
                <a:avLst/>
              </a:prstGeom>
              <a:solidFill>
                <a:srgbClr val="7E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3707" name="Rectangle 43"/>
              <p:cNvSpPr>
                <a:spLocks noChangeArrowheads="1"/>
              </p:cNvSpPr>
              <p:nvPr/>
            </p:nvSpPr>
            <p:spPr bwMode="auto">
              <a:xfrm>
                <a:off x="338" y="609"/>
                <a:ext cx="4873" cy="12"/>
              </a:xfrm>
              <a:prstGeom prst="rect">
                <a:avLst/>
              </a:prstGeom>
              <a:solidFill>
                <a:srgbClr val="73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3708" name="Rectangle 44"/>
              <p:cNvSpPr>
                <a:spLocks noChangeArrowheads="1"/>
              </p:cNvSpPr>
              <p:nvPr/>
            </p:nvSpPr>
            <p:spPr bwMode="auto">
              <a:xfrm>
                <a:off x="338" y="621"/>
                <a:ext cx="4873" cy="25"/>
              </a:xfrm>
              <a:prstGeom prst="rect">
                <a:avLst/>
              </a:prstGeom>
              <a:solidFill>
                <a:srgbClr val="68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3709" name="Rectangle 45"/>
              <p:cNvSpPr>
                <a:spLocks noChangeArrowheads="1"/>
              </p:cNvSpPr>
              <p:nvPr/>
            </p:nvSpPr>
            <p:spPr bwMode="auto">
              <a:xfrm>
                <a:off x="338" y="646"/>
                <a:ext cx="4873" cy="12"/>
              </a:xfrm>
              <a:prstGeom prst="rect">
                <a:avLst/>
              </a:prstGeom>
              <a:solidFill>
                <a:srgbClr val="5D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3710" name="Rectangle 46"/>
              <p:cNvSpPr>
                <a:spLocks noChangeArrowheads="1"/>
              </p:cNvSpPr>
              <p:nvPr/>
            </p:nvSpPr>
            <p:spPr bwMode="auto">
              <a:xfrm>
                <a:off x="338" y="658"/>
                <a:ext cx="4873" cy="24"/>
              </a:xfrm>
              <a:prstGeom prst="rect">
                <a:avLst/>
              </a:prstGeom>
              <a:solidFill>
                <a:srgbClr val="5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3711" name="Rectangle 47"/>
              <p:cNvSpPr>
                <a:spLocks noChangeArrowheads="1"/>
              </p:cNvSpPr>
              <p:nvPr/>
            </p:nvSpPr>
            <p:spPr bwMode="auto">
              <a:xfrm>
                <a:off x="338" y="682"/>
                <a:ext cx="4873" cy="12"/>
              </a:xfrm>
              <a:prstGeom prst="rect">
                <a:avLst/>
              </a:prstGeom>
              <a:solidFill>
                <a:srgbClr val="4D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3712" name="Rectangle 48"/>
              <p:cNvSpPr>
                <a:spLocks noChangeArrowheads="1"/>
              </p:cNvSpPr>
              <p:nvPr/>
            </p:nvSpPr>
            <p:spPr bwMode="auto">
              <a:xfrm>
                <a:off x="338" y="694"/>
                <a:ext cx="4873" cy="24"/>
              </a:xfrm>
              <a:prstGeom prst="rect">
                <a:avLst/>
              </a:prstGeom>
              <a:solidFill>
                <a:srgbClr val="48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113713" name="Rectangle 49"/>
            <p:cNvSpPr>
              <a:spLocks noChangeArrowheads="1"/>
            </p:cNvSpPr>
            <p:nvPr/>
          </p:nvSpPr>
          <p:spPr bwMode="auto">
            <a:xfrm>
              <a:off x="338" y="284"/>
              <a:ext cx="4873" cy="434"/>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13714" name="Rectangle 50"/>
          <p:cNvSpPr>
            <a:spLocks noChangeArrowheads="1"/>
          </p:cNvSpPr>
          <p:nvPr/>
        </p:nvSpPr>
        <p:spPr bwMode="auto">
          <a:xfrm>
            <a:off x="631825" y="525463"/>
            <a:ext cx="750411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it-IT" sz="3800" b="1">
                <a:solidFill>
                  <a:srgbClr val="FFFF00"/>
                </a:solidFill>
                <a:latin typeface="Arial" pitchFamily="34" charset="0"/>
              </a:rPr>
              <a:t>Liquido cefalorachidiano (liquor)</a:t>
            </a:r>
            <a:endParaRPr lang="en-US" altLang="it-IT"/>
          </a:p>
        </p:txBody>
      </p:sp>
      <p:sp>
        <p:nvSpPr>
          <p:cNvPr id="113716" name="Text Box 52"/>
          <p:cNvSpPr txBox="1">
            <a:spLocks noChangeArrowheads="1"/>
          </p:cNvSpPr>
          <p:nvPr/>
        </p:nvSpPr>
        <p:spPr bwMode="auto">
          <a:xfrm>
            <a:off x="323850" y="3500438"/>
            <a:ext cx="5119688" cy="19272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b="1">
                <a:latin typeface="Arial" pitchFamily="34" charset="0"/>
              </a:rPr>
              <a:t>Prelievo:</a:t>
            </a:r>
          </a:p>
          <a:p>
            <a:r>
              <a:rPr lang="en-US" altLang="it-IT" b="1">
                <a:latin typeface="Arial" pitchFamily="34" charset="0"/>
              </a:rPr>
              <a:t>mediante puntura lombare (L2-L3)</a:t>
            </a:r>
          </a:p>
          <a:p>
            <a:endParaRPr lang="en-US" altLang="it-IT" b="1">
              <a:latin typeface="Arial" pitchFamily="34" charset="0"/>
            </a:endParaRPr>
          </a:p>
          <a:p>
            <a:r>
              <a:rPr lang="en-US" altLang="it-IT" b="1">
                <a:latin typeface="Arial" pitchFamily="34" charset="0"/>
              </a:rPr>
              <a:t>Volume del prelievo:</a:t>
            </a:r>
          </a:p>
          <a:p>
            <a:r>
              <a:rPr lang="en-US" altLang="it-IT" b="1">
                <a:latin typeface="Arial" pitchFamily="34" charset="0"/>
              </a:rPr>
              <a:t>                      variabile (0.5-5 ml)</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11560" y="260648"/>
            <a:ext cx="7776864" cy="954107"/>
          </a:xfrm>
          <a:prstGeom prst="rect">
            <a:avLst/>
          </a:prstGeom>
          <a:noFill/>
        </p:spPr>
        <p:txBody>
          <a:bodyPr wrap="square" rtlCol="0">
            <a:spAutoFit/>
          </a:bodyPr>
          <a:lstStyle/>
          <a:p>
            <a:pPr algn="ctr" eaLnBrk="1" fontAlgn="auto" hangingPunct="1">
              <a:spcBef>
                <a:spcPts val="0"/>
              </a:spcBef>
              <a:spcAft>
                <a:spcPts val="0"/>
              </a:spcAft>
            </a:pPr>
            <a:r>
              <a:rPr lang="en-US" sz="2800" dirty="0" smtClean="0">
                <a:solidFill>
                  <a:prstClr val="black"/>
                </a:solidFill>
                <a:latin typeface="Arial" panose="020B0604020202020204" pitchFamily="34" charset="0"/>
                <a:cs typeface="Arial" panose="020B0604020202020204" pitchFamily="34" charset="0"/>
              </a:rPr>
              <a:t>La </a:t>
            </a:r>
            <a:r>
              <a:rPr lang="en-US" sz="2800" dirty="0" err="1" smtClean="0">
                <a:solidFill>
                  <a:prstClr val="black"/>
                </a:solidFill>
                <a:latin typeface="Arial" panose="020B0604020202020204" pitchFamily="34" charset="0"/>
                <a:cs typeface="Arial" panose="020B0604020202020204" pitchFamily="34" charset="0"/>
              </a:rPr>
              <a:t>diagnosi</a:t>
            </a:r>
            <a:r>
              <a:rPr lang="en-US" sz="2800" dirty="0" smtClean="0">
                <a:solidFill>
                  <a:prstClr val="black"/>
                </a:solidFill>
                <a:latin typeface="Arial" panose="020B0604020202020204" pitchFamily="34" charset="0"/>
                <a:cs typeface="Arial" panose="020B0604020202020204" pitchFamily="34" charset="0"/>
              </a:rPr>
              <a:t> </a:t>
            </a:r>
            <a:r>
              <a:rPr lang="en-US" sz="2800" dirty="0" err="1" smtClean="0">
                <a:solidFill>
                  <a:prstClr val="black"/>
                </a:solidFill>
                <a:latin typeface="Arial" panose="020B0604020202020204" pitchFamily="34" charset="0"/>
                <a:cs typeface="Arial" panose="020B0604020202020204" pitchFamily="34" charset="0"/>
              </a:rPr>
              <a:t>microbiologica</a:t>
            </a:r>
            <a:r>
              <a:rPr lang="en-US" sz="2800" dirty="0" smtClean="0">
                <a:solidFill>
                  <a:prstClr val="black"/>
                </a:solidFill>
                <a:latin typeface="Arial" panose="020B0604020202020204" pitchFamily="34" charset="0"/>
                <a:cs typeface="Arial" panose="020B0604020202020204" pitchFamily="34" charset="0"/>
              </a:rPr>
              <a:t> è </a:t>
            </a:r>
            <a:r>
              <a:rPr lang="en-US" sz="2800" dirty="0" err="1" smtClean="0">
                <a:solidFill>
                  <a:prstClr val="black"/>
                </a:solidFill>
                <a:latin typeface="Arial" panose="020B0604020202020204" pitchFamily="34" charset="0"/>
                <a:cs typeface="Arial" panose="020B0604020202020204" pitchFamily="34" charset="0"/>
              </a:rPr>
              <a:t>essenziale</a:t>
            </a:r>
            <a:r>
              <a:rPr lang="en-US" sz="2800" dirty="0" smtClean="0">
                <a:solidFill>
                  <a:prstClr val="black"/>
                </a:solidFill>
                <a:latin typeface="Arial" panose="020B0604020202020204" pitchFamily="34" charset="0"/>
                <a:cs typeface="Arial" panose="020B0604020202020204" pitchFamily="34" charset="0"/>
              </a:rPr>
              <a:t> per </a:t>
            </a:r>
            <a:r>
              <a:rPr lang="en-US" sz="2800" dirty="0" err="1" smtClean="0">
                <a:solidFill>
                  <a:prstClr val="black"/>
                </a:solidFill>
                <a:latin typeface="Arial" panose="020B0604020202020204" pitchFamily="34" charset="0"/>
                <a:cs typeface="Arial" panose="020B0604020202020204" pitchFamily="34" charset="0"/>
              </a:rPr>
              <a:t>rilevare</a:t>
            </a:r>
            <a:r>
              <a:rPr lang="en-US" sz="2800" dirty="0" smtClean="0">
                <a:solidFill>
                  <a:prstClr val="black"/>
                </a:solidFill>
                <a:latin typeface="Arial" panose="020B0604020202020204" pitchFamily="34" charset="0"/>
                <a:cs typeface="Arial" panose="020B0604020202020204" pitchFamily="34" charset="0"/>
              </a:rPr>
              <a:t> </a:t>
            </a:r>
            <a:r>
              <a:rPr lang="en-US" sz="2800" dirty="0" err="1" smtClean="0">
                <a:solidFill>
                  <a:prstClr val="black"/>
                </a:solidFill>
                <a:latin typeface="Arial" panose="020B0604020202020204" pitchFamily="34" charset="0"/>
                <a:cs typeface="Arial" panose="020B0604020202020204" pitchFamily="34" charset="0"/>
              </a:rPr>
              <a:t>l’agente</a:t>
            </a:r>
            <a:r>
              <a:rPr lang="en-US" sz="2800" dirty="0" smtClean="0">
                <a:solidFill>
                  <a:prstClr val="black"/>
                </a:solidFill>
                <a:latin typeface="Arial" panose="020B0604020202020204" pitchFamily="34" charset="0"/>
                <a:cs typeface="Arial" panose="020B0604020202020204" pitchFamily="34" charset="0"/>
              </a:rPr>
              <a:t> </a:t>
            </a:r>
            <a:r>
              <a:rPr lang="en-US" sz="2800" dirty="0" err="1" smtClean="0">
                <a:solidFill>
                  <a:prstClr val="black"/>
                </a:solidFill>
                <a:latin typeface="Arial" panose="020B0604020202020204" pitchFamily="34" charset="0"/>
                <a:cs typeface="Arial" panose="020B0604020202020204" pitchFamily="34" charset="0"/>
              </a:rPr>
              <a:t>eziologico</a:t>
            </a:r>
            <a:endParaRPr lang="en-US" sz="2800" dirty="0">
              <a:solidFill>
                <a:prstClr val="black"/>
              </a:solidFill>
              <a:latin typeface="Arial" panose="020B0604020202020204" pitchFamily="34" charset="0"/>
              <a:cs typeface="Arial" panose="020B0604020202020204" pitchFamily="34" charset="0"/>
            </a:endParaRPr>
          </a:p>
        </p:txBody>
      </p:sp>
      <p:sp>
        <p:nvSpPr>
          <p:cNvPr id="4" name="CasellaDiTesto 3"/>
          <p:cNvSpPr txBox="1"/>
          <p:nvPr/>
        </p:nvSpPr>
        <p:spPr>
          <a:xfrm>
            <a:off x="4628302" y="6381328"/>
            <a:ext cx="4408194" cy="276999"/>
          </a:xfrm>
          <a:prstGeom prst="rect">
            <a:avLst/>
          </a:prstGeom>
          <a:noFill/>
        </p:spPr>
        <p:txBody>
          <a:bodyPr wrap="none" rtlCol="0">
            <a:spAutoFit/>
          </a:bodyPr>
          <a:lstStyle/>
          <a:p>
            <a:pPr eaLnBrk="1" fontAlgn="auto" hangingPunct="1">
              <a:spcBef>
                <a:spcPts val="0"/>
              </a:spcBef>
              <a:spcAft>
                <a:spcPts val="0"/>
              </a:spcAft>
            </a:pPr>
            <a:r>
              <a:rPr lang="en-US" sz="1200" i="1" dirty="0" smtClean="0">
                <a:solidFill>
                  <a:prstClr val="black"/>
                </a:solidFill>
                <a:latin typeface="Arial" panose="020B0604020202020204" pitchFamily="34" charset="0"/>
                <a:cs typeface="Arial" panose="020B0604020202020204" pitchFamily="34" charset="0"/>
              </a:rPr>
              <a:t>Jorgensen et al, Manual of Clinical Microbiology, 11</a:t>
            </a:r>
            <a:r>
              <a:rPr lang="en-US" sz="1200" i="1" baseline="30000" dirty="0" smtClean="0">
                <a:solidFill>
                  <a:prstClr val="black"/>
                </a:solidFill>
                <a:latin typeface="Arial" panose="020B0604020202020204" pitchFamily="34" charset="0"/>
                <a:cs typeface="Arial" panose="020B0604020202020204" pitchFamily="34" charset="0"/>
              </a:rPr>
              <a:t>th</a:t>
            </a:r>
            <a:r>
              <a:rPr lang="en-US" sz="1200" i="1" dirty="0" smtClean="0">
                <a:solidFill>
                  <a:prstClr val="black"/>
                </a:solidFill>
                <a:latin typeface="Arial" panose="020B0604020202020204" pitchFamily="34" charset="0"/>
                <a:cs typeface="Arial" panose="020B0604020202020204" pitchFamily="34" charset="0"/>
              </a:rPr>
              <a:t> Ed, 2015</a:t>
            </a:r>
            <a:endParaRPr lang="en-US" sz="1200" i="1" dirty="0">
              <a:solidFill>
                <a:prstClr val="black"/>
              </a:solidFill>
              <a:latin typeface="Arial" panose="020B0604020202020204" pitchFamily="34" charset="0"/>
              <a:cs typeface="Arial" panose="020B0604020202020204" pitchFamily="34" charset="0"/>
            </a:endParaRPr>
          </a:p>
        </p:txBody>
      </p:sp>
      <p:grpSp>
        <p:nvGrpSpPr>
          <p:cNvPr id="5" name="Gruppo 4"/>
          <p:cNvGrpSpPr/>
          <p:nvPr/>
        </p:nvGrpSpPr>
        <p:grpSpPr>
          <a:xfrm>
            <a:off x="0" y="1340768"/>
            <a:ext cx="9144000" cy="4374490"/>
            <a:chOff x="0" y="1340768"/>
            <a:chExt cx="9144000" cy="4374490"/>
          </a:xfrm>
        </p:grpSpPr>
        <p:sp>
          <p:nvSpPr>
            <p:cNvPr id="7" name="CasellaDiTesto 6"/>
            <p:cNvSpPr txBox="1"/>
            <p:nvPr/>
          </p:nvSpPr>
          <p:spPr>
            <a:xfrm>
              <a:off x="971600" y="2852936"/>
              <a:ext cx="7272808" cy="2862322"/>
            </a:xfrm>
            <a:prstGeom prst="rect">
              <a:avLst/>
            </a:prstGeom>
            <a:noFill/>
            <a:ln>
              <a:solidFill>
                <a:srgbClr val="FF0000"/>
              </a:solidFill>
            </a:ln>
          </p:spPr>
          <p:txBody>
            <a:bodyPr wrap="square" rtlCol="0">
              <a:spAutoFit/>
            </a:bodyPr>
            <a:lstStyle/>
            <a:p>
              <a:pPr algn="ctr" eaLnBrk="1" fontAlgn="auto" hangingPunct="1">
                <a:lnSpc>
                  <a:spcPct val="150000"/>
                </a:lnSpc>
                <a:spcBef>
                  <a:spcPts val="0"/>
                </a:spcBef>
                <a:spcAft>
                  <a:spcPts val="0"/>
                </a:spcAft>
              </a:pPr>
              <a:r>
                <a:rPr lang="en-US" dirty="0" smtClean="0">
                  <a:solidFill>
                    <a:prstClr val="black"/>
                  </a:solidFill>
                  <a:latin typeface="Arial" panose="020B0604020202020204" pitchFamily="34" charset="0"/>
                  <a:cs typeface="Arial" panose="020B0604020202020204" pitchFamily="34" charset="0"/>
                </a:rPr>
                <a:t>Il </a:t>
              </a:r>
              <a:r>
                <a:rPr lang="en-US" dirty="0" err="1" smtClean="0">
                  <a:solidFill>
                    <a:prstClr val="black"/>
                  </a:solidFill>
                  <a:latin typeface="Arial" panose="020B0604020202020204" pitchFamily="34" charset="0"/>
                  <a:cs typeface="Arial" panose="020B0604020202020204" pitchFamily="34" charset="0"/>
                </a:rPr>
                <a:t>prelievo</a:t>
              </a:r>
              <a:r>
                <a:rPr lang="en-US" dirty="0" smtClean="0">
                  <a:solidFill>
                    <a:prstClr val="black"/>
                  </a:solidFill>
                  <a:latin typeface="Arial" panose="020B0604020202020204" pitchFamily="34" charset="0"/>
                  <a:cs typeface="Arial" panose="020B0604020202020204" pitchFamily="34" charset="0"/>
                </a:rPr>
                <a:t> di liquor </a:t>
              </a:r>
              <a:r>
                <a:rPr lang="en-US" dirty="0" err="1" smtClean="0">
                  <a:solidFill>
                    <a:prstClr val="black"/>
                  </a:solidFill>
                  <a:latin typeface="Arial" panose="020B0604020202020204" pitchFamily="34" charset="0"/>
                  <a:cs typeface="Arial" panose="020B0604020202020204" pitchFamily="34" charset="0"/>
                </a:rPr>
                <a:t>ei</a:t>
              </a:r>
              <a:r>
                <a:rPr lang="en-US" dirty="0" smtClean="0">
                  <a:solidFill>
                    <a:prstClr val="black"/>
                  </a:solidFill>
                  <a:latin typeface="Arial" panose="020B0604020202020204" pitchFamily="34" charset="0"/>
                  <a:cs typeface="Arial" panose="020B0604020202020204" pitchFamily="34" charset="0"/>
                </a:rPr>
                <a:t> test </a:t>
              </a:r>
              <a:r>
                <a:rPr lang="en-US" dirty="0" err="1" smtClean="0">
                  <a:solidFill>
                    <a:prstClr val="black"/>
                  </a:solidFill>
                  <a:latin typeface="Arial" panose="020B0604020202020204" pitchFamily="34" charset="0"/>
                  <a:cs typeface="Arial" panose="020B0604020202020204" pitchFamily="34" charset="0"/>
                </a:rPr>
                <a:t>microbiologici</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devono</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essere</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eseguiti</a:t>
              </a:r>
              <a:r>
                <a:rPr lang="en-US" dirty="0" smtClean="0">
                  <a:solidFill>
                    <a:prstClr val="black"/>
                  </a:solidFill>
                  <a:latin typeface="Arial" panose="020B0604020202020204" pitchFamily="34" charset="0"/>
                  <a:cs typeface="Arial" panose="020B0604020202020204" pitchFamily="34" charset="0"/>
                </a:rPr>
                <a:t> “on a STAT basis”</a:t>
              </a:r>
            </a:p>
            <a:p>
              <a:pPr algn="ctr" eaLnBrk="1" fontAlgn="auto" hangingPunct="1">
                <a:lnSpc>
                  <a:spcPct val="150000"/>
                </a:lnSpc>
                <a:spcBef>
                  <a:spcPts val="0"/>
                </a:spcBef>
                <a:spcAft>
                  <a:spcPts val="0"/>
                </a:spcAft>
              </a:pPr>
              <a:endParaRPr lang="en-US" dirty="0" smtClean="0">
                <a:solidFill>
                  <a:prstClr val="black"/>
                </a:solidFill>
                <a:latin typeface="Arial" panose="020B0604020202020204" pitchFamily="34" charset="0"/>
                <a:cs typeface="Arial" panose="020B0604020202020204" pitchFamily="34" charset="0"/>
              </a:endParaRPr>
            </a:p>
            <a:p>
              <a:pPr algn="ctr" eaLnBrk="1" fontAlgn="auto" hangingPunct="1">
                <a:lnSpc>
                  <a:spcPct val="150000"/>
                </a:lnSpc>
                <a:spcBef>
                  <a:spcPts val="0"/>
                </a:spcBef>
                <a:spcAft>
                  <a:spcPts val="0"/>
                </a:spcAft>
              </a:pPr>
              <a:r>
                <a:rPr lang="en-US" dirty="0" smtClean="0">
                  <a:solidFill>
                    <a:prstClr val="black"/>
                  </a:solidFill>
                  <a:latin typeface="Arial" panose="020B0604020202020204" pitchFamily="34" charset="0"/>
                  <a:cs typeface="Arial" panose="020B0604020202020204" pitchFamily="34" charset="0"/>
                </a:rPr>
                <a:t>I </a:t>
              </a:r>
              <a:r>
                <a:rPr lang="en-US" dirty="0" err="1" smtClean="0">
                  <a:solidFill>
                    <a:prstClr val="black"/>
                  </a:solidFill>
                  <a:latin typeface="Arial" panose="020B0604020202020204" pitchFamily="34" charset="0"/>
                  <a:cs typeface="Arial" panose="020B0604020202020204" pitchFamily="34" charset="0"/>
                </a:rPr>
                <a:t>risultati</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devono</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essere</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trasmessi</a:t>
              </a:r>
              <a:r>
                <a:rPr lang="en-US" dirty="0" smtClean="0">
                  <a:solidFill>
                    <a:prstClr val="black"/>
                  </a:solidFill>
                  <a:latin typeface="Arial" panose="020B0604020202020204" pitchFamily="34" charset="0"/>
                  <a:cs typeface="Arial" panose="020B0604020202020204" pitchFamily="34" charset="0"/>
                </a:rPr>
                <a:t> al </a:t>
              </a:r>
              <a:r>
                <a:rPr lang="en-US" dirty="0" err="1" smtClean="0">
                  <a:solidFill>
                    <a:prstClr val="black"/>
                  </a:solidFill>
                  <a:latin typeface="Arial" panose="020B0604020202020204" pitchFamily="34" charset="0"/>
                  <a:cs typeface="Arial" panose="020B0604020202020204" pitchFamily="34" charset="0"/>
                </a:rPr>
                <a:t>clinico</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urgentemente</a:t>
              </a:r>
              <a:r>
                <a:rPr lang="en-US" dirty="0" smtClean="0">
                  <a:solidFill>
                    <a:prstClr val="black"/>
                  </a:solidFill>
                  <a:latin typeface="Arial" panose="020B0604020202020204" pitchFamily="34" charset="0"/>
                  <a:cs typeface="Arial" panose="020B0604020202020204" pitchFamily="34" charset="0"/>
                </a:rPr>
                <a:t>, per la </a:t>
              </a:r>
              <a:r>
                <a:rPr lang="en-US" dirty="0" err="1" smtClean="0">
                  <a:solidFill>
                    <a:prstClr val="black"/>
                  </a:solidFill>
                  <a:latin typeface="Arial" panose="020B0604020202020204" pitchFamily="34" charset="0"/>
                  <a:cs typeface="Arial" panose="020B0604020202020204" pitchFamily="34" charset="0"/>
                </a:rPr>
                <a:t>diagnosi</a:t>
              </a:r>
              <a:r>
                <a:rPr lang="en-US" dirty="0" smtClean="0">
                  <a:solidFill>
                    <a:prstClr val="black"/>
                  </a:solidFill>
                  <a:latin typeface="Arial" panose="020B0604020202020204" pitchFamily="34" charset="0"/>
                  <a:cs typeface="Arial" panose="020B0604020202020204" pitchFamily="34" charset="0"/>
                </a:rPr>
                <a:t> e la </a:t>
              </a:r>
              <a:r>
                <a:rPr lang="en-US" dirty="0" err="1" smtClean="0">
                  <a:solidFill>
                    <a:prstClr val="black"/>
                  </a:solidFill>
                  <a:latin typeface="Arial" panose="020B0604020202020204" pitchFamily="34" charset="0"/>
                  <a:cs typeface="Arial" panose="020B0604020202020204" pitchFamily="34" charset="0"/>
                </a:rPr>
                <a:t>terapia</a:t>
              </a:r>
              <a:endParaRPr lang="en-US" dirty="0">
                <a:solidFill>
                  <a:prstClr val="black"/>
                </a:solidFill>
                <a:latin typeface="Arial" panose="020B0604020202020204" pitchFamily="34" charset="0"/>
                <a:cs typeface="Arial" panose="020B0604020202020204" pitchFamily="34" charset="0"/>
              </a:endParaRPr>
            </a:p>
          </p:txBody>
        </p:sp>
        <p:cxnSp>
          <p:nvCxnSpPr>
            <p:cNvPr id="6" name="Connettore 1 5"/>
            <p:cNvCxnSpPr/>
            <p:nvPr/>
          </p:nvCxnSpPr>
          <p:spPr>
            <a:xfrm>
              <a:off x="0" y="134076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611560" y="1538789"/>
              <a:ext cx="7776864" cy="954107"/>
            </a:xfrm>
            <a:prstGeom prst="rect">
              <a:avLst/>
            </a:prstGeom>
            <a:noFill/>
          </p:spPr>
          <p:txBody>
            <a:bodyPr wrap="square" rtlCol="0">
              <a:spAutoFit/>
            </a:bodyPr>
            <a:lstStyle/>
            <a:p>
              <a:pPr algn="ctr" eaLnBrk="1" fontAlgn="auto" hangingPunct="1">
                <a:spcBef>
                  <a:spcPts val="0"/>
                </a:spcBef>
                <a:spcAft>
                  <a:spcPts val="0"/>
                </a:spcAft>
              </a:pPr>
              <a:r>
                <a:rPr lang="en-US" sz="2800" dirty="0" smtClean="0">
                  <a:solidFill>
                    <a:prstClr val="black"/>
                  </a:solidFill>
                  <a:latin typeface="Arial" panose="020B0604020202020204" pitchFamily="34" charset="0"/>
                  <a:cs typeface="Arial" panose="020B0604020202020204" pitchFamily="34" charset="0"/>
                </a:rPr>
                <a:t>La </a:t>
              </a:r>
              <a:r>
                <a:rPr lang="en-US" sz="2800" dirty="0" err="1" smtClean="0">
                  <a:solidFill>
                    <a:prstClr val="black"/>
                  </a:solidFill>
                  <a:latin typeface="Arial" panose="020B0604020202020204" pitchFamily="34" charset="0"/>
                  <a:cs typeface="Arial" panose="020B0604020202020204" pitchFamily="34" charset="0"/>
                </a:rPr>
                <a:t>diagnosi</a:t>
              </a:r>
              <a:r>
                <a:rPr lang="en-US" sz="2800" dirty="0" smtClean="0">
                  <a:solidFill>
                    <a:prstClr val="black"/>
                  </a:solidFill>
                  <a:latin typeface="Arial" panose="020B0604020202020204" pitchFamily="34" charset="0"/>
                  <a:cs typeface="Arial" panose="020B0604020202020204" pitchFamily="34" charset="0"/>
                </a:rPr>
                <a:t> </a:t>
              </a:r>
              <a:r>
                <a:rPr lang="en-US" sz="2800" dirty="0" err="1" smtClean="0">
                  <a:solidFill>
                    <a:prstClr val="black"/>
                  </a:solidFill>
                  <a:latin typeface="Arial" panose="020B0604020202020204" pitchFamily="34" charset="0"/>
                  <a:cs typeface="Arial" panose="020B0604020202020204" pitchFamily="34" charset="0"/>
                </a:rPr>
                <a:t>microbiologica</a:t>
              </a:r>
              <a:r>
                <a:rPr lang="en-US" sz="2800" dirty="0" smtClean="0">
                  <a:solidFill>
                    <a:prstClr val="black"/>
                  </a:solidFill>
                  <a:latin typeface="Arial" panose="020B0604020202020204" pitchFamily="34" charset="0"/>
                  <a:cs typeface="Arial" panose="020B0604020202020204" pitchFamily="34" charset="0"/>
                </a:rPr>
                <a:t> è </a:t>
              </a:r>
              <a:r>
                <a:rPr lang="en-US" sz="2800" dirty="0" err="1" smtClean="0">
                  <a:solidFill>
                    <a:prstClr val="black"/>
                  </a:solidFill>
                  <a:latin typeface="Arial" panose="020B0604020202020204" pitchFamily="34" charset="0"/>
                  <a:cs typeface="Arial" panose="020B0604020202020204" pitchFamily="34" charset="0"/>
                </a:rPr>
                <a:t>essenziale</a:t>
              </a:r>
              <a:r>
                <a:rPr lang="en-US" sz="2800" dirty="0" smtClean="0">
                  <a:solidFill>
                    <a:prstClr val="black"/>
                  </a:solidFill>
                  <a:latin typeface="Arial" panose="020B0604020202020204" pitchFamily="34" charset="0"/>
                  <a:cs typeface="Arial" panose="020B0604020202020204" pitchFamily="34" charset="0"/>
                </a:rPr>
                <a:t> per </a:t>
              </a:r>
              <a:r>
                <a:rPr lang="en-US" sz="2800" dirty="0" err="1" smtClean="0">
                  <a:solidFill>
                    <a:prstClr val="black"/>
                  </a:solidFill>
                  <a:latin typeface="Arial" panose="020B0604020202020204" pitchFamily="34" charset="0"/>
                  <a:cs typeface="Arial" panose="020B0604020202020204" pitchFamily="34" charset="0"/>
                </a:rPr>
                <a:t>rilevare</a:t>
              </a:r>
              <a:r>
                <a:rPr lang="en-US" sz="2800" dirty="0" smtClean="0">
                  <a:solidFill>
                    <a:prstClr val="black"/>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rapidamente</a:t>
              </a:r>
              <a:r>
                <a:rPr lang="en-US" sz="2800" dirty="0" smtClean="0">
                  <a:solidFill>
                    <a:prstClr val="black"/>
                  </a:solidFill>
                  <a:latin typeface="Arial" panose="020B0604020202020204" pitchFamily="34" charset="0"/>
                  <a:cs typeface="Arial" panose="020B0604020202020204" pitchFamily="34" charset="0"/>
                </a:rPr>
                <a:t> </a:t>
              </a:r>
              <a:r>
                <a:rPr lang="en-US" sz="2800" dirty="0" err="1" smtClean="0">
                  <a:solidFill>
                    <a:prstClr val="black"/>
                  </a:solidFill>
                  <a:latin typeface="Arial" panose="020B0604020202020204" pitchFamily="34" charset="0"/>
                  <a:cs typeface="Arial" panose="020B0604020202020204" pitchFamily="34" charset="0"/>
                </a:rPr>
                <a:t>l’agente</a:t>
              </a:r>
              <a:r>
                <a:rPr lang="en-US" sz="2800" dirty="0" smtClean="0">
                  <a:solidFill>
                    <a:prstClr val="black"/>
                  </a:solidFill>
                  <a:latin typeface="Arial" panose="020B0604020202020204" pitchFamily="34" charset="0"/>
                  <a:cs typeface="Arial" panose="020B0604020202020204" pitchFamily="34" charset="0"/>
                </a:rPr>
                <a:t> </a:t>
              </a:r>
              <a:r>
                <a:rPr lang="en-US" sz="2800" dirty="0" err="1" smtClean="0">
                  <a:solidFill>
                    <a:prstClr val="black"/>
                  </a:solidFill>
                  <a:latin typeface="Arial" panose="020B0604020202020204" pitchFamily="34" charset="0"/>
                  <a:cs typeface="Arial" panose="020B0604020202020204" pitchFamily="34" charset="0"/>
                </a:rPr>
                <a:t>eziologico</a:t>
              </a:r>
              <a:endParaRPr lang="en-US" sz="2800" dirty="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837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899592" y="259143"/>
            <a:ext cx="5440913" cy="461665"/>
          </a:xfrm>
          <a:prstGeom prst="rect">
            <a:avLst/>
          </a:prstGeom>
          <a:noFill/>
        </p:spPr>
        <p:txBody>
          <a:bodyPr wrap="none" rtlCol="0">
            <a:spAutoFit/>
          </a:bodyPr>
          <a:lstStyle/>
          <a:p>
            <a:pPr eaLnBrk="1" fontAlgn="auto" hangingPunct="1">
              <a:spcBef>
                <a:spcPts val="0"/>
              </a:spcBef>
              <a:spcAft>
                <a:spcPts val="0"/>
              </a:spcAft>
            </a:pPr>
            <a:r>
              <a:rPr lang="en-US" dirty="0" err="1" smtClean="0">
                <a:solidFill>
                  <a:prstClr val="black"/>
                </a:solidFill>
                <a:latin typeface="Arial" panose="020B0604020202020204" pitchFamily="34" charset="0"/>
                <a:cs typeface="Arial" panose="020B0604020202020204" pitchFamily="34" charset="0"/>
              </a:rPr>
              <a:t>Fase</a:t>
            </a:r>
            <a:r>
              <a:rPr lang="en-US" dirty="0" smtClean="0">
                <a:solidFill>
                  <a:prstClr val="black"/>
                </a:solidFill>
                <a:latin typeface="Arial" panose="020B0604020202020204" pitchFamily="34" charset="0"/>
                <a:cs typeface="Arial" panose="020B0604020202020204" pitchFamily="34" charset="0"/>
              </a:rPr>
              <a:t> pre-</a:t>
            </a:r>
            <a:r>
              <a:rPr lang="en-US" dirty="0" err="1" smtClean="0">
                <a:solidFill>
                  <a:prstClr val="black"/>
                </a:solidFill>
                <a:latin typeface="Arial" panose="020B0604020202020204" pitchFamily="34" charset="0"/>
                <a:cs typeface="Arial" panose="020B0604020202020204" pitchFamily="34" charset="0"/>
              </a:rPr>
              <a:t>analitica</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prelievo</a:t>
            </a:r>
            <a:r>
              <a:rPr lang="en-US" dirty="0" smtClean="0">
                <a:solidFill>
                  <a:prstClr val="black"/>
                </a:solidFill>
                <a:latin typeface="Arial" panose="020B0604020202020204" pitchFamily="34" charset="0"/>
                <a:cs typeface="Arial" panose="020B0604020202020204" pitchFamily="34" charset="0"/>
              </a:rPr>
              <a:t> e </a:t>
            </a:r>
            <a:r>
              <a:rPr lang="en-US" dirty="0" err="1" smtClean="0">
                <a:solidFill>
                  <a:prstClr val="black"/>
                </a:solidFill>
                <a:latin typeface="Arial" panose="020B0604020202020204" pitchFamily="34" charset="0"/>
                <a:cs typeface="Arial" panose="020B0604020202020204" pitchFamily="34" charset="0"/>
              </a:rPr>
              <a:t>trasporto</a:t>
            </a:r>
            <a:endParaRPr lang="en-US" dirty="0">
              <a:solidFill>
                <a:prstClr val="black"/>
              </a:solidFill>
              <a:latin typeface="Arial" panose="020B0604020202020204" pitchFamily="34" charset="0"/>
              <a:cs typeface="Arial" panose="020B0604020202020204" pitchFamily="34" charset="0"/>
            </a:endParaRPr>
          </a:p>
        </p:txBody>
      </p:sp>
      <p:sp>
        <p:nvSpPr>
          <p:cNvPr id="4" name="CasellaDiTesto 3"/>
          <p:cNvSpPr txBox="1"/>
          <p:nvPr/>
        </p:nvSpPr>
        <p:spPr>
          <a:xfrm>
            <a:off x="899592" y="1412776"/>
            <a:ext cx="7277954" cy="1938992"/>
          </a:xfrm>
          <a:prstGeom prst="rect">
            <a:avLst/>
          </a:prstGeom>
          <a:noFill/>
        </p:spPr>
        <p:txBody>
          <a:bodyPr wrap="none" rtlCol="0">
            <a:spAutoFit/>
          </a:bodyPr>
          <a:lstStyle/>
          <a:p>
            <a:pPr marL="342900" indent="-342900" eaLnBrk="1" fontAlgn="auto" hangingPunct="1">
              <a:spcBef>
                <a:spcPts val="0"/>
              </a:spcBef>
              <a:spcAft>
                <a:spcPts val="0"/>
              </a:spcAft>
              <a:buFont typeface="Arial" panose="020B0604020202020204" pitchFamily="34" charset="0"/>
              <a:buChar char="•"/>
            </a:pPr>
            <a:r>
              <a:rPr lang="en-US" u="sng" dirty="0" err="1" smtClean="0">
                <a:solidFill>
                  <a:prstClr val="black"/>
                </a:solidFill>
                <a:latin typeface="Arial" panose="020B0604020202020204" pitchFamily="34" charset="0"/>
                <a:cs typeface="Arial" panose="020B0604020202020204" pitchFamily="34" charset="0"/>
              </a:rPr>
              <a:t>Idealmente</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prelevare</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il</a:t>
            </a:r>
            <a:r>
              <a:rPr lang="en-US" dirty="0" smtClean="0">
                <a:solidFill>
                  <a:prstClr val="black"/>
                </a:solidFill>
                <a:latin typeface="Arial" panose="020B0604020202020204" pitchFamily="34" charset="0"/>
                <a:cs typeface="Arial" panose="020B0604020202020204" pitchFamily="34" charset="0"/>
              </a:rPr>
              <a:t> liquor prima </a:t>
            </a:r>
            <a:r>
              <a:rPr lang="en-US" dirty="0" err="1" smtClean="0">
                <a:solidFill>
                  <a:prstClr val="black"/>
                </a:solidFill>
                <a:latin typeface="Arial" panose="020B0604020202020204" pitchFamily="34" charset="0"/>
                <a:cs typeface="Arial" panose="020B0604020202020204" pitchFamily="34" charset="0"/>
              </a:rPr>
              <a:t>della</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terapia</a:t>
            </a:r>
            <a:endParaRPr lang="en-US" u="sng" dirty="0" smtClean="0">
              <a:solidFill>
                <a:prstClr val="black"/>
              </a:solidFill>
              <a:latin typeface="Arial" panose="020B0604020202020204" pitchFamily="34" charset="0"/>
              <a:cs typeface="Arial" panose="020B0604020202020204" pitchFamily="34" charset="0"/>
            </a:endParaRPr>
          </a:p>
          <a:p>
            <a:pPr marL="342900" indent="-342900" eaLnBrk="1" fontAlgn="auto" hangingPunct="1">
              <a:spcBef>
                <a:spcPts val="0"/>
              </a:spcBef>
              <a:spcAft>
                <a:spcPts val="0"/>
              </a:spcAft>
              <a:buFont typeface="Arial" panose="020B0604020202020204" pitchFamily="34" charset="0"/>
              <a:buChar char="•"/>
            </a:pPr>
            <a:endParaRPr lang="en-US" dirty="0">
              <a:solidFill>
                <a:prstClr val="black"/>
              </a:solidFill>
              <a:latin typeface="Arial" panose="020B0604020202020204" pitchFamily="34" charset="0"/>
              <a:cs typeface="Arial" panose="020B0604020202020204" pitchFamily="34" charset="0"/>
            </a:endParaRPr>
          </a:p>
          <a:p>
            <a:pPr marL="342900" indent="-342900" eaLnBrk="1" fontAlgn="auto" hangingPunct="1">
              <a:spcBef>
                <a:spcPts val="0"/>
              </a:spcBef>
              <a:spcAft>
                <a:spcPts val="0"/>
              </a:spcAft>
              <a:buFont typeface="Arial" panose="020B0604020202020204" pitchFamily="34" charset="0"/>
              <a:buChar char="•"/>
            </a:pPr>
            <a:r>
              <a:rPr lang="en-US" dirty="0" err="1" smtClean="0">
                <a:solidFill>
                  <a:prstClr val="black"/>
                </a:solidFill>
                <a:latin typeface="Arial" panose="020B0604020202020204" pitchFamily="34" charset="0"/>
                <a:cs typeface="Arial" panose="020B0604020202020204" pitchFamily="34" charset="0"/>
              </a:rPr>
              <a:t>Processare</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il</a:t>
            </a:r>
            <a:r>
              <a:rPr lang="en-US" dirty="0" smtClean="0">
                <a:solidFill>
                  <a:prstClr val="black"/>
                </a:solidFill>
                <a:latin typeface="Arial" panose="020B0604020202020204" pitchFamily="34" charset="0"/>
                <a:cs typeface="Arial" panose="020B0604020202020204" pitchFamily="34" charset="0"/>
              </a:rPr>
              <a:t> liquor &lt;1 h</a:t>
            </a:r>
          </a:p>
          <a:p>
            <a:pPr marL="342900" indent="-342900" eaLnBrk="1" fontAlgn="auto" hangingPunct="1">
              <a:spcBef>
                <a:spcPts val="0"/>
              </a:spcBef>
              <a:spcAft>
                <a:spcPts val="0"/>
              </a:spcAft>
              <a:buFont typeface="Arial" panose="020B0604020202020204" pitchFamily="34" charset="0"/>
              <a:buChar char="•"/>
            </a:pPr>
            <a:endParaRPr lang="en-US" dirty="0">
              <a:solidFill>
                <a:prstClr val="black"/>
              </a:solidFill>
              <a:latin typeface="Arial" panose="020B0604020202020204" pitchFamily="34" charset="0"/>
              <a:cs typeface="Arial" panose="020B0604020202020204" pitchFamily="34" charset="0"/>
            </a:endParaRPr>
          </a:p>
          <a:p>
            <a:pPr marL="342900" indent="-342900" eaLnBrk="1" fontAlgn="auto" hangingPunct="1">
              <a:spcBef>
                <a:spcPts val="0"/>
              </a:spcBef>
              <a:spcAft>
                <a:spcPts val="0"/>
              </a:spcAft>
              <a:buFont typeface="Arial" panose="020B0604020202020204" pitchFamily="34" charset="0"/>
              <a:buChar char="•"/>
            </a:pPr>
            <a:r>
              <a:rPr lang="en-US" dirty="0" smtClean="0">
                <a:solidFill>
                  <a:prstClr val="black"/>
                </a:solidFill>
                <a:latin typeface="Arial" panose="020B0604020202020204" pitchFamily="34" charset="0"/>
                <a:cs typeface="Arial" panose="020B0604020202020204" pitchFamily="34" charset="0"/>
              </a:rPr>
              <a:t>Non </a:t>
            </a:r>
            <a:r>
              <a:rPr lang="en-US" dirty="0" err="1" smtClean="0">
                <a:solidFill>
                  <a:prstClr val="black"/>
                </a:solidFill>
                <a:latin typeface="Arial" panose="020B0604020202020204" pitchFamily="34" charset="0"/>
                <a:cs typeface="Arial" panose="020B0604020202020204" pitchFamily="34" charset="0"/>
              </a:rPr>
              <a:t>refrigerare</a:t>
            </a:r>
            <a:endParaRPr lang="en-US" dirty="0">
              <a:solidFill>
                <a:prstClr val="black"/>
              </a:solidFill>
              <a:latin typeface="Arial" panose="020B0604020202020204" pitchFamily="34" charset="0"/>
              <a:cs typeface="Arial" panose="020B0604020202020204" pitchFamily="34" charset="0"/>
            </a:endParaRPr>
          </a:p>
        </p:txBody>
      </p:sp>
      <p:sp>
        <p:nvSpPr>
          <p:cNvPr id="6" name="CasellaDiTesto 5"/>
          <p:cNvSpPr txBox="1"/>
          <p:nvPr/>
        </p:nvSpPr>
        <p:spPr>
          <a:xfrm>
            <a:off x="4628302" y="6525344"/>
            <a:ext cx="4408194" cy="276999"/>
          </a:xfrm>
          <a:prstGeom prst="rect">
            <a:avLst/>
          </a:prstGeom>
          <a:noFill/>
        </p:spPr>
        <p:txBody>
          <a:bodyPr wrap="none" rtlCol="0">
            <a:spAutoFit/>
          </a:bodyPr>
          <a:lstStyle/>
          <a:p>
            <a:pPr eaLnBrk="1" fontAlgn="auto" hangingPunct="1">
              <a:spcBef>
                <a:spcPts val="0"/>
              </a:spcBef>
              <a:spcAft>
                <a:spcPts val="0"/>
              </a:spcAft>
            </a:pPr>
            <a:r>
              <a:rPr lang="en-US" sz="1200" i="1" dirty="0" smtClean="0">
                <a:solidFill>
                  <a:prstClr val="black"/>
                </a:solidFill>
                <a:latin typeface="Arial" panose="020B0604020202020204" pitchFamily="34" charset="0"/>
                <a:cs typeface="Arial" panose="020B0604020202020204" pitchFamily="34" charset="0"/>
              </a:rPr>
              <a:t>Jorgensen et al, Manual of Clinical Microbiology, 11</a:t>
            </a:r>
            <a:r>
              <a:rPr lang="en-US" sz="1200" i="1" baseline="30000" dirty="0" smtClean="0">
                <a:solidFill>
                  <a:prstClr val="black"/>
                </a:solidFill>
                <a:latin typeface="Arial" panose="020B0604020202020204" pitchFamily="34" charset="0"/>
                <a:cs typeface="Arial" panose="020B0604020202020204" pitchFamily="34" charset="0"/>
              </a:rPr>
              <a:t>th</a:t>
            </a:r>
            <a:r>
              <a:rPr lang="en-US" sz="1200" i="1" dirty="0" smtClean="0">
                <a:solidFill>
                  <a:prstClr val="black"/>
                </a:solidFill>
                <a:latin typeface="Arial" panose="020B0604020202020204" pitchFamily="34" charset="0"/>
                <a:cs typeface="Arial" panose="020B0604020202020204" pitchFamily="34" charset="0"/>
              </a:rPr>
              <a:t> Ed, 2015</a:t>
            </a:r>
            <a:endParaRPr lang="en-US" sz="1200" i="1" dirty="0">
              <a:solidFill>
                <a:prstClr val="black"/>
              </a:solidFill>
              <a:latin typeface="Arial" panose="020B0604020202020204" pitchFamily="34" charset="0"/>
              <a:cs typeface="Arial" panose="020B0604020202020204" pitchFamily="34" charset="0"/>
            </a:endParaRPr>
          </a:p>
        </p:txBody>
      </p:sp>
      <p:cxnSp>
        <p:nvCxnSpPr>
          <p:cNvPr id="7" name="Connettore 1 6"/>
          <p:cNvCxnSpPr/>
          <p:nvPr/>
        </p:nvCxnSpPr>
        <p:spPr>
          <a:xfrm>
            <a:off x="0" y="908720"/>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CasellaDiTesto 2"/>
          <p:cNvSpPr txBox="1"/>
          <p:nvPr/>
        </p:nvSpPr>
        <p:spPr>
          <a:xfrm>
            <a:off x="899592" y="1052736"/>
            <a:ext cx="7239482" cy="461665"/>
          </a:xfrm>
          <a:prstGeom prst="rect">
            <a:avLst/>
          </a:prstGeom>
          <a:noFill/>
        </p:spPr>
        <p:txBody>
          <a:bodyPr wrap="none" rtlCol="0">
            <a:spAutoFit/>
          </a:bodyPr>
          <a:lstStyle/>
          <a:p>
            <a:r>
              <a:rPr lang="en-US" b="1" dirty="0" smtClean="0">
                <a:solidFill>
                  <a:srgbClr val="FF0000"/>
                </a:solidFill>
                <a:latin typeface="Arial" panose="020B0604020202020204" pitchFamily="34" charset="0"/>
                <a:cs typeface="Arial" panose="020B0604020202020204" pitchFamily="34" charset="0"/>
              </a:rPr>
              <a:t>La </a:t>
            </a:r>
            <a:r>
              <a:rPr lang="en-US" b="1" dirty="0" err="1" smtClean="0">
                <a:solidFill>
                  <a:srgbClr val="FF0000"/>
                </a:solidFill>
                <a:latin typeface="Arial" panose="020B0604020202020204" pitchFamily="34" charset="0"/>
                <a:cs typeface="Arial" panose="020B0604020202020204" pitchFamily="34" charset="0"/>
              </a:rPr>
              <a:t>maggior</a:t>
            </a:r>
            <a:r>
              <a:rPr lang="en-US" b="1" dirty="0" smtClean="0">
                <a:solidFill>
                  <a:srgbClr val="FF0000"/>
                </a:solidFill>
                <a:latin typeface="Arial" panose="020B0604020202020204" pitchFamily="34" charset="0"/>
                <a:cs typeface="Arial" panose="020B0604020202020204" pitchFamily="34" charset="0"/>
              </a:rPr>
              <a:t> parte </a:t>
            </a:r>
            <a:r>
              <a:rPr lang="en-US" b="1" dirty="0" err="1" smtClean="0">
                <a:solidFill>
                  <a:srgbClr val="FF0000"/>
                </a:solidFill>
                <a:latin typeface="Arial" panose="020B0604020202020204" pitchFamily="34" charset="0"/>
                <a:cs typeface="Arial" panose="020B0604020202020204" pitchFamily="34" charset="0"/>
              </a:rPr>
              <a:t>dei</a:t>
            </a:r>
            <a:r>
              <a:rPr lang="en-US" b="1" dirty="0" smtClean="0">
                <a:solidFill>
                  <a:srgbClr val="FF0000"/>
                </a:solidFill>
                <a:latin typeface="Arial" panose="020B0604020202020204" pitchFamily="34" charset="0"/>
                <a:cs typeface="Arial" panose="020B0604020202020204" pitchFamily="34" charset="0"/>
              </a:rPr>
              <a:t> </a:t>
            </a:r>
            <a:r>
              <a:rPr lang="en-US" b="1" dirty="0" err="1" smtClean="0">
                <a:solidFill>
                  <a:srgbClr val="FF0000"/>
                </a:solidFill>
                <a:latin typeface="Arial" panose="020B0604020202020204" pitchFamily="34" charset="0"/>
                <a:cs typeface="Arial" panose="020B0604020202020204" pitchFamily="34" charset="0"/>
              </a:rPr>
              <a:t>patogeni</a:t>
            </a:r>
            <a:r>
              <a:rPr lang="en-US" b="1" dirty="0" smtClean="0">
                <a:solidFill>
                  <a:srgbClr val="FF0000"/>
                </a:solidFill>
                <a:latin typeface="Arial" panose="020B0604020202020204" pitchFamily="34" charset="0"/>
                <a:cs typeface="Arial" panose="020B0604020202020204" pitchFamily="34" charset="0"/>
              </a:rPr>
              <a:t> </a:t>
            </a:r>
            <a:r>
              <a:rPr lang="en-US" b="1" dirty="0" err="1" smtClean="0">
                <a:solidFill>
                  <a:srgbClr val="FF0000"/>
                </a:solidFill>
                <a:latin typeface="Arial" panose="020B0604020202020204" pitchFamily="34" charset="0"/>
                <a:cs typeface="Arial" panose="020B0604020202020204" pitchFamily="34" charset="0"/>
              </a:rPr>
              <a:t>sono</a:t>
            </a:r>
            <a:r>
              <a:rPr lang="en-US" b="1" dirty="0" smtClean="0">
                <a:solidFill>
                  <a:srgbClr val="FF0000"/>
                </a:solidFill>
                <a:latin typeface="Arial" panose="020B0604020202020204" pitchFamily="34" charset="0"/>
                <a:cs typeface="Arial" panose="020B0604020202020204" pitchFamily="34" charset="0"/>
              </a:rPr>
              <a:t> “fastidious”</a:t>
            </a:r>
            <a:endParaRPr lang="en-US" b="1" dirty="0">
              <a:solidFill>
                <a:srgbClr val="FF0000"/>
              </a:solidFill>
              <a:latin typeface="Arial" panose="020B0604020202020204" pitchFamily="34" charset="0"/>
              <a:cs typeface="Arial" panose="020B0604020202020204" pitchFamily="34" charset="0"/>
            </a:endParaRPr>
          </a:p>
        </p:txBody>
      </p:sp>
      <p:sp>
        <p:nvSpPr>
          <p:cNvPr id="9" name="CasellaDiTesto 8"/>
          <p:cNvSpPr txBox="1"/>
          <p:nvPr/>
        </p:nvSpPr>
        <p:spPr>
          <a:xfrm>
            <a:off x="971600" y="3947807"/>
            <a:ext cx="6219972" cy="2308324"/>
          </a:xfrm>
          <a:prstGeom prst="rect">
            <a:avLst/>
          </a:prstGeom>
          <a:noFill/>
        </p:spPr>
        <p:txBody>
          <a:bodyPr wrap="none" rtlCol="0">
            <a:spAutoFit/>
          </a:bodyPr>
          <a:lstStyle/>
          <a:p>
            <a:pPr eaLnBrk="1" fontAlgn="auto" hangingPunct="1">
              <a:spcBef>
                <a:spcPts val="0"/>
              </a:spcBef>
              <a:spcAft>
                <a:spcPts val="0"/>
              </a:spcAft>
            </a:pPr>
            <a:r>
              <a:rPr lang="en-US" b="1" dirty="0" smtClean="0">
                <a:solidFill>
                  <a:srgbClr val="FF0000"/>
                </a:solidFill>
                <a:latin typeface="Arial" panose="020B0604020202020204" pitchFamily="34" charset="0"/>
                <a:cs typeface="Arial" panose="020B0604020202020204" pitchFamily="34" charset="0"/>
              </a:rPr>
              <a:t>Un </a:t>
            </a:r>
            <a:r>
              <a:rPr lang="en-US" b="1" dirty="0" err="1" smtClean="0">
                <a:solidFill>
                  <a:srgbClr val="FF0000"/>
                </a:solidFill>
                <a:latin typeface="Arial" panose="020B0604020202020204" pitchFamily="34" charset="0"/>
                <a:cs typeface="Arial" panose="020B0604020202020204" pitchFamily="34" charset="0"/>
              </a:rPr>
              <a:t>ritardo</a:t>
            </a:r>
            <a:r>
              <a:rPr lang="en-US" b="1" dirty="0" smtClean="0">
                <a:solidFill>
                  <a:srgbClr val="FF0000"/>
                </a:solidFill>
                <a:latin typeface="Arial" panose="020B0604020202020204" pitchFamily="34" charset="0"/>
                <a:cs typeface="Arial" panose="020B0604020202020204" pitchFamily="34" charset="0"/>
              </a:rPr>
              <a:t> </a:t>
            </a:r>
            <a:r>
              <a:rPr lang="en-US" b="1" dirty="0" err="1" smtClean="0">
                <a:solidFill>
                  <a:srgbClr val="FF0000"/>
                </a:solidFill>
                <a:latin typeface="Arial" panose="020B0604020202020204" pitchFamily="34" charset="0"/>
                <a:cs typeface="Arial" panose="020B0604020202020204" pitchFamily="34" charset="0"/>
              </a:rPr>
              <a:t>nell’esaminare</a:t>
            </a:r>
            <a:r>
              <a:rPr lang="en-US" b="1" dirty="0" smtClean="0">
                <a:solidFill>
                  <a:srgbClr val="FF0000"/>
                </a:solidFill>
                <a:latin typeface="Arial" panose="020B0604020202020204" pitchFamily="34" charset="0"/>
                <a:cs typeface="Arial" panose="020B0604020202020204" pitchFamily="34" charset="0"/>
              </a:rPr>
              <a:t> </a:t>
            </a:r>
            <a:r>
              <a:rPr lang="en-US" b="1" dirty="0" err="1" smtClean="0">
                <a:solidFill>
                  <a:srgbClr val="FF0000"/>
                </a:solidFill>
                <a:latin typeface="Arial" panose="020B0604020202020204" pitchFamily="34" charset="0"/>
                <a:cs typeface="Arial" panose="020B0604020202020204" pitchFamily="34" charset="0"/>
              </a:rPr>
              <a:t>il</a:t>
            </a:r>
            <a:r>
              <a:rPr lang="en-US" b="1" dirty="0" smtClean="0">
                <a:solidFill>
                  <a:srgbClr val="FF0000"/>
                </a:solidFill>
                <a:latin typeface="Arial" panose="020B0604020202020204" pitchFamily="34" charset="0"/>
                <a:cs typeface="Arial" panose="020B0604020202020204" pitchFamily="34" charset="0"/>
              </a:rPr>
              <a:t> liquor </a:t>
            </a:r>
            <a:r>
              <a:rPr lang="en-US" b="1" dirty="0" err="1" smtClean="0">
                <a:solidFill>
                  <a:srgbClr val="FF0000"/>
                </a:solidFill>
                <a:latin typeface="Arial" panose="020B0604020202020204" pitchFamily="34" charset="0"/>
                <a:cs typeface="Arial" panose="020B0604020202020204" pitchFamily="34" charset="0"/>
              </a:rPr>
              <a:t>può</a:t>
            </a:r>
            <a:r>
              <a:rPr lang="en-US" b="1" dirty="0" smtClean="0">
                <a:solidFill>
                  <a:srgbClr val="FF0000"/>
                </a:solidFill>
                <a:latin typeface="Arial" panose="020B0604020202020204" pitchFamily="34" charset="0"/>
                <a:cs typeface="Arial" panose="020B0604020202020204" pitchFamily="34" charset="0"/>
              </a:rPr>
              <a:t>:</a:t>
            </a:r>
            <a:endParaRPr lang="en-US" dirty="0">
              <a:solidFill>
                <a:prstClr val="black"/>
              </a:solidFill>
              <a:latin typeface="Arial" panose="020B0604020202020204" pitchFamily="34" charset="0"/>
              <a:cs typeface="Arial" panose="020B0604020202020204" pitchFamily="34" charset="0"/>
            </a:endParaRPr>
          </a:p>
          <a:p>
            <a:pPr marL="342900" indent="-342900" eaLnBrk="1" fontAlgn="auto" hangingPunct="1">
              <a:spcBef>
                <a:spcPts val="0"/>
              </a:spcBef>
              <a:spcAft>
                <a:spcPts val="0"/>
              </a:spcAft>
              <a:buFont typeface="Arial" panose="020B0604020202020204" pitchFamily="34" charset="0"/>
              <a:buChar char="•"/>
            </a:pPr>
            <a:r>
              <a:rPr lang="en-US" dirty="0" err="1" smtClean="0">
                <a:solidFill>
                  <a:prstClr val="black"/>
                </a:solidFill>
                <a:latin typeface="Arial" panose="020B0604020202020204" pitchFamily="34" charset="0"/>
                <a:cs typeface="Arial" panose="020B0604020202020204" pitchFamily="34" charset="0"/>
              </a:rPr>
              <a:t>Ridurre</a:t>
            </a:r>
            <a:r>
              <a:rPr lang="en-US" dirty="0" smtClean="0">
                <a:solidFill>
                  <a:prstClr val="black"/>
                </a:solidFill>
                <a:latin typeface="Arial" panose="020B0604020202020204" pitchFamily="34" charset="0"/>
                <a:cs typeface="Arial" panose="020B0604020202020204" pitchFamily="34" charset="0"/>
              </a:rPr>
              <a:t> la </a:t>
            </a:r>
            <a:r>
              <a:rPr lang="en-US" dirty="0" err="1" smtClean="0">
                <a:solidFill>
                  <a:prstClr val="black"/>
                </a:solidFill>
                <a:latin typeface="Arial" panose="020B0604020202020204" pitchFamily="34" charset="0"/>
                <a:cs typeface="Arial" panose="020B0604020202020204" pitchFamily="34" charset="0"/>
              </a:rPr>
              <a:t>possibilità</a:t>
            </a:r>
            <a:r>
              <a:rPr lang="en-US" dirty="0" smtClean="0">
                <a:solidFill>
                  <a:prstClr val="black"/>
                </a:solidFill>
                <a:latin typeface="Arial" panose="020B0604020202020204" pitchFamily="34" charset="0"/>
                <a:cs typeface="Arial" panose="020B0604020202020204" pitchFamily="34" charset="0"/>
              </a:rPr>
              <a:t> di </a:t>
            </a:r>
            <a:r>
              <a:rPr lang="en-US" dirty="0" err="1" smtClean="0">
                <a:solidFill>
                  <a:prstClr val="black"/>
                </a:solidFill>
                <a:latin typeface="Arial" panose="020B0604020202020204" pitchFamily="34" charset="0"/>
                <a:cs typeface="Arial" panose="020B0604020202020204" pitchFamily="34" charset="0"/>
              </a:rPr>
              <a:t>isolare</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il</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patogeno</a:t>
            </a:r>
            <a:endParaRPr lang="en-US" dirty="0" smtClean="0">
              <a:solidFill>
                <a:prstClr val="black"/>
              </a:solidFill>
              <a:latin typeface="Arial" panose="020B0604020202020204" pitchFamily="34" charset="0"/>
              <a:cs typeface="Arial" panose="020B0604020202020204" pitchFamily="34" charset="0"/>
            </a:endParaRPr>
          </a:p>
          <a:p>
            <a:pPr eaLnBrk="1" fontAlgn="auto" hangingPunct="1">
              <a:spcBef>
                <a:spcPts val="0"/>
              </a:spcBef>
              <a:spcAft>
                <a:spcPts val="0"/>
              </a:spcAft>
            </a:pPr>
            <a:endParaRPr lang="en-US" dirty="0" smtClean="0">
              <a:solidFill>
                <a:prstClr val="black"/>
              </a:solidFill>
              <a:latin typeface="Arial" panose="020B0604020202020204" pitchFamily="34" charset="0"/>
              <a:cs typeface="Arial" panose="020B0604020202020204" pitchFamily="34" charset="0"/>
            </a:endParaRPr>
          </a:p>
          <a:p>
            <a:pPr marL="342900" indent="-342900" eaLnBrk="1" fontAlgn="auto" hangingPunct="1">
              <a:spcBef>
                <a:spcPts val="0"/>
              </a:spcBef>
              <a:spcAft>
                <a:spcPts val="0"/>
              </a:spcAft>
              <a:buFont typeface="Arial" panose="020B0604020202020204" pitchFamily="34" charset="0"/>
              <a:buChar char="•"/>
            </a:pPr>
            <a:r>
              <a:rPr lang="en-US" dirty="0" err="1" smtClean="0">
                <a:solidFill>
                  <a:prstClr val="black"/>
                </a:solidFill>
                <a:latin typeface="Arial" panose="020B0604020202020204" pitchFamily="34" charset="0"/>
                <a:cs typeface="Arial" panose="020B0604020202020204" pitchFamily="34" charset="0"/>
              </a:rPr>
              <a:t>Ridurre</a:t>
            </a:r>
            <a:r>
              <a:rPr lang="en-US" dirty="0" smtClean="0">
                <a:solidFill>
                  <a:prstClr val="black"/>
                </a:solidFill>
                <a:latin typeface="Arial" panose="020B0604020202020204" pitchFamily="34" charset="0"/>
                <a:cs typeface="Arial" panose="020B0604020202020204" pitchFamily="34" charset="0"/>
              </a:rPr>
              <a:t> la </a:t>
            </a:r>
            <a:r>
              <a:rPr lang="en-US" dirty="0" err="1" smtClean="0">
                <a:solidFill>
                  <a:prstClr val="black"/>
                </a:solidFill>
                <a:latin typeface="Arial" panose="020B0604020202020204" pitchFamily="34" charset="0"/>
                <a:cs typeface="Arial" panose="020B0604020202020204" pitchFamily="34" charset="0"/>
              </a:rPr>
              <a:t>conta</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leucocitaria</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lisi</a:t>
            </a:r>
            <a:r>
              <a:rPr lang="en-US" dirty="0" smtClean="0">
                <a:solidFill>
                  <a:prstClr val="black"/>
                </a:solidFill>
                <a:latin typeface="Arial" panose="020B0604020202020204" pitchFamily="34" charset="0"/>
                <a:cs typeface="Arial" panose="020B0604020202020204" pitchFamily="34" charset="0"/>
              </a:rPr>
              <a:t>)</a:t>
            </a:r>
          </a:p>
          <a:p>
            <a:pPr marL="342900" indent="-342900" eaLnBrk="1" fontAlgn="auto" hangingPunct="1">
              <a:spcBef>
                <a:spcPts val="0"/>
              </a:spcBef>
              <a:spcAft>
                <a:spcPts val="0"/>
              </a:spcAft>
              <a:buFont typeface="Arial" panose="020B0604020202020204" pitchFamily="34" charset="0"/>
              <a:buChar char="•"/>
            </a:pPr>
            <a:endParaRPr lang="en-US" dirty="0" smtClean="0">
              <a:solidFill>
                <a:prstClr val="black"/>
              </a:solidFill>
              <a:latin typeface="Arial" panose="020B0604020202020204" pitchFamily="34" charset="0"/>
              <a:cs typeface="Arial" panose="020B0604020202020204" pitchFamily="34" charset="0"/>
            </a:endParaRPr>
          </a:p>
          <a:p>
            <a:pPr marL="342900" indent="-342900" eaLnBrk="1" fontAlgn="auto" hangingPunct="1">
              <a:spcBef>
                <a:spcPts val="0"/>
              </a:spcBef>
              <a:spcAft>
                <a:spcPts val="0"/>
              </a:spcAft>
              <a:buFont typeface="Arial" panose="020B0604020202020204" pitchFamily="34" charset="0"/>
              <a:buChar char="•"/>
            </a:pPr>
            <a:r>
              <a:rPr lang="en-US" dirty="0" err="1" smtClean="0">
                <a:solidFill>
                  <a:prstClr val="black"/>
                </a:solidFill>
                <a:latin typeface="Arial" panose="020B0604020202020204" pitchFamily="34" charset="0"/>
                <a:cs typeface="Arial" panose="020B0604020202020204" pitchFamily="34" charset="0"/>
              </a:rPr>
              <a:t>Ridurre</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i</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valori</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della</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glicorrachia</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glicolisi</a:t>
            </a:r>
            <a:r>
              <a:rPr lang="en-US" dirty="0" smtClean="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6507429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024" y="1556792"/>
            <a:ext cx="8676456" cy="233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323528" y="404664"/>
            <a:ext cx="2287806" cy="646331"/>
          </a:xfrm>
          <a:prstGeom prst="rect">
            <a:avLst/>
          </a:prstGeom>
          <a:noFill/>
        </p:spPr>
        <p:txBody>
          <a:bodyPr wrap="none" rtlCol="0">
            <a:spAutoFit/>
          </a:bodyPr>
          <a:lstStyle/>
          <a:p>
            <a:pPr eaLnBrk="1" fontAlgn="auto" hangingPunct="1">
              <a:spcBef>
                <a:spcPts val="0"/>
              </a:spcBef>
              <a:spcAft>
                <a:spcPts val="0"/>
              </a:spcAft>
            </a:pPr>
            <a:r>
              <a:rPr lang="en-US" sz="3600" dirty="0" smtClean="0">
                <a:solidFill>
                  <a:prstClr val="black"/>
                </a:solidFill>
                <a:latin typeface="Arial" panose="020B0604020202020204" pitchFamily="34" charset="0"/>
                <a:cs typeface="Arial" panose="020B0604020202020204" pitchFamily="34" charset="0"/>
              </a:rPr>
              <a:t>… </a:t>
            </a:r>
            <a:r>
              <a:rPr lang="en-US" sz="3600" dirty="0" err="1" smtClean="0">
                <a:solidFill>
                  <a:prstClr val="black"/>
                </a:solidFill>
                <a:latin typeface="Arial" panose="020B0604020202020204" pitchFamily="34" charset="0"/>
                <a:cs typeface="Arial" panose="020B0604020202020204" pitchFamily="34" charset="0"/>
              </a:rPr>
              <a:t>però</a:t>
            </a:r>
            <a:r>
              <a:rPr lang="en-US" sz="3600" dirty="0" smtClean="0">
                <a:solidFill>
                  <a:prstClr val="black"/>
                </a:solidFill>
                <a:latin typeface="Arial" panose="020B0604020202020204" pitchFamily="34" charset="0"/>
                <a:cs typeface="Arial" panose="020B0604020202020204" pitchFamily="34" charset="0"/>
              </a:rPr>
              <a:t>….</a:t>
            </a:r>
            <a:endParaRPr lang="en-US" sz="3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18806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713633"/>
            <a:ext cx="2693303" cy="646331"/>
          </a:xfrm>
          <a:prstGeom prst="rect">
            <a:avLst/>
          </a:prstGeom>
          <a:noFill/>
        </p:spPr>
        <p:txBody>
          <a:bodyPr wrap="square" rtlCol="0">
            <a:spAutoFit/>
          </a:bodyPr>
          <a:lstStyle/>
          <a:p>
            <a:pPr eaLnBrk="1" fontAlgn="auto" hangingPunct="1">
              <a:spcBef>
                <a:spcPts val="0"/>
              </a:spcBef>
              <a:spcAft>
                <a:spcPts val="0"/>
              </a:spcAft>
            </a:pPr>
            <a:r>
              <a:rPr lang="en-US" sz="1800" dirty="0" err="1" smtClean="0">
                <a:solidFill>
                  <a:prstClr val="black"/>
                </a:solidFill>
                <a:latin typeface="Arial" panose="020B0604020202020204" pitchFamily="34" charset="0"/>
                <a:cs typeface="Arial" panose="020B0604020202020204" pitchFamily="34" charset="0"/>
              </a:rPr>
              <a:t>Esame</a:t>
            </a:r>
            <a:r>
              <a:rPr lang="en-US" sz="1800" dirty="0" smtClean="0">
                <a:solidFill>
                  <a:prstClr val="black"/>
                </a:solidFill>
                <a:latin typeface="Arial" panose="020B0604020202020204" pitchFamily="34" charset="0"/>
                <a:cs typeface="Arial" panose="020B0604020202020204" pitchFamily="34" charset="0"/>
              </a:rPr>
              <a:t> </a:t>
            </a:r>
            <a:r>
              <a:rPr lang="en-US" sz="1800" dirty="0" err="1" smtClean="0">
                <a:solidFill>
                  <a:prstClr val="black"/>
                </a:solidFill>
                <a:latin typeface="Arial" panose="020B0604020202020204" pitchFamily="34" charset="0"/>
                <a:cs typeface="Arial" panose="020B0604020202020204" pitchFamily="34" charset="0"/>
              </a:rPr>
              <a:t>chimico</a:t>
            </a:r>
            <a:r>
              <a:rPr lang="en-US" sz="1800" dirty="0" smtClean="0">
                <a:solidFill>
                  <a:prstClr val="black"/>
                </a:solidFill>
                <a:latin typeface="Arial" panose="020B0604020202020204" pitchFamily="34" charset="0"/>
                <a:cs typeface="Arial" panose="020B0604020202020204" pitchFamily="34" charset="0"/>
              </a:rPr>
              <a:t> e </a:t>
            </a:r>
            <a:r>
              <a:rPr lang="en-US" sz="1800" dirty="0" err="1" smtClean="0">
                <a:solidFill>
                  <a:prstClr val="black"/>
                </a:solidFill>
                <a:latin typeface="Arial" panose="020B0604020202020204" pitchFamily="34" charset="0"/>
                <a:cs typeface="Arial" panose="020B0604020202020204" pitchFamily="34" charset="0"/>
              </a:rPr>
              <a:t>conta</a:t>
            </a:r>
            <a:r>
              <a:rPr lang="en-US" sz="1800" dirty="0" smtClean="0">
                <a:solidFill>
                  <a:prstClr val="black"/>
                </a:solidFill>
                <a:latin typeface="Arial" panose="020B0604020202020204" pitchFamily="34" charset="0"/>
                <a:cs typeface="Arial" panose="020B0604020202020204" pitchFamily="34" charset="0"/>
              </a:rPr>
              <a:t> </a:t>
            </a:r>
            <a:r>
              <a:rPr lang="en-US" sz="1800" dirty="0" err="1" smtClean="0">
                <a:solidFill>
                  <a:prstClr val="black"/>
                </a:solidFill>
                <a:latin typeface="Arial" panose="020B0604020202020204" pitchFamily="34" charset="0"/>
                <a:cs typeface="Arial" panose="020B0604020202020204" pitchFamily="34" charset="0"/>
              </a:rPr>
              <a:t>cellulare</a:t>
            </a:r>
            <a:endParaRPr lang="en-US" sz="1800" dirty="0">
              <a:solidFill>
                <a:prstClr val="black"/>
              </a:solidFill>
              <a:latin typeface="Arial" panose="020B0604020202020204" pitchFamily="34" charset="0"/>
              <a:cs typeface="Arial" panose="020B0604020202020204" pitchFamily="34" charset="0"/>
            </a:endParaRPr>
          </a:p>
        </p:txBody>
      </p:sp>
      <p:sp>
        <p:nvSpPr>
          <p:cNvPr id="3" name="CasellaDiTesto 2"/>
          <p:cNvSpPr txBox="1"/>
          <p:nvPr/>
        </p:nvSpPr>
        <p:spPr>
          <a:xfrm>
            <a:off x="3851920" y="727536"/>
            <a:ext cx="2390398" cy="1477328"/>
          </a:xfrm>
          <a:prstGeom prst="rect">
            <a:avLst/>
          </a:prstGeom>
          <a:noFill/>
        </p:spPr>
        <p:txBody>
          <a:bodyPr wrap="none" rtlCol="0">
            <a:spAutoFit/>
          </a:bodyPr>
          <a:lstStyle/>
          <a:p>
            <a:pPr eaLnBrk="1" fontAlgn="auto" hangingPunct="1">
              <a:spcBef>
                <a:spcPts val="0"/>
              </a:spcBef>
              <a:spcAft>
                <a:spcPts val="0"/>
              </a:spcAft>
            </a:pPr>
            <a:r>
              <a:rPr lang="en-US" sz="1800" dirty="0" err="1" smtClean="0">
                <a:solidFill>
                  <a:prstClr val="black"/>
                </a:solidFill>
                <a:latin typeface="Arial" panose="020B0604020202020204" pitchFamily="34" charset="0"/>
                <a:cs typeface="Arial" panose="020B0604020202020204" pitchFamily="34" charset="0"/>
              </a:rPr>
              <a:t>Conta</a:t>
            </a:r>
            <a:r>
              <a:rPr lang="en-US" sz="1800" dirty="0" smtClean="0">
                <a:solidFill>
                  <a:prstClr val="black"/>
                </a:solidFill>
                <a:latin typeface="Arial" panose="020B0604020202020204" pitchFamily="34" charset="0"/>
                <a:cs typeface="Arial" panose="020B0604020202020204" pitchFamily="34" charset="0"/>
              </a:rPr>
              <a:t> </a:t>
            </a:r>
            <a:r>
              <a:rPr lang="en-US" sz="1800" dirty="0" err="1" smtClean="0">
                <a:solidFill>
                  <a:prstClr val="black"/>
                </a:solidFill>
                <a:latin typeface="Arial" panose="020B0604020202020204" pitchFamily="34" charset="0"/>
                <a:cs typeface="Arial" panose="020B0604020202020204" pitchFamily="34" charset="0"/>
              </a:rPr>
              <a:t>globuli</a:t>
            </a:r>
            <a:r>
              <a:rPr lang="en-US" sz="1800" dirty="0" smtClean="0">
                <a:solidFill>
                  <a:prstClr val="black"/>
                </a:solidFill>
                <a:latin typeface="Arial" panose="020B0604020202020204" pitchFamily="34" charset="0"/>
                <a:cs typeface="Arial" panose="020B0604020202020204" pitchFamily="34" charset="0"/>
              </a:rPr>
              <a:t> </a:t>
            </a:r>
            <a:r>
              <a:rPr lang="en-US" sz="1800" dirty="0" err="1" smtClean="0">
                <a:solidFill>
                  <a:prstClr val="black"/>
                </a:solidFill>
                <a:latin typeface="Arial" panose="020B0604020202020204" pitchFamily="34" charset="0"/>
                <a:cs typeface="Arial" panose="020B0604020202020204" pitchFamily="34" charset="0"/>
              </a:rPr>
              <a:t>bianchi</a:t>
            </a:r>
            <a:endParaRPr lang="en-US" sz="1800" dirty="0" smtClean="0">
              <a:solidFill>
                <a:prstClr val="black"/>
              </a:solidFill>
              <a:latin typeface="Arial" panose="020B0604020202020204" pitchFamily="34" charset="0"/>
              <a:cs typeface="Arial" panose="020B0604020202020204" pitchFamily="34" charset="0"/>
            </a:endParaRPr>
          </a:p>
          <a:p>
            <a:pPr eaLnBrk="1" fontAlgn="auto" hangingPunct="1">
              <a:spcBef>
                <a:spcPts val="0"/>
              </a:spcBef>
              <a:spcAft>
                <a:spcPts val="0"/>
              </a:spcAft>
            </a:pPr>
            <a:r>
              <a:rPr lang="en-US" sz="1800" dirty="0" err="1" smtClean="0">
                <a:solidFill>
                  <a:prstClr val="black"/>
                </a:solidFill>
                <a:latin typeface="Arial" panose="020B0604020202020204" pitchFamily="34" charset="0"/>
                <a:cs typeface="Arial" panose="020B0604020202020204" pitchFamily="34" charset="0"/>
              </a:rPr>
              <a:t>Glucosio</a:t>
            </a:r>
            <a:endParaRPr lang="en-US" sz="1800" dirty="0" smtClean="0">
              <a:solidFill>
                <a:prstClr val="black"/>
              </a:solidFill>
              <a:latin typeface="Arial" panose="020B0604020202020204" pitchFamily="34" charset="0"/>
              <a:cs typeface="Arial" panose="020B0604020202020204" pitchFamily="34" charset="0"/>
            </a:endParaRPr>
          </a:p>
          <a:p>
            <a:pPr eaLnBrk="1" fontAlgn="auto" hangingPunct="1">
              <a:spcBef>
                <a:spcPts val="0"/>
              </a:spcBef>
              <a:spcAft>
                <a:spcPts val="0"/>
              </a:spcAft>
            </a:pPr>
            <a:r>
              <a:rPr lang="en-US" sz="1800" dirty="0" err="1" smtClean="0">
                <a:solidFill>
                  <a:prstClr val="black"/>
                </a:solidFill>
                <a:latin typeface="Arial" panose="020B0604020202020204" pitchFamily="34" charset="0"/>
                <a:cs typeface="Arial" panose="020B0604020202020204" pitchFamily="34" charset="0"/>
              </a:rPr>
              <a:t>Proteine</a:t>
            </a:r>
            <a:endParaRPr lang="en-US" sz="1800" dirty="0" smtClean="0">
              <a:solidFill>
                <a:prstClr val="black"/>
              </a:solidFill>
              <a:latin typeface="Arial" panose="020B0604020202020204" pitchFamily="34" charset="0"/>
              <a:cs typeface="Arial" panose="020B0604020202020204" pitchFamily="34" charset="0"/>
            </a:endParaRPr>
          </a:p>
          <a:p>
            <a:pPr eaLnBrk="1" fontAlgn="auto" hangingPunct="1">
              <a:spcBef>
                <a:spcPts val="0"/>
              </a:spcBef>
              <a:spcAft>
                <a:spcPts val="0"/>
              </a:spcAft>
            </a:pPr>
            <a:r>
              <a:rPr lang="en-US" sz="1800" dirty="0" err="1" smtClean="0">
                <a:solidFill>
                  <a:prstClr val="black"/>
                </a:solidFill>
                <a:latin typeface="Arial" panose="020B0604020202020204" pitchFamily="34" charset="0"/>
                <a:cs typeface="Arial" panose="020B0604020202020204" pitchFamily="34" charset="0"/>
              </a:rPr>
              <a:t>Lattati</a:t>
            </a:r>
            <a:endParaRPr lang="en-US" sz="1800" dirty="0" smtClean="0">
              <a:solidFill>
                <a:prstClr val="black"/>
              </a:solidFill>
              <a:latin typeface="Arial" panose="020B0604020202020204" pitchFamily="34" charset="0"/>
              <a:cs typeface="Arial" panose="020B0604020202020204" pitchFamily="34" charset="0"/>
            </a:endParaRPr>
          </a:p>
          <a:p>
            <a:pPr eaLnBrk="1" fontAlgn="auto" hangingPunct="1">
              <a:spcBef>
                <a:spcPts val="0"/>
              </a:spcBef>
              <a:spcAft>
                <a:spcPts val="0"/>
              </a:spcAft>
            </a:pPr>
            <a:r>
              <a:rPr lang="en-US" sz="1800" dirty="0" smtClean="0">
                <a:solidFill>
                  <a:prstClr val="black"/>
                </a:solidFill>
                <a:latin typeface="Arial" panose="020B0604020202020204" pitchFamily="34" charset="0"/>
                <a:cs typeface="Arial" panose="020B0604020202020204" pitchFamily="34" charset="0"/>
              </a:rPr>
              <a:t>…</a:t>
            </a:r>
            <a:endParaRPr lang="en-US" sz="1800" dirty="0">
              <a:solidFill>
                <a:prstClr val="black"/>
              </a:solidFill>
              <a:latin typeface="Arial" panose="020B0604020202020204" pitchFamily="34" charset="0"/>
              <a:cs typeface="Arial" panose="020B0604020202020204" pitchFamily="34" charset="0"/>
            </a:endParaRPr>
          </a:p>
        </p:txBody>
      </p:sp>
      <p:sp>
        <p:nvSpPr>
          <p:cNvPr id="4" name="CasellaDiTesto 3"/>
          <p:cNvSpPr txBox="1"/>
          <p:nvPr/>
        </p:nvSpPr>
        <p:spPr>
          <a:xfrm>
            <a:off x="107504" y="2321616"/>
            <a:ext cx="2813591" cy="646331"/>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Arial" panose="020B0604020202020204" pitchFamily="34" charset="0"/>
                <a:cs typeface="Arial" panose="020B0604020202020204" pitchFamily="34" charset="0"/>
              </a:rPr>
              <a:t>CSF </a:t>
            </a:r>
            <a:r>
              <a:rPr lang="en-US" sz="1800" dirty="0" err="1" smtClean="0">
                <a:solidFill>
                  <a:prstClr val="black"/>
                </a:solidFill>
                <a:latin typeface="Arial" panose="020B0604020202020204" pitchFamily="34" charset="0"/>
                <a:cs typeface="Arial" panose="020B0604020202020204" pitchFamily="34" charset="0"/>
              </a:rPr>
              <a:t>esame</a:t>
            </a:r>
            <a:r>
              <a:rPr lang="en-US" sz="1800" dirty="0" smtClean="0">
                <a:solidFill>
                  <a:prstClr val="black"/>
                </a:solidFill>
                <a:latin typeface="Arial" panose="020B0604020202020204" pitchFamily="34" charset="0"/>
                <a:cs typeface="Arial" panose="020B0604020202020204" pitchFamily="34" charset="0"/>
              </a:rPr>
              <a:t> </a:t>
            </a:r>
            <a:r>
              <a:rPr lang="en-US" sz="1800" dirty="0" err="1" smtClean="0">
                <a:solidFill>
                  <a:prstClr val="black"/>
                </a:solidFill>
                <a:latin typeface="Arial" panose="020B0604020202020204" pitchFamily="34" charset="0"/>
                <a:cs typeface="Arial" panose="020B0604020202020204" pitchFamily="34" charset="0"/>
              </a:rPr>
              <a:t>microscopico</a:t>
            </a:r>
            <a:endParaRPr lang="en-US" sz="1800" dirty="0" smtClean="0">
              <a:solidFill>
                <a:prstClr val="black"/>
              </a:solidFill>
              <a:latin typeface="Arial" panose="020B0604020202020204" pitchFamily="34" charset="0"/>
              <a:cs typeface="Arial" panose="020B0604020202020204" pitchFamily="34" charset="0"/>
            </a:endParaRPr>
          </a:p>
          <a:p>
            <a:pPr eaLnBrk="1" fontAlgn="auto" hangingPunct="1">
              <a:spcBef>
                <a:spcPts val="0"/>
              </a:spcBef>
              <a:spcAft>
                <a:spcPts val="0"/>
              </a:spcAft>
            </a:pPr>
            <a:r>
              <a:rPr lang="en-US" sz="1800" dirty="0" smtClean="0">
                <a:solidFill>
                  <a:prstClr val="black"/>
                </a:solidFill>
                <a:latin typeface="Arial" panose="020B0604020202020204" pitchFamily="34" charset="0"/>
                <a:cs typeface="Arial" panose="020B0604020202020204" pitchFamily="34" charset="0"/>
              </a:rPr>
              <a:t>(</a:t>
            </a:r>
            <a:r>
              <a:rPr lang="en-US" sz="1800" dirty="0" err="1" smtClean="0">
                <a:solidFill>
                  <a:prstClr val="black"/>
                </a:solidFill>
                <a:latin typeface="Arial" panose="020B0604020202020204" pitchFamily="34" charset="0"/>
                <a:cs typeface="Arial" panose="020B0604020202020204" pitchFamily="34" charset="0"/>
              </a:rPr>
              <a:t>cytospin</a:t>
            </a:r>
            <a:r>
              <a:rPr lang="en-US" sz="1800" dirty="0" smtClean="0">
                <a:solidFill>
                  <a:prstClr val="black"/>
                </a:solidFill>
                <a:latin typeface="Arial" panose="020B0604020202020204" pitchFamily="34" charset="0"/>
                <a:cs typeface="Arial" panose="020B0604020202020204" pitchFamily="34" charset="0"/>
              </a:rPr>
              <a:t>)</a:t>
            </a:r>
            <a:endParaRPr lang="en-US" sz="1800" dirty="0">
              <a:solidFill>
                <a:prstClr val="black"/>
              </a:solidFill>
              <a:latin typeface="Arial" panose="020B0604020202020204" pitchFamily="34" charset="0"/>
              <a:cs typeface="Arial" panose="020B0604020202020204" pitchFamily="34" charset="0"/>
            </a:endParaRPr>
          </a:p>
        </p:txBody>
      </p:sp>
      <p:sp>
        <p:nvSpPr>
          <p:cNvPr id="5" name="CasellaDiTesto 4"/>
          <p:cNvSpPr txBox="1"/>
          <p:nvPr/>
        </p:nvSpPr>
        <p:spPr>
          <a:xfrm>
            <a:off x="3851920" y="2361654"/>
            <a:ext cx="1595309" cy="923330"/>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Arial" panose="020B0604020202020204" pitchFamily="34" charset="0"/>
                <a:cs typeface="Arial" panose="020B0604020202020204" pitchFamily="34" charset="0"/>
              </a:rPr>
              <a:t>Gram </a:t>
            </a:r>
          </a:p>
          <a:p>
            <a:pPr eaLnBrk="1" fontAlgn="auto" hangingPunct="1">
              <a:spcBef>
                <a:spcPts val="0"/>
              </a:spcBef>
              <a:spcAft>
                <a:spcPts val="0"/>
              </a:spcAft>
            </a:pPr>
            <a:r>
              <a:rPr lang="en-US" sz="1800" dirty="0" smtClean="0">
                <a:solidFill>
                  <a:prstClr val="black"/>
                </a:solidFill>
                <a:latin typeface="Arial" panose="020B0604020202020204" pitchFamily="34" charset="0"/>
                <a:cs typeface="Arial" panose="020B0604020202020204" pitchFamily="34" charset="0"/>
              </a:rPr>
              <a:t>India Ink</a:t>
            </a:r>
          </a:p>
          <a:p>
            <a:pPr eaLnBrk="1" fontAlgn="auto" hangingPunct="1">
              <a:spcBef>
                <a:spcPts val="0"/>
              </a:spcBef>
              <a:spcAft>
                <a:spcPts val="0"/>
              </a:spcAft>
            </a:pPr>
            <a:r>
              <a:rPr lang="en-US" sz="1800" dirty="0" err="1" smtClean="0">
                <a:solidFill>
                  <a:prstClr val="black"/>
                </a:solidFill>
                <a:latin typeface="Arial" panose="020B0604020202020204" pitchFamily="34" charset="0"/>
                <a:cs typeface="Arial" panose="020B0604020202020204" pitchFamily="34" charset="0"/>
              </a:rPr>
              <a:t>Ziehl</a:t>
            </a:r>
            <a:r>
              <a:rPr lang="en-US" sz="1800" dirty="0" smtClean="0">
                <a:solidFill>
                  <a:prstClr val="black"/>
                </a:solidFill>
                <a:latin typeface="Arial" panose="020B0604020202020204" pitchFamily="34" charset="0"/>
                <a:cs typeface="Arial" panose="020B0604020202020204" pitchFamily="34" charset="0"/>
              </a:rPr>
              <a:t> </a:t>
            </a:r>
            <a:r>
              <a:rPr lang="en-US" sz="1800" dirty="0" err="1" smtClean="0">
                <a:solidFill>
                  <a:prstClr val="black"/>
                </a:solidFill>
                <a:latin typeface="Arial" panose="020B0604020202020204" pitchFamily="34" charset="0"/>
                <a:cs typeface="Arial" panose="020B0604020202020204" pitchFamily="34" charset="0"/>
              </a:rPr>
              <a:t>Neelsen</a:t>
            </a:r>
            <a:endParaRPr lang="en-US" sz="1800" dirty="0">
              <a:solidFill>
                <a:prstClr val="black"/>
              </a:solidFill>
              <a:latin typeface="Arial" panose="020B0604020202020204" pitchFamily="34" charset="0"/>
              <a:cs typeface="Arial" panose="020B0604020202020204" pitchFamily="34" charset="0"/>
            </a:endParaRPr>
          </a:p>
        </p:txBody>
      </p:sp>
      <p:sp>
        <p:nvSpPr>
          <p:cNvPr id="6" name="CasellaDiTesto 5"/>
          <p:cNvSpPr txBox="1"/>
          <p:nvPr/>
        </p:nvSpPr>
        <p:spPr>
          <a:xfrm>
            <a:off x="107504" y="3761776"/>
            <a:ext cx="928459" cy="369332"/>
          </a:xfrm>
          <a:prstGeom prst="rect">
            <a:avLst/>
          </a:prstGeom>
          <a:noFill/>
        </p:spPr>
        <p:txBody>
          <a:bodyPr wrap="none" rtlCol="0">
            <a:spAutoFit/>
          </a:bodyPr>
          <a:lstStyle/>
          <a:p>
            <a:pPr eaLnBrk="1" fontAlgn="auto" hangingPunct="1">
              <a:spcBef>
                <a:spcPts val="0"/>
              </a:spcBef>
              <a:spcAft>
                <a:spcPts val="0"/>
              </a:spcAft>
            </a:pPr>
            <a:r>
              <a:rPr lang="en-US" sz="1800" dirty="0" err="1" smtClean="0">
                <a:solidFill>
                  <a:prstClr val="black"/>
                </a:solidFill>
                <a:latin typeface="Arial" panose="020B0604020202020204" pitchFamily="34" charset="0"/>
                <a:cs typeface="Arial" panose="020B0604020202020204" pitchFamily="34" charset="0"/>
              </a:rPr>
              <a:t>Coltura</a:t>
            </a:r>
            <a:endParaRPr lang="en-US" sz="1800" dirty="0">
              <a:solidFill>
                <a:prstClr val="black"/>
              </a:solidFill>
              <a:latin typeface="Arial" panose="020B0604020202020204" pitchFamily="34" charset="0"/>
              <a:cs typeface="Arial" panose="020B0604020202020204" pitchFamily="34" charset="0"/>
            </a:endParaRPr>
          </a:p>
        </p:txBody>
      </p:sp>
      <p:sp>
        <p:nvSpPr>
          <p:cNvPr id="7" name="CasellaDiTesto 6"/>
          <p:cNvSpPr txBox="1"/>
          <p:nvPr/>
        </p:nvSpPr>
        <p:spPr>
          <a:xfrm>
            <a:off x="3851920" y="3729806"/>
            <a:ext cx="3031599" cy="923330"/>
          </a:xfrm>
          <a:prstGeom prst="rect">
            <a:avLst/>
          </a:prstGeom>
          <a:noFill/>
        </p:spPr>
        <p:txBody>
          <a:bodyPr wrap="none" rtlCol="0">
            <a:spAutoFit/>
          </a:bodyPr>
          <a:lstStyle/>
          <a:p>
            <a:pPr eaLnBrk="1" fontAlgn="auto" hangingPunct="1">
              <a:spcBef>
                <a:spcPts val="0"/>
              </a:spcBef>
              <a:spcAft>
                <a:spcPts val="0"/>
              </a:spcAft>
            </a:pPr>
            <a:r>
              <a:rPr lang="en-US" sz="1800" dirty="0" err="1" smtClean="0">
                <a:solidFill>
                  <a:prstClr val="black"/>
                </a:solidFill>
                <a:latin typeface="Arial" panose="020B0604020202020204" pitchFamily="34" charset="0"/>
                <a:cs typeface="Arial" panose="020B0604020202020204" pitchFamily="34" charset="0"/>
              </a:rPr>
              <a:t>Meningite</a:t>
            </a:r>
            <a:r>
              <a:rPr lang="en-US" sz="1800" dirty="0" smtClean="0">
                <a:solidFill>
                  <a:prstClr val="black"/>
                </a:solidFill>
                <a:latin typeface="Arial" panose="020B0604020202020204" pitchFamily="34" charset="0"/>
                <a:cs typeface="Arial" panose="020B0604020202020204" pitchFamily="34" charset="0"/>
              </a:rPr>
              <a:t> </a:t>
            </a:r>
            <a:r>
              <a:rPr lang="en-US" sz="1800" dirty="0" err="1" smtClean="0">
                <a:solidFill>
                  <a:prstClr val="black"/>
                </a:solidFill>
                <a:latin typeface="Arial" panose="020B0604020202020204" pitchFamily="34" charset="0"/>
                <a:cs typeface="Arial" panose="020B0604020202020204" pitchFamily="34" charset="0"/>
              </a:rPr>
              <a:t>batterica</a:t>
            </a:r>
            <a:endParaRPr lang="en-US" sz="1800" dirty="0" smtClean="0">
              <a:solidFill>
                <a:prstClr val="black"/>
              </a:solidFill>
              <a:latin typeface="Arial" panose="020B0604020202020204" pitchFamily="34" charset="0"/>
              <a:cs typeface="Arial" panose="020B0604020202020204" pitchFamily="34" charset="0"/>
            </a:endParaRPr>
          </a:p>
          <a:p>
            <a:pPr eaLnBrk="1" fontAlgn="auto" hangingPunct="1">
              <a:spcBef>
                <a:spcPts val="0"/>
              </a:spcBef>
              <a:spcAft>
                <a:spcPts val="0"/>
              </a:spcAft>
            </a:pPr>
            <a:r>
              <a:rPr lang="en-US" sz="1800" dirty="0" err="1" smtClean="0">
                <a:solidFill>
                  <a:prstClr val="black"/>
                </a:solidFill>
                <a:latin typeface="Arial" panose="020B0604020202020204" pitchFamily="34" charset="0"/>
                <a:cs typeface="Arial" panose="020B0604020202020204" pitchFamily="34" charset="0"/>
              </a:rPr>
              <a:t>Meningite</a:t>
            </a:r>
            <a:r>
              <a:rPr lang="en-US" sz="1800" dirty="0" smtClean="0">
                <a:solidFill>
                  <a:prstClr val="black"/>
                </a:solidFill>
                <a:latin typeface="Arial" panose="020B0604020202020204" pitchFamily="34" charset="0"/>
                <a:cs typeface="Arial" panose="020B0604020202020204" pitchFamily="34" charset="0"/>
              </a:rPr>
              <a:t> da </a:t>
            </a:r>
            <a:r>
              <a:rPr lang="en-US" sz="1800" i="1" dirty="0" smtClean="0">
                <a:solidFill>
                  <a:prstClr val="black"/>
                </a:solidFill>
                <a:latin typeface="Arial" panose="020B0604020202020204" pitchFamily="34" charset="0"/>
                <a:cs typeface="Arial" panose="020B0604020202020204" pitchFamily="34" charset="0"/>
              </a:rPr>
              <a:t>Cryptococcus </a:t>
            </a:r>
            <a:endParaRPr lang="en-US" sz="1800" dirty="0" smtClean="0">
              <a:solidFill>
                <a:prstClr val="black"/>
              </a:solidFill>
              <a:latin typeface="Arial" panose="020B0604020202020204" pitchFamily="34" charset="0"/>
              <a:cs typeface="Arial" panose="020B0604020202020204" pitchFamily="34" charset="0"/>
            </a:endParaRPr>
          </a:p>
          <a:p>
            <a:pPr eaLnBrk="1" fontAlgn="auto" hangingPunct="1">
              <a:spcBef>
                <a:spcPts val="0"/>
              </a:spcBef>
              <a:spcAft>
                <a:spcPts val="0"/>
              </a:spcAft>
            </a:pPr>
            <a:r>
              <a:rPr lang="en-US" sz="1800" dirty="0" err="1" smtClean="0">
                <a:solidFill>
                  <a:prstClr val="black"/>
                </a:solidFill>
                <a:latin typeface="Arial" panose="020B0604020202020204" pitchFamily="34" charset="0"/>
                <a:cs typeface="Arial" panose="020B0604020202020204" pitchFamily="34" charset="0"/>
              </a:rPr>
              <a:t>Meningite</a:t>
            </a:r>
            <a:r>
              <a:rPr lang="en-US" sz="1800" dirty="0" smtClean="0">
                <a:solidFill>
                  <a:prstClr val="black"/>
                </a:solidFill>
                <a:latin typeface="Arial" panose="020B0604020202020204" pitchFamily="34" charset="0"/>
                <a:cs typeface="Arial" panose="020B0604020202020204" pitchFamily="34" charset="0"/>
              </a:rPr>
              <a:t> </a:t>
            </a:r>
            <a:r>
              <a:rPr lang="en-US" sz="1800" dirty="0" err="1" smtClean="0">
                <a:solidFill>
                  <a:prstClr val="black"/>
                </a:solidFill>
                <a:latin typeface="Arial" panose="020B0604020202020204" pitchFamily="34" charset="0"/>
                <a:cs typeface="Arial" panose="020B0604020202020204" pitchFamily="34" charset="0"/>
              </a:rPr>
              <a:t>tubercolare</a:t>
            </a:r>
            <a:endParaRPr lang="en-US" sz="1800" dirty="0">
              <a:solidFill>
                <a:prstClr val="black"/>
              </a:solidFill>
              <a:latin typeface="Arial" panose="020B0604020202020204" pitchFamily="34" charset="0"/>
              <a:cs typeface="Arial" panose="020B0604020202020204" pitchFamily="34" charset="0"/>
            </a:endParaRPr>
          </a:p>
        </p:txBody>
      </p:sp>
      <p:sp>
        <p:nvSpPr>
          <p:cNvPr id="8" name="CasellaDiTesto 7"/>
          <p:cNvSpPr txBox="1"/>
          <p:nvPr/>
        </p:nvSpPr>
        <p:spPr>
          <a:xfrm>
            <a:off x="179512" y="5054190"/>
            <a:ext cx="2788007"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Arial" panose="020B0604020202020204" pitchFamily="34" charset="0"/>
                <a:cs typeface="Arial" panose="020B0604020202020204" pitchFamily="34" charset="0"/>
              </a:rPr>
              <a:t>Test al lattice per </a:t>
            </a:r>
            <a:r>
              <a:rPr lang="en-US" sz="1800" dirty="0" err="1" smtClean="0">
                <a:solidFill>
                  <a:prstClr val="black"/>
                </a:solidFill>
                <a:latin typeface="Arial" panose="020B0604020202020204" pitchFamily="34" charset="0"/>
                <a:cs typeface="Arial" panose="020B0604020202020204" pitchFamily="34" charset="0"/>
              </a:rPr>
              <a:t>antigeni</a:t>
            </a:r>
            <a:endParaRPr lang="en-US" sz="1800" dirty="0">
              <a:solidFill>
                <a:prstClr val="black"/>
              </a:solidFill>
              <a:latin typeface="Arial" panose="020B0604020202020204" pitchFamily="34" charset="0"/>
              <a:cs typeface="Arial" panose="020B0604020202020204" pitchFamily="34" charset="0"/>
            </a:endParaRPr>
          </a:p>
        </p:txBody>
      </p:sp>
      <p:sp>
        <p:nvSpPr>
          <p:cNvPr id="9" name="CasellaDiTesto 8"/>
          <p:cNvSpPr txBox="1"/>
          <p:nvPr/>
        </p:nvSpPr>
        <p:spPr>
          <a:xfrm>
            <a:off x="3851920" y="5014917"/>
            <a:ext cx="2864887" cy="646331"/>
          </a:xfrm>
          <a:prstGeom prst="rect">
            <a:avLst/>
          </a:prstGeom>
          <a:noFill/>
        </p:spPr>
        <p:txBody>
          <a:bodyPr wrap="none" rtlCol="0">
            <a:spAutoFit/>
          </a:bodyPr>
          <a:lstStyle/>
          <a:p>
            <a:pPr eaLnBrk="1" fontAlgn="auto" hangingPunct="1">
              <a:spcBef>
                <a:spcPts val="0"/>
              </a:spcBef>
              <a:spcAft>
                <a:spcPts val="0"/>
              </a:spcAft>
            </a:pPr>
            <a:r>
              <a:rPr lang="en-US" sz="1800" dirty="0" err="1" smtClean="0">
                <a:solidFill>
                  <a:prstClr val="black"/>
                </a:solidFill>
                <a:latin typeface="Arial" panose="020B0604020202020204" pitchFamily="34" charset="0"/>
                <a:cs typeface="Arial" panose="020B0604020202020204" pitchFamily="34" charset="0"/>
              </a:rPr>
              <a:t>Bacterici</a:t>
            </a:r>
            <a:endParaRPr lang="en-US" sz="1800" dirty="0" smtClean="0">
              <a:solidFill>
                <a:prstClr val="black"/>
              </a:solidFill>
              <a:latin typeface="Arial" panose="020B0604020202020204" pitchFamily="34" charset="0"/>
              <a:cs typeface="Arial" panose="020B0604020202020204" pitchFamily="34" charset="0"/>
            </a:endParaRPr>
          </a:p>
          <a:p>
            <a:pPr eaLnBrk="1" fontAlgn="auto" hangingPunct="1">
              <a:spcBef>
                <a:spcPts val="0"/>
              </a:spcBef>
              <a:spcAft>
                <a:spcPts val="0"/>
              </a:spcAft>
            </a:pPr>
            <a:r>
              <a:rPr lang="en-US" sz="1800" i="1" dirty="0" smtClean="0">
                <a:solidFill>
                  <a:prstClr val="black"/>
                </a:solidFill>
                <a:latin typeface="Arial" panose="020B0604020202020204" pitchFamily="34" charset="0"/>
                <a:cs typeface="Arial" panose="020B0604020202020204" pitchFamily="34" charset="0"/>
              </a:rPr>
              <a:t>Cryptococcus </a:t>
            </a:r>
            <a:r>
              <a:rPr lang="en-US" sz="1800" i="1" dirty="0" err="1" smtClean="0">
                <a:solidFill>
                  <a:prstClr val="black"/>
                </a:solidFill>
                <a:latin typeface="Arial" panose="020B0604020202020204" pitchFamily="34" charset="0"/>
                <a:cs typeface="Arial" panose="020B0604020202020204" pitchFamily="34" charset="0"/>
              </a:rPr>
              <a:t>neoformans</a:t>
            </a:r>
            <a:endParaRPr lang="en-US" sz="1800" i="1" dirty="0" smtClean="0">
              <a:solidFill>
                <a:prstClr val="black"/>
              </a:solidFill>
              <a:latin typeface="Arial" panose="020B0604020202020204" pitchFamily="34" charset="0"/>
              <a:cs typeface="Arial" panose="020B0604020202020204" pitchFamily="34" charset="0"/>
            </a:endParaRPr>
          </a:p>
        </p:txBody>
      </p:sp>
      <p:sp>
        <p:nvSpPr>
          <p:cNvPr id="10" name="CasellaDiTesto 9"/>
          <p:cNvSpPr txBox="1"/>
          <p:nvPr/>
        </p:nvSpPr>
        <p:spPr>
          <a:xfrm>
            <a:off x="245508" y="6066032"/>
            <a:ext cx="2608406" cy="923330"/>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Arial" panose="020B0604020202020204" pitchFamily="34" charset="0"/>
                <a:cs typeface="Arial" panose="020B0604020202020204" pitchFamily="34" charset="0"/>
              </a:rPr>
              <a:t>Real Time-PCR</a:t>
            </a:r>
          </a:p>
          <a:p>
            <a:pPr eaLnBrk="1" fontAlgn="auto" hangingPunct="1">
              <a:spcBef>
                <a:spcPts val="0"/>
              </a:spcBef>
              <a:spcAft>
                <a:spcPts val="0"/>
              </a:spcAft>
            </a:pPr>
            <a:r>
              <a:rPr lang="en-US" sz="1800" dirty="0">
                <a:solidFill>
                  <a:prstClr val="black"/>
                </a:solidFill>
                <a:latin typeface="Arial" panose="020B0604020202020204" pitchFamily="34" charset="0"/>
                <a:cs typeface="Arial" panose="020B0604020202020204" pitchFamily="34" charset="0"/>
              </a:rPr>
              <a:t>M</a:t>
            </a:r>
            <a:r>
              <a:rPr lang="en-US" sz="1800" dirty="0" smtClean="0">
                <a:solidFill>
                  <a:prstClr val="black"/>
                </a:solidFill>
                <a:latin typeface="Arial" panose="020B0604020202020204" pitchFamily="34" charset="0"/>
                <a:cs typeface="Arial" panose="020B0604020202020204" pitchFamily="34" charset="0"/>
              </a:rPr>
              <a:t>ultiplex </a:t>
            </a:r>
            <a:r>
              <a:rPr lang="en-US" sz="1800" dirty="0">
                <a:solidFill>
                  <a:prstClr val="black"/>
                </a:solidFill>
                <a:latin typeface="Arial" panose="020B0604020202020204" pitchFamily="34" charset="0"/>
                <a:cs typeface="Arial" panose="020B0604020202020204" pitchFamily="34" charset="0"/>
              </a:rPr>
              <a:t>real-time PCR</a:t>
            </a:r>
          </a:p>
          <a:p>
            <a:pPr eaLnBrk="1" fontAlgn="auto" hangingPunct="1">
              <a:spcBef>
                <a:spcPts val="0"/>
              </a:spcBef>
              <a:spcAft>
                <a:spcPts val="0"/>
              </a:spcAft>
            </a:pPr>
            <a:endParaRPr lang="en-US" sz="1800" dirty="0">
              <a:solidFill>
                <a:prstClr val="black"/>
              </a:solidFill>
              <a:latin typeface="Arial" panose="020B0604020202020204" pitchFamily="34" charset="0"/>
              <a:cs typeface="Arial" panose="020B0604020202020204" pitchFamily="34" charset="0"/>
            </a:endParaRPr>
          </a:p>
        </p:txBody>
      </p:sp>
      <p:sp>
        <p:nvSpPr>
          <p:cNvPr id="11" name="CasellaDiTesto 10"/>
          <p:cNvSpPr txBox="1"/>
          <p:nvPr/>
        </p:nvSpPr>
        <p:spPr>
          <a:xfrm>
            <a:off x="3851920" y="6034062"/>
            <a:ext cx="3557384" cy="646331"/>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Arial" panose="020B0604020202020204" pitchFamily="34" charset="0"/>
                <a:cs typeface="Arial" panose="020B0604020202020204" pitchFamily="34" charset="0"/>
              </a:rPr>
              <a:t>Gold standard per </a:t>
            </a:r>
            <a:r>
              <a:rPr lang="en-US" sz="1800" dirty="0" err="1" smtClean="0">
                <a:solidFill>
                  <a:prstClr val="black"/>
                </a:solidFill>
                <a:latin typeface="Arial" panose="020B0604020202020204" pitchFamily="34" charset="0"/>
                <a:cs typeface="Arial" panose="020B0604020202020204" pitchFamily="34" charset="0"/>
              </a:rPr>
              <a:t>meningiti</a:t>
            </a:r>
            <a:r>
              <a:rPr lang="en-US" sz="1800" dirty="0" smtClean="0">
                <a:solidFill>
                  <a:prstClr val="black"/>
                </a:solidFill>
                <a:latin typeface="Arial" panose="020B0604020202020204" pitchFamily="34" charset="0"/>
                <a:cs typeface="Arial" panose="020B0604020202020204" pitchFamily="34" charset="0"/>
              </a:rPr>
              <a:t> </a:t>
            </a:r>
            <a:r>
              <a:rPr lang="en-US" sz="1800" dirty="0" err="1" smtClean="0">
                <a:solidFill>
                  <a:prstClr val="black"/>
                </a:solidFill>
                <a:latin typeface="Arial" panose="020B0604020202020204" pitchFamily="34" charset="0"/>
                <a:cs typeface="Arial" panose="020B0604020202020204" pitchFamily="34" charset="0"/>
              </a:rPr>
              <a:t>virali</a:t>
            </a:r>
            <a:endParaRPr lang="en-US" sz="1800" dirty="0" smtClean="0">
              <a:solidFill>
                <a:prstClr val="black"/>
              </a:solidFill>
              <a:latin typeface="Arial" panose="020B0604020202020204" pitchFamily="34" charset="0"/>
              <a:cs typeface="Arial" panose="020B0604020202020204" pitchFamily="34" charset="0"/>
            </a:endParaRPr>
          </a:p>
          <a:p>
            <a:pPr eaLnBrk="1" fontAlgn="auto" hangingPunct="1">
              <a:spcBef>
                <a:spcPts val="0"/>
              </a:spcBef>
              <a:spcAft>
                <a:spcPts val="0"/>
              </a:spcAft>
            </a:pPr>
            <a:r>
              <a:rPr lang="en-US" sz="1800" dirty="0" err="1" smtClean="0">
                <a:solidFill>
                  <a:prstClr val="black"/>
                </a:solidFill>
                <a:latin typeface="Arial" panose="020B0604020202020204" pitchFamily="34" charset="0"/>
                <a:cs typeface="Arial" panose="020B0604020202020204" pitchFamily="34" charset="0"/>
              </a:rPr>
              <a:t>Batteri</a:t>
            </a:r>
            <a:r>
              <a:rPr lang="en-US" sz="1800" dirty="0" smtClean="0">
                <a:solidFill>
                  <a:prstClr val="black"/>
                </a:solidFill>
                <a:latin typeface="Arial" panose="020B0604020202020204" pitchFamily="34" charset="0"/>
                <a:cs typeface="Arial" panose="020B0604020202020204" pitchFamily="34" charset="0"/>
              </a:rPr>
              <a:t> + virus </a:t>
            </a:r>
            <a:r>
              <a:rPr lang="en-US" sz="1800" dirty="0" err="1" smtClean="0">
                <a:solidFill>
                  <a:prstClr val="black"/>
                </a:solidFill>
                <a:latin typeface="Arial" panose="020B0604020202020204" pitchFamily="34" charset="0"/>
                <a:cs typeface="Arial" panose="020B0604020202020204" pitchFamily="34" charset="0"/>
              </a:rPr>
              <a:t>più</a:t>
            </a:r>
            <a:r>
              <a:rPr lang="en-US" sz="1800" dirty="0" smtClean="0">
                <a:solidFill>
                  <a:prstClr val="black"/>
                </a:solidFill>
                <a:latin typeface="Arial" panose="020B0604020202020204" pitchFamily="34" charset="0"/>
                <a:cs typeface="Arial" panose="020B0604020202020204" pitchFamily="34" charset="0"/>
              </a:rPr>
              <a:t> </a:t>
            </a:r>
            <a:r>
              <a:rPr lang="en-US" sz="1800" dirty="0" err="1" smtClean="0">
                <a:solidFill>
                  <a:prstClr val="black"/>
                </a:solidFill>
                <a:latin typeface="Arial" panose="020B0604020202020204" pitchFamily="34" charset="0"/>
                <a:cs typeface="Arial" panose="020B0604020202020204" pitchFamily="34" charset="0"/>
              </a:rPr>
              <a:t>comuni</a:t>
            </a:r>
            <a:endParaRPr lang="en-US" sz="1800" dirty="0" smtClean="0">
              <a:solidFill>
                <a:prstClr val="black"/>
              </a:solidFill>
              <a:latin typeface="Arial" panose="020B0604020202020204" pitchFamily="34" charset="0"/>
              <a:cs typeface="Arial" panose="020B0604020202020204" pitchFamily="34" charset="0"/>
            </a:endParaRPr>
          </a:p>
        </p:txBody>
      </p:sp>
      <p:sp>
        <p:nvSpPr>
          <p:cNvPr id="13" name="CasellaDiTesto 12"/>
          <p:cNvSpPr txBox="1"/>
          <p:nvPr/>
        </p:nvSpPr>
        <p:spPr>
          <a:xfrm>
            <a:off x="1835696" y="97648"/>
            <a:ext cx="5337872" cy="461665"/>
          </a:xfrm>
          <a:prstGeom prst="rect">
            <a:avLst/>
          </a:prstGeom>
          <a:noFill/>
        </p:spPr>
        <p:txBody>
          <a:bodyPr wrap="none" rtlCol="0">
            <a:spAutoFit/>
          </a:bodyPr>
          <a:lstStyle/>
          <a:p>
            <a:pPr eaLnBrk="1" fontAlgn="auto" hangingPunct="1">
              <a:spcBef>
                <a:spcPts val="0"/>
              </a:spcBef>
              <a:spcAft>
                <a:spcPts val="0"/>
              </a:spcAft>
            </a:pPr>
            <a:r>
              <a:rPr lang="en-US" dirty="0" err="1" smtClean="0">
                <a:solidFill>
                  <a:prstClr val="black"/>
                </a:solidFill>
                <a:latin typeface="Arial" panose="020B0604020202020204" pitchFamily="34" charset="0"/>
                <a:cs typeface="Arial" panose="020B0604020202020204" pitchFamily="34" charset="0"/>
              </a:rPr>
              <a:t>Tempistica</a:t>
            </a:r>
            <a:r>
              <a:rPr lang="en-US" dirty="0" smtClean="0">
                <a:solidFill>
                  <a:prstClr val="black"/>
                </a:solidFill>
                <a:latin typeface="Arial" panose="020B0604020202020204" pitchFamily="34" charset="0"/>
                <a:cs typeface="Arial" panose="020B0604020202020204" pitchFamily="34" charset="0"/>
              </a:rPr>
              <a:t> test di </a:t>
            </a:r>
            <a:r>
              <a:rPr lang="en-US" dirty="0" err="1" smtClean="0">
                <a:solidFill>
                  <a:prstClr val="black"/>
                </a:solidFill>
                <a:latin typeface="Arial" panose="020B0604020202020204" pitchFamily="34" charset="0"/>
                <a:cs typeface="Arial" panose="020B0604020202020204" pitchFamily="34" charset="0"/>
              </a:rPr>
              <a:t>laboratorio</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su</a:t>
            </a:r>
            <a:r>
              <a:rPr lang="en-US" dirty="0" smtClean="0">
                <a:solidFill>
                  <a:prstClr val="black"/>
                </a:solidFill>
                <a:latin typeface="Arial" panose="020B0604020202020204" pitchFamily="34" charset="0"/>
                <a:cs typeface="Arial" panose="020B0604020202020204" pitchFamily="34" charset="0"/>
              </a:rPr>
              <a:t> liquor</a:t>
            </a:r>
            <a:endParaRPr lang="en-US" dirty="0">
              <a:solidFill>
                <a:prstClr val="black"/>
              </a:solidFill>
              <a:latin typeface="Arial" panose="020B0604020202020204" pitchFamily="34" charset="0"/>
              <a:cs typeface="Arial" panose="020B0604020202020204" pitchFamily="34" charset="0"/>
            </a:endParaRPr>
          </a:p>
        </p:txBody>
      </p:sp>
      <p:cxnSp>
        <p:nvCxnSpPr>
          <p:cNvPr id="15" name="Connettore 1 14"/>
          <p:cNvCxnSpPr/>
          <p:nvPr/>
        </p:nvCxnSpPr>
        <p:spPr>
          <a:xfrm>
            <a:off x="0" y="62068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CasellaDiTesto 15"/>
          <p:cNvSpPr txBox="1"/>
          <p:nvPr/>
        </p:nvSpPr>
        <p:spPr>
          <a:xfrm>
            <a:off x="7452320" y="764704"/>
            <a:ext cx="1103187" cy="400110"/>
          </a:xfrm>
          <a:prstGeom prst="rect">
            <a:avLst/>
          </a:prstGeom>
          <a:solidFill>
            <a:srgbClr val="FFFF00"/>
          </a:solidFill>
        </p:spPr>
        <p:txBody>
          <a:bodyPr wrap="none" rtlCol="0">
            <a:spAutoFit/>
          </a:bodyPr>
          <a:lstStyle/>
          <a:p>
            <a:pPr eaLnBrk="1" fontAlgn="auto" hangingPunct="1">
              <a:spcBef>
                <a:spcPts val="0"/>
              </a:spcBef>
              <a:spcAft>
                <a:spcPts val="0"/>
              </a:spcAft>
            </a:pPr>
            <a:r>
              <a:rPr lang="en-US" sz="2000" dirty="0" smtClean="0">
                <a:solidFill>
                  <a:prstClr val="black"/>
                </a:solidFill>
                <a:latin typeface="Arial" panose="020B0604020202020204" pitchFamily="34" charset="0"/>
                <a:cs typeface="Arial" panose="020B0604020202020204" pitchFamily="34" charset="0"/>
              </a:rPr>
              <a:t>&lt;30 min</a:t>
            </a:r>
            <a:endParaRPr lang="en-US" sz="2000" dirty="0">
              <a:solidFill>
                <a:prstClr val="black"/>
              </a:solidFill>
              <a:latin typeface="Arial" panose="020B0604020202020204" pitchFamily="34" charset="0"/>
              <a:cs typeface="Arial" panose="020B0604020202020204" pitchFamily="34" charset="0"/>
            </a:endParaRPr>
          </a:p>
        </p:txBody>
      </p:sp>
      <p:sp>
        <p:nvSpPr>
          <p:cNvPr id="17" name="CasellaDiTesto 16"/>
          <p:cNvSpPr txBox="1"/>
          <p:nvPr/>
        </p:nvSpPr>
        <p:spPr>
          <a:xfrm>
            <a:off x="7452320" y="2308810"/>
            <a:ext cx="1103187" cy="400110"/>
          </a:xfrm>
          <a:prstGeom prst="rect">
            <a:avLst/>
          </a:prstGeom>
          <a:solidFill>
            <a:srgbClr val="FFFF00"/>
          </a:solidFill>
        </p:spPr>
        <p:txBody>
          <a:bodyPr wrap="none" rtlCol="0">
            <a:spAutoFit/>
          </a:bodyPr>
          <a:lstStyle/>
          <a:p>
            <a:pPr eaLnBrk="1" fontAlgn="auto" hangingPunct="1">
              <a:spcBef>
                <a:spcPts val="0"/>
              </a:spcBef>
              <a:spcAft>
                <a:spcPts val="0"/>
              </a:spcAft>
            </a:pPr>
            <a:r>
              <a:rPr lang="en-US" sz="2000" dirty="0" smtClean="0">
                <a:solidFill>
                  <a:prstClr val="black"/>
                </a:solidFill>
                <a:latin typeface="Arial" panose="020B0604020202020204" pitchFamily="34" charset="0"/>
                <a:cs typeface="Arial" panose="020B0604020202020204" pitchFamily="34" charset="0"/>
              </a:rPr>
              <a:t>&lt;30 min</a:t>
            </a:r>
            <a:endParaRPr lang="en-US" sz="2000" dirty="0">
              <a:solidFill>
                <a:prstClr val="black"/>
              </a:solidFill>
              <a:latin typeface="Arial" panose="020B0604020202020204" pitchFamily="34" charset="0"/>
              <a:cs typeface="Arial" panose="020B0604020202020204" pitchFamily="34" charset="0"/>
            </a:endParaRPr>
          </a:p>
        </p:txBody>
      </p:sp>
      <p:sp>
        <p:nvSpPr>
          <p:cNvPr id="18" name="CasellaDiTesto 17"/>
          <p:cNvSpPr txBox="1"/>
          <p:nvPr/>
        </p:nvSpPr>
        <p:spPr>
          <a:xfrm>
            <a:off x="7452320" y="3645024"/>
            <a:ext cx="974947" cy="1015663"/>
          </a:xfrm>
          <a:prstGeom prst="rect">
            <a:avLst/>
          </a:prstGeom>
          <a:solidFill>
            <a:srgbClr val="FFFF00"/>
          </a:solidFill>
        </p:spPr>
        <p:txBody>
          <a:bodyPr wrap="none" rtlCol="0">
            <a:spAutoFit/>
          </a:bodyPr>
          <a:lstStyle/>
          <a:p>
            <a:pPr eaLnBrk="1" fontAlgn="auto" hangingPunct="1">
              <a:spcBef>
                <a:spcPts val="0"/>
              </a:spcBef>
              <a:spcAft>
                <a:spcPts val="0"/>
              </a:spcAft>
            </a:pPr>
            <a:r>
              <a:rPr lang="en-US" sz="2000" dirty="0" smtClean="0">
                <a:solidFill>
                  <a:prstClr val="black"/>
                </a:solidFill>
                <a:latin typeface="Arial" panose="020B0604020202020204" pitchFamily="34" charset="0"/>
                <a:cs typeface="Arial" panose="020B0604020202020204" pitchFamily="34" charset="0"/>
              </a:rPr>
              <a:t>1-2 gg</a:t>
            </a:r>
          </a:p>
          <a:p>
            <a:pPr eaLnBrk="1" fontAlgn="auto" hangingPunct="1">
              <a:spcBef>
                <a:spcPts val="0"/>
              </a:spcBef>
              <a:spcAft>
                <a:spcPts val="0"/>
              </a:spcAft>
            </a:pPr>
            <a:r>
              <a:rPr lang="en-US" sz="2000" dirty="0" smtClean="0">
                <a:solidFill>
                  <a:prstClr val="black"/>
                </a:solidFill>
                <a:latin typeface="Arial" panose="020B0604020202020204" pitchFamily="34" charset="0"/>
                <a:cs typeface="Arial" panose="020B0604020202020204" pitchFamily="34" charset="0"/>
              </a:rPr>
              <a:t>&lt;7 gg</a:t>
            </a:r>
          </a:p>
          <a:p>
            <a:pPr eaLnBrk="1" fontAlgn="auto" hangingPunct="1">
              <a:spcBef>
                <a:spcPts val="0"/>
              </a:spcBef>
              <a:spcAft>
                <a:spcPts val="0"/>
              </a:spcAft>
            </a:pPr>
            <a:r>
              <a:rPr lang="en-US" sz="2000" dirty="0" smtClean="0">
                <a:solidFill>
                  <a:prstClr val="black"/>
                </a:solidFill>
                <a:latin typeface="Arial" panose="020B0604020202020204" pitchFamily="34" charset="0"/>
                <a:cs typeface="Arial" panose="020B0604020202020204" pitchFamily="34" charset="0"/>
              </a:rPr>
              <a:t>&lt;60 gg</a:t>
            </a:r>
            <a:endParaRPr lang="en-US" sz="2000" dirty="0">
              <a:solidFill>
                <a:prstClr val="black"/>
              </a:solidFill>
              <a:latin typeface="Arial" panose="020B0604020202020204" pitchFamily="34" charset="0"/>
              <a:cs typeface="Arial" panose="020B0604020202020204" pitchFamily="34" charset="0"/>
            </a:endParaRPr>
          </a:p>
        </p:txBody>
      </p:sp>
      <p:sp>
        <p:nvSpPr>
          <p:cNvPr id="19" name="CasellaDiTesto 18"/>
          <p:cNvSpPr txBox="1"/>
          <p:nvPr/>
        </p:nvSpPr>
        <p:spPr>
          <a:xfrm>
            <a:off x="7452320" y="5117122"/>
            <a:ext cx="1103187" cy="400110"/>
          </a:xfrm>
          <a:prstGeom prst="rect">
            <a:avLst/>
          </a:prstGeom>
          <a:solidFill>
            <a:srgbClr val="FFFF00"/>
          </a:solidFill>
        </p:spPr>
        <p:txBody>
          <a:bodyPr wrap="none" rtlCol="0">
            <a:spAutoFit/>
          </a:bodyPr>
          <a:lstStyle/>
          <a:p>
            <a:pPr eaLnBrk="1" fontAlgn="auto" hangingPunct="1">
              <a:spcBef>
                <a:spcPts val="0"/>
              </a:spcBef>
              <a:spcAft>
                <a:spcPts val="0"/>
              </a:spcAft>
            </a:pPr>
            <a:r>
              <a:rPr lang="en-US" sz="2000" dirty="0" smtClean="0">
                <a:solidFill>
                  <a:prstClr val="black"/>
                </a:solidFill>
                <a:latin typeface="Arial" panose="020B0604020202020204" pitchFamily="34" charset="0"/>
                <a:cs typeface="Arial" panose="020B0604020202020204" pitchFamily="34" charset="0"/>
              </a:rPr>
              <a:t>&lt;30 min</a:t>
            </a:r>
            <a:endParaRPr lang="en-US" sz="2000" dirty="0">
              <a:solidFill>
                <a:prstClr val="black"/>
              </a:solidFill>
              <a:latin typeface="Arial" panose="020B0604020202020204" pitchFamily="34" charset="0"/>
              <a:cs typeface="Arial" panose="020B0604020202020204" pitchFamily="34" charset="0"/>
            </a:endParaRPr>
          </a:p>
        </p:txBody>
      </p:sp>
      <p:sp>
        <p:nvSpPr>
          <p:cNvPr id="20" name="CasellaDiTesto 19"/>
          <p:cNvSpPr txBox="1"/>
          <p:nvPr/>
        </p:nvSpPr>
        <p:spPr>
          <a:xfrm>
            <a:off x="7452320" y="5949280"/>
            <a:ext cx="1316386" cy="707886"/>
          </a:xfrm>
          <a:prstGeom prst="rect">
            <a:avLst/>
          </a:prstGeom>
          <a:solidFill>
            <a:srgbClr val="FFFF00"/>
          </a:solidFill>
        </p:spPr>
        <p:txBody>
          <a:bodyPr wrap="none" rtlCol="0">
            <a:spAutoFit/>
          </a:bodyPr>
          <a:lstStyle/>
          <a:p>
            <a:pPr eaLnBrk="1" fontAlgn="auto" hangingPunct="1">
              <a:spcBef>
                <a:spcPts val="0"/>
              </a:spcBef>
              <a:spcAft>
                <a:spcPts val="0"/>
              </a:spcAft>
            </a:pPr>
            <a:r>
              <a:rPr lang="en-US" sz="2000" dirty="0" smtClean="0">
                <a:solidFill>
                  <a:prstClr val="black"/>
                </a:solidFill>
                <a:latin typeface="Arial" panose="020B0604020202020204" pitchFamily="34" charset="0"/>
                <a:cs typeface="Arial" panose="020B0604020202020204" pitchFamily="34" charset="0"/>
              </a:rPr>
              <a:t>&lt;1-2 days</a:t>
            </a:r>
          </a:p>
          <a:p>
            <a:pPr eaLnBrk="1" fontAlgn="auto" hangingPunct="1">
              <a:spcBef>
                <a:spcPts val="0"/>
              </a:spcBef>
              <a:spcAft>
                <a:spcPts val="0"/>
              </a:spcAft>
            </a:pPr>
            <a:r>
              <a:rPr lang="en-US" sz="2000" dirty="0" smtClean="0">
                <a:solidFill>
                  <a:prstClr val="black"/>
                </a:solidFill>
                <a:latin typeface="Arial" panose="020B0604020202020204" pitchFamily="34" charset="0"/>
                <a:cs typeface="Arial" panose="020B0604020202020204" pitchFamily="34" charset="0"/>
              </a:rPr>
              <a:t>&lt;1h</a:t>
            </a:r>
            <a:endParaRPr lang="en-US" sz="2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67427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429483" y="87015"/>
            <a:ext cx="2273379" cy="461665"/>
          </a:xfrm>
          <a:prstGeom prst="rect">
            <a:avLst/>
          </a:prstGeom>
          <a:noFill/>
        </p:spPr>
        <p:txBody>
          <a:bodyPr wrap="none" rtlCol="0">
            <a:spAutoFit/>
          </a:bodyPr>
          <a:lstStyle/>
          <a:p>
            <a:pPr eaLnBrk="1" fontAlgn="auto" hangingPunct="1">
              <a:spcBef>
                <a:spcPts val="0"/>
              </a:spcBef>
              <a:spcAft>
                <a:spcPts val="0"/>
              </a:spcAft>
            </a:pPr>
            <a:r>
              <a:rPr lang="en-US" dirty="0" smtClean="0">
                <a:solidFill>
                  <a:prstClr val="black"/>
                </a:solidFill>
                <a:latin typeface="Arial" panose="020B0604020202020204" pitchFamily="34" charset="0"/>
                <a:cs typeface="Arial" panose="020B0604020202020204" pitchFamily="34" charset="0"/>
              </a:rPr>
              <a:t>Additional tests</a:t>
            </a:r>
            <a:endParaRPr lang="en-US" dirty="0">
              <a:solidFill>
                <a:prstClr val="black"/>
              </a:solidFill>
              <a:latin typeface="Arial" panose="020B0604020202020204" pitchFamily="34" charset="0"/>
              <a:cs typeface="Arial" panose="020B0604020202020204" pitchFamily="34" charset="0"/>
            </a:endParaRPr>
          </a:p>
        </p:txBody>
      </p:sp>
      <p:sp>
        <p:nvSpPr>
          <p:cNvPr id="3" name="CasellaDiTesto 2"/>
          <p:cNvSpPr txBox="1"/>
          <p:nvPr/>
        </p:nvSpPr>
        <p:spPr>
          <a:xfrm>
            <a:off x="323528" y="1412776"/>
            <a:ext cx="1983235" cy="461665"/>
          </a:xfrm>
          <a:prstGeom prst="rect">
            <a:avLst/>
          </a:prstGeom>
          <a:noFill/>
        </p:spPr>
        <p:txBody>
          <a:bodyPr wrap="none" rtlCol="0">
            <a:spAutoFit/>
          </a:bodyPr>
          <a:lstStyle/>
          <a:p>
            <a:pPr eaLnBrk="1" fontAlgn="auto" hangingPunct="1">
              <a:spcBef>
                <a:spcPts val="0"/>
              </a:spcBef>
              <a:spcAft>
                <a:spcPts val="0"/>
              </a:spcAft>
            </a:pPr>
            <a:r>
              <a:rPr lang="en-US" dirty="0" smtClean="0">
                <a:solidFill>
                  <a:prstClr val="black"/>
                </a:solidFill>
                <a:latin typeface="Arial" panose="020B0604020202020204" pitchFamily="34" charset="0"/>
                <a:cs typeface="Arial" panose="020B0604020202020204" pitchFamily="34" charset="0"/>
              </a:rPr>
              <a:t>Blood culture</a:t>
            </a:r>
            <a:endParaRPr lang="en-US" dirty="0">
              <a:solidFill>
                <a:prstClr val="black"/>
              </a:solidFill>
              <a:latin typeface="Arial" panose="020B0604020202020204" pitchFamily="34" charset="0"/>
              <a:cs typeface="Arial" panose="020B0604020202020204" pitchFamily="34" charset="0"/>
            </a:endParaRPr>
          </a:p>
        </p:txBody>
      </p:sp>
      <p:sp>
        <p:nvSpPr>
          <p:cNvPr id="4" name="CasellaDiTesto 3"/>
          <p:cNvSpPr txBox="1"/>
          <p:nvPr/>
        </p:nvSpPr>
        <p:spPr>
          <a:xfrm>
            <a:off x="291470" y="2915652"/>
            <a:ext cx="5750933" cy="461665"/>
          </a:xfrm>
          <a:prstGeom prst="rect">
            <a:avLst/>
          </a:prstGeom>
          <a:noFill/>
        </p:spPr>
        <p:txBody>
          <a:bodyPr wrap="none" rtlCol="0">
            <a:spAutoFit/>
          </a:bodyPr>
          <a:lstStyle/>
          <a:p>
            <a:pPr eaLnBrk="1" fontAlgn="auto" hangingPunct="1">
              <a:spcBef>
                <a:spcPts val="0"/>
              </a:spcBef>
              <a:spcAft>
                <a:spcPts val="0"/>
              </a:spcAft>
            </a:pPr>
            <a:r>
              <a:rPr lang="en-US" dirty="0" smtClean="0">
                <a:solidFill>
                  <a:prstClr val="black"/>
                </a:solidFill>
                <a:latin typeface="Arial" panose="020B0604020202020204" pitchFamily="34" charset="0"/>
                <a:cs typeface="Arial" panose="020B0604020202020204" pitchFamily="34" charset="0"/>
              </a:rPr>
              <a:t>Pneumococcal Antigen detection in urine</a:t>
            </a:r>
            <a:endParaRPr lang="en-US" dirty="0">
              <a:solidFill>
                <a:prstClr val="black"/>
              </a:solidFill>
              <a:latin typeface="Arial" panose="020B0604020202020204" pitchFamily="34" charset="0"/>
              <a:cs typeface="Arial" panose="020B0604020202020204" pitchFamily="34" charset="0"/>
            </a:endParaRPr>
          </a:p>
        </p:txBody>
      </p:sp>
      <p:sp>
        <p:nvSpPr>
          <p:cNvPr id="5" name="CasellaDiTesto 4"/>
          <p:cNvSpPr txBox="1"/>
          <p:nvPr/>
        </p:nvSpPr>
        <p:spPr>
          <a:xfrm>
            <a:off x="179512" y="5127575"/>
            <a:ext cx="8072082" cy="461665"/>
          </a:xfrm>
          <a:prstGeom prst="rect">
            <a:avLst/>
          </a:prstGeom>
          <a:noFill/>
        </p:spPr>
        <p:txBody>
          <a:bodyPr wrap="none" rtlCol="0">
            <a:spAutoFit/>
          </a:bodyPr>
          <a:lstStyle/>
          <a:p>
            <a:pPr eaLnBrk="1" fontAlgn="auto" hangingPunct="1">
              <a:spcBef>
                <a:spcPts val="0"/>
              </a:spcBef>
              <a:spcAft>
                <a:spcPts val="0"/>
              </a:spcAft>
            </a:pPr>
            <a:r>
              <a:rPr lang="en-US" dirty="0" smtClean="0">
                <a:solidFill>
                  <a:prstClr val="black"/>
                </a:solidFill>
                <a:latin typeface="Arial" panose="020B0604020202020204" pitchFamily="34" charset="0"/>
                <a:cs typeface="Arial" panose="020B0604020202020204" pitchFamily="34" charset="0"/>
              </a:rPr>
              <a:t>Samples from other possible foci (ear, respiratory tract …)</a:t>
            </a:r>
            <a:endParaRPr lang="en-US" dirty="0">
              <a:solidFill>
                <a:prstClr val="black"/>
              </a:solidFill>
              <a:latin typeface="Arial" panose="020B0604020202020204" pitchFamily="34" charset="0"/>
              <a:cs typeface="Arial" panose="020B0604020202020204" pitchFamily="34"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3506408"/>
            <a:ext cx="7632848" cy="858696"/>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165"/>
          <a:stretch/>
        </p:blipFill>
        <p:spPr bwMode="auto">
          <a:xfrm>
            <a:off x="1467393" y="871871"/>
            <a:ext cx="7199949" cy="1693034"/>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8" name="CasellaDiTesto 7"/>
          <p:cNvSpPr txBox="1"/>
          <p:nvPr/>
        </p:nvSpPr>
        <p:spPr>
          <a:xfrm>
            <a:off x="3419872" y="6453336"/>
            <a:ext cx="5646097" cy="338554"/>
          </a:xfrm>
          <a:prstGeom prst="rect">
            <a:avLst/>
          </a:prstGeom>
          <a:noFill/>
        </p:spPr>
        <p:txBody>
          <a:bodyPr wrap="none" rtlCol="0">
            <a:spAutoFit/>
          </a:bodyPr>
          <a:lstStyle/>
          <a:p>
            <a:pPr eaLnBrk="1" fontAlgn="auto" hangingPunct="1">
              <a:spcBef>
                <a:spcPts val="0"/>
              </a:spcBef>
              <a:spcAft>
                <a:spcPts val="0"/>
              </a:spcAft>
            </a:pPr>
            <a:r>
              <a:rPr lang="en-US" sz="1600" i="1" dirty="0" smtClean="0">
                <a:solidFill>
                  <a:prstClr val="black"/>
                </a:solidFill>
                <a:latin typeface="Arial" panose="020B0604020202020204" pitchFamily="34" charset="0"/>
                <a:cs typeface="Arial" panose="020B0604020202020204" pitchFamily="34" charset="0"/>
              </a:rPr>
              <a:t>Mandell et al, Principles of infectious diseases, 8</a:t>
            </a:r>
            <a:r>
              <a:rPr lang="en-US" sz="1600" i="1" baseline="30000" dirty="0" smtClean="0">
                <a:solidFill>
                  <a:prstClr val="black"/>
                </a:solidFill>
                <a:latin typeface="Arial" panose="020B0604020202020204" pitchFamily="34" charset="0"/>
                <a:cs typeface="Arial" panose="020B0604020202020204" pitchFamily="34" charset="0"/>
              </a:rPr>
              <a:t>th</a:t>
            </a:r>
            <a:r>
              <a:rPr lang="en-US" sz="1600" i="1" dirty="0" smtClean="0">
                <a:solidFill>
                  <a:prstClr val="black"/>
                </a:solidFill>
                <a:latin typeface="Arial" panose="020B0604020202020204" pitchFamily="34" charset="0"/>
                <a:cs typeface="Arial" panose="020B0604020202020204" pitchFamily="34" charset="0"/>
              </a:rPr>
              <a:t> Ed., 2015</a:t>
            </a:r>
            <a:endParaRPr lang="en-US" sz="1600" i="1" dirty="0">
              <a:solidFill>
                <a:prstClr val="black"/>
              </a:solidFill>
              <a:latin typeface="Arial" panose="020B0604020202020204" pitchFamily="34" charset="0"/>
              <a:cs typeface="Arial" panose="020B0604020202020204" pitchFamily="34" charset="0"/>
            </a:endParaRPr>
          </a:p>
        </p:txBody>
      </p:sp>
      <p:sp>
        <p:nvSpPr>
          <p:cNvPr id="9" name="Rettangolo 8"/>
          <p:cNvSpPr/>
          <p:nvPr/>
        </p:nvSpPr>
        <p:spPr>
          <a:xfrm>
            <a:off x="1115616" y="3517041"/>
            <a:ext cx="576064" cy="282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cxnSp>
        <p:nvCxnSpPr>
          <p:cNvPr id="10" name="Connettore 1 9"/>
          <p:cNvCxnSpPr/>
          <p:nvPr/>
        </p:nvCxnSpPr>
        <p:spPr>
          <a:xfrm>
            <a:off x="0" y="692696"/>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899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4"/>
          <p:cNvSpPr txBox="1">
            <a:spLocks noChangeArrowheads="1"/>
          </p:cNvSpPr>
          <p:nvPr/>
        </p:nvSpPr>
        <p:spPr bwMode="auto">
          <a:xfrm>
            <a:off x="2879725" y="44450"/>
            <a:ext cx="3240088" cy="4667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it-IT" altLang="it-IT" b="1" noProof="1">
                <a:latin typeface="Arial" pitchFamily="34" charset="0"/>
              </a:rPr>
              <a:t>ESAME DEL LIQUOR</a:t>
            </a:r>
          </a:p>
        </p:txBody>
      </p:sp>
      <p:sp>
        <p:nvSpPr>
          <p:cNvPr id="34819" name="Text Box 5"/>
          <p:cNvSpPr txBox="1">
            <a:spLocks noChangeArrowheads="1"/>
          </p:cNvSpPr>
          <p:nvPr/>
        </p:nvSpPr>
        <p:spPr bwMode="auto">
          <a:xfrm>
            <a:off x="107950" y="693738"/>
            <a:ext cx="8878888" cy="214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it-IT" sz="2700">
                <a:latin typeface="Arial" pitchFamily="34" charset="0"/>
              </a:rPr>
              <a:t>il campione deve essere inviato </a:t>
            </a:r>
            <a:r>
              <a:rPr lang="en-US" altLang="it-IT" sz="2700" b="1">
                <a:latin typeface="Arial" pitchFamily="34" charset="0"/>
              </a:rPr>
              <a:t>IMMEDIATAMENTE</a:t>
            </a:r>
            <a:r>
              <a:rPr lang="en-US" altLang="it-IT" sz="2700">
                <a:latin typeface="Arial" pitchFamily="34" charset="0"/>
              </a:rPr>
              <a:t> al </a:t>
            </a:r>
          </a:p>
          <a:p>
            <a:r>
              <a:rPr lang="en-US" altLang="it-IT" sz="2700">
                <a:solidFill>
                  <a:srgbClr val="0033CC"/>
                </a:solidFill>
                <a:latin typeface="Arial" pitchFamily="34" charset="0"/>
              </a:rPr>
              <a:t>Laboratorio di analisi Chimico-cliniche</a:t>
            </a:r>
            <a:r>
              <a:rPr lang="en-US" altLang="it-IT" sz="2700">
                <a:latin typeface="Arial" pitchFamily="34" charset="0"/>
              </a:rPr>
              <a:t> per:</a:t>
            </a:r>
          </a:p>
          <a:p>
            <a:pPr>
              <a:buFontTx/>
              <a:buChar char="•"/>
            </a:pPr>
            <a:r>
              <a:rPr lang="en-US" altLang="it-IT" sz="2700">
                <a:latin typeface="Arial" pitchFamily="34" charset="0"/>
              </a:rPr>
              <a:t> conta cellule (con camera contacellule Nageotte), 	glicorrachia, protidorrachia, etc.</a:t>
            </a:r>
          </a:p>
          <a:p>
            <a:r>
              <a:rPr lang="en-US" altLang="it-IT" sz="2700">
                <a:latin typeface="Arial" pitchFamily="34" charset="0"/>
              </a:rPr>
              <a:t>  </a:t>
            </a:r>
            <a:r>
              <a:rPr lang="en-US" altLang="it-IT" sz="2700" b="1">
                <a:latin typeface="Arial" pitchFamily="34" charset="0"/>
              </a:rPr>
              <a:t>e al</a:t>
            </a:r>
          </a:p>
        </p:txBody>
      </p:sp>
      <p:sp>
        <p:nvSpPr>
          <p:cNvPr id="34820" name="Text Box 8"/>
          <p:cNvSpPr txBox="1">
            <a:spLocks noChangeArrowheads="1"/>
          </p:cNvSpPr>
          <p:nvPr/>
        </p:nvSpPr>
        <p:spPr bwMode="auto">
          <a:xfrm>
            <a:off x="107950" y="2992438"/>
            <a:ext cx="8878888"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95000"/>
              </a:lnSpc>
            </a:pPr>
            <a:r>
              <a:rPr lang="en-US" altLang="it-IT" sz="2800" dirty="0">
                <a:solidFill>
                  <a:srgbClr val="FF0000"/>
                </a:solidFill>
                <a:latin typeface="Arial" pitchFamily="34" charset="0"/>
              </a:rPr>
              <a:t>Laboratorio di MICROBIOLOGIA CLINICA</a:t>
            </a:r>
            <a:r>
              <a:rPr lang="en-US" altLang="it-IT" sz="2800" dirty="0">
                <a:latin typeface="Arial" pitchFamily="34" charset="0"/>
              </a:rPr>
              <a:t> per:</a:t>
            </a:r>
          </a:p>
          <a:p>
            <a:pPr>
              <a:lnSpc>
                <a:spcPct val="95000"/>
              </a:lnSpc>
              <a:buFontTx/>
              <a:buChar char="•"/>
            </a:pPr>
            <a:r>
              <a:rPr lang="en-US" altLang="it-IT" sz="2800" dirty="0">
                <a:latin typeface="Arial" pitchFamily="34" charset="0"/>
              </a:rPr>
              <a:t> </a:t>
            </a:r>
            <a:r>
              <a:rPr lang="en-US" altLang="it-IT" sz="2800" dirty="0" err="1">
                <a:latin typeface="Arial" pitchFamily="34" charset="0"/>
              </a:rPr>
              <a:t>esame</a:t>
            </a:r>
            <a:r>
              <a:rPr lang="en-US" altLang="it-IT" sz="2800" dirty="0">
                <a:latin typeface="Arial" pitchFamily="34" charset="0"/>
              </a:rPr>
              <a:t> </a:t>
            </a:r>
            <a:r>
              <a:rPr lang="en-US" altLang="it-IT" sz="2800" dirty="0" err="1">
                <a:latin typeface="Arial" pitchFamily="34" charset="0"/>
              </a:rPr>
              <a:t>macroscopico</a:t>
            </a:r>
            <a:endParaRPr lang="en-US" altLang="it-IT" sz="2800" dirty="0">
              <a:latin typeface="Arial" pitchFamily="34" charset="0"/>
            </a:endParaRPr>
          </a:p>
          <a:p>
            <a:pPr>
              <a:lnSpc>
                <a:spcPct val="95000"/>
              </a:lnSpc>
              <a:buFontTx/>
              <a:buChar char="•"/>
            </a:pPr>
            <a:r>
              <a:rPr lang="en-US" altLang="it-IT" sz="2800" dirty="0">
                <a:latin typeface="Arial" pitchFamily="34" charset="0"/>
              </a:rPr>
              <a:t> </a:t>
            </a:r>
            <a:r>
              <a:rPr lang="en-US" altLang="it-IT" sz="2800" dirty="0" err="1">
                <a:latin typeface="Arial" pitchFamily="34" charset="0"/>
              </a:rPr>
              <a:t>esame</a:t>
            </a:r>
            <a:r>
              <a:rPr lang="en-US" altLang="it-IT" sz="2800" dirty="0">
                <a:latin typeface="Arial" pitchFamily="34" charset="0"/>
              </a:rPr>
              <a:t> </a:t>
            </a:r>
            <a:r>
              <a:rPr lang="en-US" altLang="it-IT" sz="2800" dirty="0" err="1">
                <a:latin typeface="Arial" pitchFamily="34" charset="0"/>
              </a:rPr>
              <a:t>microscopico</a:t>
            </a:r>
            <a:r>
              <a:rPr lang="en-US" altLang="it-IT" sz="2800" dirty="0">
                <a:latin typeface="Arial" pitchFamily="34" charset="0"/>
              </a:rPr>
              <a:t> </a:t>
            </a:r>
            <a:r>
              <a:rPr lang="en-US" altLang="it-IT" sz="2800" dirty="0" err="1">
                <a:latin typeface="Arial" pitchFamily="34" charset="0"/>
              </a:rPr>
              <a:t>dopo</a:t>
            </a:r>
            <a:r>
              <a:rPr lang="en-US" altLang="it-IT" sz="2800" dirty="0">
                <a:latin typeface="Arial" pitchFamily="34" charset="0"/>
              </a:rPr>
              <a:t> </a:t>
            </a:r>
            <a:r>
              <a:rPr lang="en-US" altLang="it-IT" sz="2800" dirty="0" err="1">
                <a:latin typeface="Arial" pitchFamily="34" charset="0"/>
              </a:rPr>
              <a:t>colorazione</a:t>
            </a:r>
            <a:r>
              <a:rPr lang="en-US" altLang="it-IT" sz="2800" dirty="0">
                <a:latin typeface="Arial" pitchFamily="34" charset="0"/>
              </a:rPr>
              <a:t> di GRAM</a:t>
            </a:r>
          </a:p>
          <a:p>
            <a:pPr>
              <a:lnSpc>
                <a:spcPct val="95000"/>
              </a:lnSpc>
            </a:pPr>
            <a:r>
              <a:rPr lang="en-US" altLang="it-IT" sz="2800" dirty="0">
                <a:latin typeface="Arial" pitchFamily="34" charset="0"/>
              </a:rPr>
              <a:t>  o </a:t>
            </a:r>
            <a:r>
              <a:rPr lang="en-US" altLang="it-IT" sz="2800" dirty="0" err="1">
                <a:latin typeface="Arial" pitchFamily="34" charset="0"/>
              </a:rPr>
              <a:t>eventualmente</a:t>
            </a:r>
            <a:r>
              <a:rPr lang="en-US" altLang="it-IT" sz="2800" dirty="0">
                <a:latin typeface="Arial" pitchFamily="34" charset="0"/>
              </a:rPr>
              <a:t> </a:t>
            </a:r>
            <a:r>
              <a:rPr lang="en-US" altLang="it-IT" sz="2800" dirty="0" err="1">
                <a:latin typeface="Arial" pitchFamily="34" charset="0"/>
              </a:rPr>
              <a:t>colorazione</a:t>
            </a:r>
            <a:r>
              <a:rPr lang="en-US" altLang="it-IT" sz="2800" dirty="0">
                <a:latin typeface="Arial" pitchFamily="34" charset="0"/>
              </a:rPr>
              <a:t>: May-</a:t>
            </a:r>
            <a:r>
              <a:rPr lang="en-US" altLang="it-IT" sz="2800" dirty="0" err="1">
                <a:latin typeface="Arial" pitchFamily="34" charset="0"/>
              </a:rPr>
              <a:t>Grünwald</a:t>
            </a:r>
            <a:r>
              <a:rPr lang="en-US" altLang="it-IT" sz="2800" dirty="0">
                <a:latin typeface="Arial" pitchFamily="34" charset="0"/>
              </a:rPr>
              <a:t>-Giemsa</a:t>
            </a:r>
          </a:p>
          <a:p>
            <a:pPr>
              <a:lnSpc>
                <a:spcPct val="95000"/>
              </a:lnSpc>
            </a:pPr>
            <a:r>
              <a:rPr lang="en-US" altLang="it-IT" sz="2800" dirty="0">
                <a:latin typeface="Arial" pitchFamily="34" charset="0"/>
              </a:rPr>
              <a:t>                                                  </a:t>
            </a:r>
            <a:r>
              <a:rPr lang="en-US" altLang="it-IT" sz="2800" dirty="0" err="1">
                <a:latin typeface="Arial" pitchFamily="34" charset="0"/>
              </a:rPr>
              <a:t>Inchiostro</a:t>
            </a:r>
            <a:r>
              <a:rPr lang="en-US" altLang="it-IT" sz="2800" dirty="0">
                <a:latin typeface="Arial" pitchFamily="34" charset="0"/>
              </a:rPr>
              <a:t> di China</a:t>
            </a:r>
          </a:p>
          <a:p>
            <a:pPr>
              <a:lnSpc>
                <a:spcPct val="95000"/>
              </a:lnSpc>
            </a:pPr>
            <a:r>
              <a:rPr lang="en-US" altLang="it-IT" sz="2800" dirty="0">
                <a:latin typeface="Arial" pitchFamily="34" charset="0"/>
              </a:rPr>
              <a:t>                                                  </a:t>
            </a:r>
            <a:r>
              <a:rPr lang="en-US" altLang="it-IT" sz="2800" dirty="0" err="1">
                <a:latin typeface="Arial" pitchFamily="34" charset="0"/>
              </a:rPr>
              <a:t>Ziehl-Neelsen</a:t>
            </a:r>
            <a:endParaRPr lang="en-US" altLang="it-IT" sz="2800" dirty="0">
              <a:latin typeface="Arial" pitchFamily="34" charset="0"/>
            </a:endParaRPr>
          </a:p>
          <a:p>
            <a:pPr>
              <a:lnSpc>
                <a:spcPct val="95000"/>
              </a:lnSpc>
              <a:buFontTx/>
              <a:buChar char="•"/>
            </a:pPr>
            <a:r>
              <a:rPr lang="en-US" altLang="it-IT" sz="2800" dirty="0">
                <a:latin typeface="Arial" pitchFamily="34" charset="0"/>
              </a:rPr>
              <a:t> </a:t>
            </a:r>
            <a:r>
              <a:rPr lang="en-US" altLang="it-IT" sz="2800" dirty="0" err="1">
                <a:latin typeface="Arial" pitchFamily="34" charset="0"/>
              </a:rPr>
              <a:t>esame</a:t>
            </a:r>
            <a:r>
              <a:rPr lang="en-US" altLang="it-IT" sz="2800" dirty="0">
                <a:latin typeface="Arial" pitchFamily="34" charset="0"/>
              </a:rPr>
              <a:t> </a:t>
            </a:r>
            <a:r>
              <a:rPr lang="en-US" altLang="it-IT" sz="2800" dirty="0" err="1">
                <a:latin typeface="Arial" pitchFamily="34" charset="0"/>
              </a:rPr>
              <a:t>colturale</a:t>
            </a:r>
            <a:endParaRPr lang="en-US" altLang="it-IT" sz="2800" dirty="0">
              <a:latin typeface="Arial" pitchFamily="34" charset="0"/>
            </a:endParaRPr>
          </a:p>
          <a:p>
            <a:pPr>
              <a:lnSpc>
                <a:spcPct val="95000"/>
              </a:lnSpc>
              <a:buFontTx/>
              <a:buChar char="•"/>
            </a:pPr>
            <a:r>
              <a:rPr lang="en-US" altLang="it-IT" sz="2800" dirty="0">
                <a:latin typeface="Arial" pitchFamily="34" charset="0"/>
              </a:rPr>
              <a:t> </a:t>
            </a:r>
            <a:r>
              <a:rPr lang="en-US" altLang="it-IT" sz="2800" dirty="0" err="1">
                <a:latin typeface="Arial" pitchFamily="34" charset="0"/>
              </a:rPr>
              <a:t>ricerca</a:t>
            </a:r>
            <a:r>
              <a:rPr lang="en-US" altLang="it-IT" sz="2800" dirty="0">
                <a:latin typeface="Arial" pitchFamily="34" charset="0"/>
              </a:rPr>
              <a:t> di </a:t>
            </a:r>
            <a:r>
              <a:rPr lang="en-US" altLang="it-IT" sz="2800" dirty="0" err="1" smtClean="0">
                <a:latin typeface="Arial" pitchFamily="34" charset="0"/>
              </a:rPr>
              <a:t>antigeni</a:t>
            </a:r>
            <a:r>
              <a:rPr lang="en-US" altLang="it-IT" sz="2800" dirty="0" smtClean="0">
                <a:latin typeface="Arial" pitchFamily="34" charset="0"/>
              </a:rPr>
              <a:t> </a:t>
            </a:r>
            <a:r>
              <a:rPr lang="en-US" altLang="it-IT" sz="2800" dirty="0" err="1">
                <a:latin typeface="Arial" pitchFamily="34" charset="0"/>
              </a:rPr>
              <a:t>microbici</a:t>
            </a:r>
            <a:endParaRPr lang="en-US" altLang="it-IT" sz="2800" dirty="0">
              <a:latin typeface="Arial" pitchFamily="34" charset="0"/>
            </a:endParaRPr>
          </a:p>
          <a:p>
            <a:pPr>
              <a:lnSpc>
                <a:spcPct val="95000"/>
              </a:lnSpc>
              <a:buFontTx/>
              <a:buChar char="•"/>
            </a:pPr>
            <a:r>
              <a:rPr lang="en-US" altLang="it-IT" sz="2800" dirty="0">
                <a:latin typeface="Arial" pitchFamily="34" charset="0"/>
              </a:rPr>
              <a:t> PCR</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1" name="Group 4"/>
          <p:cNvGrpSpPr>
            <a:grpSpLocks/>
          </p:cNvGrpSpPr>
          <p:nvPr/>
        </p:nvGrpSpPr>
        <p:grpSpPr bwMode="auto">
          <a:xfrm>
            <a:off x="122238" y="115888"/>
            <a:ext cx="4378325" cy="4319587"/>
            <a:chOff x="884" y="1163"/>
            <a:chExt cx="2758" cy="2721"/>
          </a:xfrm>
        </p:grpSpPr>
        <p:sp>
          <p:nvSpPr>
            <p:cNvPr id="2055" name="Rectangle 3"/>
            <p:cNvSpPr>
              <a:spLocks noChangeArrowheads="1"/>
            </p:cNvSpPr>
            <p:nvPr/>
          </p:nvSpPr>
          <p:spPr bwMode="auto">
            <a:xfrm>
              <a:off x="884" y="1163"/>
              <a:ext cx="2676" cy="2721"/>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it-IT" altLang="it-IT"/>
            </a:p>
          </p:txBody>
        </p:sp>
        <p:graphicFrame>
          <p:nvGraphicFramePr>
            <p:cNvPr id="2050" name="Object 2"/>
            <p:cNvGraphicFramePr>
              <a:graphicFrameLocks noChangeAspect="1"/>
            </p:cNvGraphicFramePr>
            <p:nvPr/>
          </p:nvGraphicFramePr>
          <p:xfrm>
            <a:off x="1020" y="1348"/>
            <a:ext cx="2622" cy="2400"/>
          </p:xfrm>
          <a:graphic>
            <a:graphicData uri="http://schemas.openxmlformats.org/presentationml/2006/ole">
              <mc:AlternateContent xmlns:mc="http://schemas.openxmlformats.org/markup-compatibility/2006">
                <mc:Choice xmlns:v="urn:schemas-microsoft-com:vml" Requires="v">
                  <p:oleObj spid="_x0000_s2132" name="Documento" r:id="rId3" imgW="6341760" imgH="5811840" progId="Word.Document.8">
                    <p:embed/>
                  </p:oleObj>
                </mc:Choice>
                <mc:Fallback>
                  <p:oleObj name="Documento" r:id="rId3" imgW="6341760" imgH="581184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 y="1348"/>
                          <a:ext cx="2622" cy="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pic>
        <p:nvPicPr>
          <p:cNvPr id="205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8400" y="4991100"/>
            <a:ext cx="22320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Rectangle 7"/>
          <p:cNvSpPr>
            <a:spLocks noChangeArrowheads="1"/>
          </p:cNvSpPr>
          <p:nvPr/>
        </p:nvSpPr>
        <p:spPr bwMode="auto">
          <a:xfrm>
            <a:off x="1331913" y="1989138"/>
            <a:ext cx="3024187" cy="21605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it-IT" altLang="it-IT"/>
          </a:p>
        </p:txBody>
      </p:sp>
      <p:pic>
        <p:nvPicPr>
          <p:cNvPr id="2058" name="Picture 10"/>
          <p:cNvPicPr>
            <a:picLocks noChangeAspect="1" noChangeArrowheads="1"/>
          </p:cNvPicPr>
          <p:nvPr/>
        </p:nvPicPr>
        <p:blipFill>
          <a:blip r:embed="rId6">
            <a:lum contrast="6000"/>
            <a:extLst>
              <a:ext uri="{28A0092B-C50C-407E-A947-70E740481C1C}">
                <a14:useLocalDpi xmlns:a14="http://schemas.microsoft.com/office/drawing/2010/main" val="0"/>
              </a:ext>
            </a:extLst>
          </a:blip>
          <a:srcRect b="7817"/>
          <a:stretch>
            <a:fillRect/>
          </a:stretch>
        </p:blipFill>
        <p:spPr bwMode="auto">
          <a:xfrm>
            <a:off x="5076825" y="620713"/>
            <a:ext cx="3808413" cy="2808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9" name="Picture 11"/>
          <p:cNvPicPr>
            <a:picLocks noChangeAspect="1" noChangeArrowheads="1"/>
          </p:cNvPicPr>
          <p:nvPr/>
        </p:nvPicPr>
        <p:blipFill>
          <a:blip r:embed="rId7">
            <a:lum contrast="6000"/>
            <a:extLst>
              <a:ext uri="{28A0092B-C50C-407E-A947-70E740481C1C}">
                <a14:useLocalDpi xmlns:a14="http://schemas.microsoft.com/office/drawing/2010/main" val="0"/>
              </a:ext>
            </a:extLst>
          </a:blip>
          <a:srcRect/>
          <a:stretch>
            <a:fillRect/>
          </a:stretch>
        </p:blipFill>
        <p:spPr bwMode="auto">
          <a:xfrm>
            <a:off x="6156325" y="3644900"/>
            <a:ext cx="2706688" cy="278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p:cNvSpPr txBox="1">
            <a:spLocks noChangeArrowheads="1"/>
          </p:cNvSpPr>
          <p:nvPr/>
        </p:nvSpPr>
        <p:spPr bwMode="auto">
          <a:xfrm>
            <a:off x="103188" y="1595438"/>
            <a:ext cx="8964612" cy="2625725"/>
          </a:xfrm>
          <a:prstGeom prst="rect">
            <a:avLst/>
          </a:prstGeom>
          <a:solidFill>
            <a:srgbClr val="FFFFCD"/>
          </a:solidFill>
          <a:ln w="9525">
            <a:solidFill>
              <a:srgbClr val="FF0000"/>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115000"/>
              </a:lnSpc>
            </a:pPr>
            <a:r>
              <a:rPr lang="it-IT" altLang="it-IT" b="1">
                <a:latin typeface="Arial" pitchFamily="34" charset="0"/>
              </a:rPr>
              <a:t>A) liquor</a:t>
            </a:r>
            <a:r>
              <a:rPr lang="it-IT" altLang="it-IT" b="1" noProof="1">
                <a:latin typeface="Arial" pitchFamily="34" charset="0"/>
              </a:rPr>
              <a:t> </a:t>
            </a:r>
            <a:r>
              <a:rPr lang="it-IT" altLang="it-IT" b="1">
                <a:latin typeface="Arial" pitchFamily="34" charset="0"/>
              </a:rPr>
              <a:t>NORMALE</a:t>
            </a:r>
          </a:p>
          <a:p>
            <a:pPr>
              <a:lnSpc>
                <a:spcPct val="115000"/>
              </a:lnSpc>
            </a:pPr>
            <a:r>
              <a:rPr lang="it-IT" altLang="it-IT" b="1">
                <a:latin typeface="Arial" pitchFamily="34" charset="0"/>
              </a:rPr>
              <a:t>aspetto:</a:t>
            </a:r>
            <a:r>
              <a:rPr lang="it-IT" altLang="it-IT" b="1">
                <a:solidFill>
                  <a:srgbClr val="FF0000"/>
                </a:solidFill>
                <a:latin typeface="Arial" pitchFamily="34" charset="0"/>
              </a:rPr>
              <a:t> LIMPIDO “</a:t>
            </a:r>
            <a:r>
              <a:rPr lang="it-IT" altLang="it-IT" b="1" i="1">
                <a:solidFill>
                  <a:srgbClr val="FF0000"/>
                </a:solidFill>
                <a:latin typeface="Arial" pitchFamily="34" charset="0"/>
              </a:rPr>
              <a:t>ad acqua di roccia</a:t>
            </a:r>
            <a:r>
              <a:rPr lang="it-IT" altLang="it-IT" b="1">
                <a:solidFill>
                  <a:srgbClr val="FF0000"/>
                </a:solidFill>
                <a:latin typeface="Arial" pitchFamily="34" charset="0"/>
              </a:rPr>
              <a:t>”</a:t>
            </a:r>
          </a:p>
          <a:p>
            <a:pPr>
              <a:lnSpc>
                <a:spcPct val="115000"/>
              </a:lnSpc>
            </a:pPr>
            <a:r>
              <a:rPr lang="it-IT" altLang="it-IT" b="1">
                <a:latin typeface="Arial" pitchFamily="34" charset="0"/>
              </a:rPr>
              <a:t>conta dei leucociti</a:t>
            </a:r>
            <a:r>
              <a:rPr lang="it-IT" altLang="it-IT" b="1" noProof="1">
                <a:latin typeface="Arial" pitchFamily="34" charset="0"/>
              </a:rPr>
              <a:t>: </a:t>
            </a:r>
            <a:r>
              <a:rPr lang="it-IT" altLang="it-IT" b="1">
                <a:solidFill>
                  <a:srgbClr val="FF0000"/>
                </a:solidFill>
                <a:latin typeface="Arial" pitchFamily="34" charset="0"/>
              </a:rPr>
              <a:t>0-8/millimetro cubo (linfociti)</a:t>
            </a:r>
          </a:p>
          <a:p>
            <a:pPr>
              <a:lnSpc>
                <a:spcPct val="115000"/>
              </a:lnSpc>
            </a:pPr>
            <a:r>
              <a:rPr lang="it-IT" altLang="it-IT" b="1">
                <a:latin typeface="Arial" pitchFamily="34" charset="0"/>
              </a:rPr>
              <a:t>glucosio: </a:t>
            </a:r>
            <a:r>
              <a:rPr lang="it-IT" altLang="it-IT" b="1">
                <a:solidFill>
                  <a:srgbClr val="FF0000"/>
                </a:solidFill>
                <a:latin typeface="Arial" pitchFamily="34" charset="0"/>
              </a:rPr>
              <a:t>40-70 mg/dL</a:t>
            </a:r>
            <a:r>
              <a:rPr lang="it-IT" altLang="it-IT" b="1">
                <a:latin typeface="Arial" pitchFamily="34" charset="0"/>
              </a:rPr>
              <a:t> </a:t>
            </a:r>
            <a:r>
              <a:rPr lang="it-IT" altLang="it-IT" b="1">
                <a:solidFill>
                  <a:srgbClr val="FF0000"/>
                </a:solidFill>
                <a:latin typeface="Arial" pitchFamily="34" charset="0"/>
              </a:rPr>
              <a:t>(circa il </a:t>
            </a:r>
            <a:r>
              <a:rPr lang="it-IT" altLang="it-IT" b="1">
                <a:solidFill>
                  <a:srgbClr val="FF0000"/>
                </a:solidFill>
                <a:latin typeface="Arial" pitchFamily="34" charset="0"/>
                <a:sym typeface="Symbol" pitchFamily="18" charset="2"/>
              </a:rPr>
              <a:t>60-70 </a:t>
            </a:r>
            <a:r>
              <a:rPr lang="it-IT" altLang="it-IT" b="1">
                <a:solidFill>
                  <a:srgbClr val="FF0000"/>
                </a:solidFill>
                <a:latin typeface="Arial" pitchFamily="34" charset="0"/>
              </a:rPr>
              <a:t>% della glicemia) </a:t>
            </a:r>
          </a:p>
          <a:p>
            <a:pPr>
              <a:lnSpc>
                <a:spcPct val="115000"/>
              </a:lnSpc>
            </a:pPr>
            <a:r>
              <a:rPr lang="it-IT" altLang="it-IT" b="1">
                <a:latin typeface="Arial" pitchFamily="34" charset="0"/>
              </a:rPr>
              <a:t>p</a:t>
            </a:r>
            <a:r>
              <a:rPr lang="it-IT" altLang="it-IT" b="1" noProof="1">
                <a:latin typeface="Arial" pitchFamily="34" charset="0"/>
              </a:rPr>
              <a:t>roteine</a:t>
            </a:r>
            <a:r>
              <a:rPr lang="it-IT" altLang="it-IT" b="1">
                <a:latin typeface="Arial" pitchFamily="34" charset="0"/>
              </a:rPr>
              <a:t>:</a:t>
            </a:r>
            <a:r>
              <a:rPr lang="it-IT" altLang="it-IT" b="1" noProof="1">
                <a:latin typeface="Arial" pitchFamily="34" charset="0"/>
              </a:rPr>
              <a:t> </a:t>
            </a:r>
            <a:r>
              <a:rPr lang="it-IT" altLang="it-IT" b="1">
                <a:solidFill>
                  <a:srgbClr val="FF0000"/>
                </a:solidFill>
                <a:latin typeface="Arial" pitchFamily="34" charset="0"/>
              </a:rPr>
              <a:t>20-40 m</a:t>
            </a:r>
            <a:r>
              <a:rPr lang="it-IT" altLang="it-IT" b="1" noProof="1">
                <a:solidFill>
                  <a:srgbClr val="FF0000"/>
                </a:solidFill>
                <a:latin typeface="Arial" pitchFamily="34" charset="0"/>
              </a:rPr>
              <a:t>g/</a:t>
            </a:r>
            <a:r>
              <a:rPr lang="it-IT" altLang="it-IT" b="1">
                <a:solidFill>
                  <a:srgbClr val="FF0000"/>
                </a:solidFill>
                <a:latin typeface="Arial" pitchFamily="34" charset="0"/>
              </a:rPr>
              <a:t>dL</a:t>
            </a:r>
          </a:p>
          <a:p>
            <a:pPr>
              <a:lnSpc>
                <a:spcPct val="115000"/>
              </a:lnSpc>
            </a:pPr>
            <a:r>
              <a:rPr lang="it-IT" altLang="it-IT" b="1" noProof="1">
                <a:latin typeface="Arial" pitchFamily="34" charset="0"/>
              </a:rPr>
              <a:t>pressione: </a:t>
            </a:r>
            <a:r>
              <a:rPr lang="it-IT" altLang="it-IT" b="1">
                <a:solidFill>
                  <a:srgbClr val="FF0000"/>
                </a:solidFill>
                <a:latin typeface="Arial" pitchFamily="34" charset="0"/>
              </a:rPr>
              <a:t>16-20 mmHg</a:t>
            </a:r>
            <a:endParaRPr lang="it-IT" altLang="it-IT" b="1" noProof="1">
              <a:solidFill>
                <a:srgbClr val="FF0000"/>
              </a:solidFill>
              <a:latin typeface="Arial" pitchFamily="34" charset="0"/>
            </a:endParaRPr>
          </a:p>
        </p:txBody>
      </p:sp>
      <p:sp>
        <p:nvSpPr>
          <p:cNvPr id="123907" name="Text Box 4"/>
          <p:cNvSpPr txBox="1">
            <a:spLocks noChangeArrowheads="1"/>
          </p:cNvSpPr>
          <p:nvPr/>
        </p:nvSpPr>
        <p:spPr bwMode="auto">
          <a:xfrm>
            <a:off x="395288" y="115888"/>
            <a:ext cx="8372475" cy="5286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it-IT" sz="2800">
                <a:latin typeface="Arial" pitchFamily="34" charset="0"/>
              </a:rPr>
              <a:t>Esame macroscopico e dei parametri chimico-clinici</a:t>
            </a:r>
            <a:endParaRPr lang="en-US" altLang="it-IT" sz="2800" noProof="1">
              <a:latin typeface="Arial"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2"/>
          <p:cNvSpPr txBox="1">
            <a:spLocks noChangeArrowheads="1"/>
          </p:cNvSpPr>
          <p:nvPr/>
        </p:nvSpPr>
        <p:spPr bwMode="auto">
          <a:xfrm>
            <a:off x="84138" y="711200"/>
            <a:ext cx="8964612" cy="4308475"/>
          </a:xfrm>
          <a:prstGeom prst="rect">
            <a:avLst/>
          </a:prstGeom>
          <a:solidFill>
            <a:srgbClr val="FFFFCD"/>
          </a:solidFill>
          <a:ln w="9525">
            <a:solidFill>
              <a:srgbClr val="FF0000"/>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115000"/>
              </a:lnSpc>
            </a:pPr>
            <a:r>
              <a:rPr lang="it-IT" altLang="it-IT" b="1">
                <a:latin typeface="Arial" pitchFamily="34" charset="0"/>
              </a:rPr>
              <a:t>B) </a:t>
            </a:r>
            <a:r>
              <a:rPr lang="it-IT" altLang="it-IT" b="1" noProof="1">
                <a:latin typeface="Arial" pitchFamily="34" charset="0"/>
              </a:rPr>
              <a:t>MENINGITE BATTERICA</a:t>
            </a:r>
          </a:p>
          <a:p>
            <a:pPr>
              <a:lnSpc>
                <a:spcPct val="115000"/>
              </a:lnSpc>
            </a:pPr>
            <a:r>
              <a:rPr lang="it-IT" altLang="it-IT" b="1">
                <a:latin typeface="Arial" pitchFamily="34" charset="0"/>
              </a:rPr>
              <a:t>aspetto: </a:t>
            </a:r>
            <a:r>
              <a:rPr lang="it-IT" altLang="it-IT" b="1" noProof="1">
                <a:latin typeface="Arial" pitchFamily="34" charset="0"/>
              </a:rPr>
              <a:t>liquor </a:t>
            </a:r>
            <a:r>
              <a:rPr lang="it-IT" altLang="it-IT" b="1" noProof="1">
                <a:solidFill>
                  <a:srgbClr val="FF0000"/>
                </a:solidFill>
                <a:latin typeface="Arial" pitchFamily="34" charset="0"/>
              </a:rPr>
              <a:t>TORBIDO</a:t>
            </a:r>
            <a:endParaRPr lang="it-IT" altLang="it-IT" b="1">
              <a:solidFill>
                <a:srgbClr val="FF0000"/>
              </a:solidFill>
              <a:latin typeface="Arial" pitchFamily="34" charset="0"/>
            </a:endParaRPr>
          </a:p>
          <a:p>
            <a:pPr>
              <a:lnSpc>
                <a:spcPct val="115000"/>
              </a:lnSpc>
            </a:pPr>
            <a:r>
              <a:rPr lang="it-IT" altLang="it-IT" b="1">
                <a:latin typeface="Arial" pitchFamily="34" charset="0"/>
              </a:rPr>
              <a:t>conta dei leucociti</a:t>
            </a:r>
            <a:r>
              <a:rPr lang="it-IT" altLang="it-IT" b="1" noProof="1">
                <a:latin typeface="Arial" pitchFamily="34" charset="0"/>
              </a:rPr>
              <a:t>: </a:t>
            </a:r>
            <a:r>
              <a:rPr lang="it-IT" altLang="it-IT" b="1">
                <a:solidFill>
                  <a:srgbClr val="FF0000"/>
                </a:solidFill>
                <a:latin typeface="Arial" pitchFamily="34" charset="0"/>
              </a:rPr>
              <a:t>molto elevata </a:t>
            </a:r>
            <a:r>
              <a:rPr lang="it-IT" altLang="it-IT" b="1" noProof="1">
                <a:solidFill>
                  <a:srgbClr val="FF0000"/>
                </a:solidFill>
                <a:latin typeface="Arial" pitchFamily="34" charset="0"/>
              </a:rPr>
              <a:t>1000-100.00</a:t>
            </a:r>
            <a:r>
              <a:rPr lang="it-IT" altLang="it-IT" b="1">
                <a:solidFill>
                  <a:srgbClr val="FF0000"/>
                </a:solidFill>
                <a:latin typeface="Arial" pitchFamily="34" charset="0"/>
              </a:rPr>
              <a:t>0 / mm cubo</a:t>
            </a:r>
          </a:p>
          <a:p>
            <a:pPr>
              <a:lnSpc>
                <a:spcPct val="115000"/>
              </a:lnSpc>
            </a:pPr>
            <a:r>
              <a:rPr lang="it-IT" altLang="it-IT" b="1">
                <a:solidFill>
                  <a:srgbClr val="FF0000"/>
                </a:solidFill>
                <a:latin typeface="Arial" pitchFamily="34" charset="0"/>
              </a:rPr>
              <a:t>	     </a:t>
            </a:r>
            <a:r>
              <a:rPr lang="it-IT" altLang="it-IT" b="1" noProof="1">
                <a:solidFill>
                  <a:srgbClr val="FF0000"/>
                </a:solidFill>
                <a:latin typeface="Arial" pitchFamily="34" charset="0"/>
              </a:rPr>
              <a:t>(</a:t>
            </a:r>
            <a:r>
              <a:rPr lang="it-IT" altLang="it-IT" b="1">
                <a:solidFill>
                  <a:srgbClr val="FF0000"/>
                </a:solidFill>
                <a:latin typeface="Arial" pitchFamily="34" charset="0"/>
              </a:rPr>
              <a:t>leucociti polimorfonucleati: </a:t>
            </a:r>
            <a:r>
              <a:rPr lang="it-IT" altLang="it-IT" b="1" noProof="1">
                <a:solidFill>
                  <a:srgbClr val="FF0000"/>
                </a:solidFill>
                <a:latin typeface="Arial" pitchFamily="34" charset="0"/>
              </a:rPr>
              <a:t>PMN)</a:t>
            </a:r>
            <a:endParaRPr lang="it-IT" altLang="it-IT" b="1">
              <a:solidFill>
                <a:srgbClr val="FF0000"/>
              </a:solidFill>
              <a:latin typeface="Arial" pitchFamily="34" charset="0"/>
            </a:endParaRPr>
          </a:p>
          <a:p>
            <a:pPr>
              <a:lnSpc>
                <a:spcPct val="115000"/>
              </a:lnSpc>
            </a:pPr>
            <a:r>
              <a:rPr lang="it-IT" altLang="it-IT" b="1">
                <a:latin typeface="Arial" pitchFamily="34" charset="0"/>
              </a:rPr>
              <a:t>glucosio: </a:t>
            </a:r>
            <a:r>
              <a:rPr lang="it-IT" altLang="it-IT" b="1">
                <a:solidFill>
                  <a:srgbClr val="FF0000"/>
                </a:solidFill>
                <a:latin typeface="Arial" pitchFamily="34" charset="0"/>
              </a:rPr>
              <a:t>diminuito rispetto al valore fisiologico</a:t>
            </a:r>
          </a:p>
          <a:p>
            <a:pPr>
              <a:lnSpc>
                <a:spcPct val="115000"/>
              </a:lnSpc>
            </a:pPr>
            <a:r>
              <a:rPr lang="it-IT" altLang="it-IT" b="1">
                <a:solidFill>
                  <a:srgbClr val="FF0000"/>
                </a:solidFill>
                <a:latin typeface="Arial" pitchFamily="34" charset="0"/>
              </a:rPr>
              <a:t>	     (è usato da cellule e batteri per il metabolismo)</a:t>
            </a:r>
          </a:p>
          <a:p>
            <a:pPr>
              <a:lnSpc>
                <a:spcPct val="115000"/>
              </a:lnSpc>
            </a:pPr>
            <a:r>
              <a:rPr lang="it-IT" altLang="it-IT" b="1">
                <a:latin typeface="Arial" pitchFamily="34" charset="0"/>
              </a:rPr>
              <a:t>p</a:t>
            </a:r>
            <a:r>
              <a:rPr lang="it-IT" altLang="it-IT" b="1" noProof="1">
                <a:latin typeface="Arial" pitchFamily="34" charset="0"/>
              </a:rPr>
              <a:t>roteine</a:t>
            </a:r>
            <a:r>
              <a:rPr lang="it-IT" altLang="it-IT" b="1">
                <a:latin typeface="Arial" pitchFamily="34" charset="0"/>
              </a:rPr>
              <a:t>:</a:t>
            </a:r>
            <a:r>
              <a:rPr lang="it-IT" altLang="it-IT" b="1" noProof="1">
                <a:latin typeface="Arial" pitchFamily="34" charset="0"/>
              </a:rPr>
              <a:t> </a:t>
            </a:r>
            <a:r>
              <a:rPr lang="it-IT" altLang="it-IT" b="1" noProof="1">
                <a:solidFill>
                  <a:srgbClr val="FF0000"/>
                </a:solidFill>
                <a:latin typeface="Arial" pitchFamily="34" charset="0"/>
              </a:rPr>
              <a:t>&gt;</a:t>
            </a:r>
            <a:r>
              <a:rPr lang="it-IT" altLang="it-IT" b="1">
                <a:solidFill>
                  <a:srgbClr val="FF0000"/>
                </a:solidFill>
                <a:latin typeface="Arial" pitchFamily="34" charset="0"/>
              </a:rPr>
              <a:t>250 m</a:t>
            </a:r>
            <a:r>
              <a:rPr lang="it-IT" altLang="it-IT" b="1" noProof="1">
                <a:solidFill>
                  <a:srgbClr val="FF0000"/>
                </a:solidFill>
                <a:latin typeface="Arial" pitchFamily="34" charset="0"/>
              </a:rPr>
              <a:t>g/</a:t>
            </a:r>
            <a:r>
              <a:rPr lang="it-IT" altLang="it-IT" b="1">
                <a:solidFill>
                  <a:srgbClr val="FF0000"/>
                </a:solidFill>
                <a:latin typeface="Arial" pitchFamily="34" charset="0"/>
              </a:rPr>
              <a:t>dL (aumentate rispetto al valore 	 	     fisiologico per presenza di enzimi cellulari,   	 	     anticorpi, etc.)</a:t>
            </a:r>
          </a:p>
          <a:p>
            <a:pPr>
              <a:lnSpc>
                <a:spcPct val="115000"/>
              </a:lnSpc>
            </a:pPr>
            <a:r>
              <a:rPr lang="it-IT" altLang="it-IT" b="1" noProof="1">
                <a:latin typeface="Arial" pitchFamily="34" charset="0"/>
              </a:rPr>
              <a:t>pressione: </a:t>
            </a:r>
            <a:r>
              <a:rPr lang="it-IT" altLang="it-IT" b="1" noProof="1">
                <a:solidFill>
                  <a:srgbClr val="FF0000"/>
                </a:solidFill>
                <a:latin typeface="Arial" pitchFamily="34" charset="0"/>
              </a:rPr>
              <a:t>&gt;180 mmH</a:t>
            </a:r>
            <a:r>
              <a:rPr lang="it-IT" altLang="it-IT" b="1">
                <a:solidFill>
                  <a:srgbClr val="FF0000"/>
                </a:solidFill>
                <a:latin typeface="Arial" pitchFamily="34" charset="0"/>
              </a:rPr>
              <a:t>g</a:t>
            </a:r>
            <a:endParaRPr lang="it-IT" altLang="it-IT" b="1" noProof="1">
              <a:solidFill>
                <a:srgbClr val="FF0000"/>
              </a:solidFill>
              <a:latin typeface="Arial" pitchFamily="34" charset="0"/>
            </a:endParaRPr>
          </a:p>
        </p:txBody>
      </p:sp>
      <p:sp>
        <p:nvSpPr>
          <p:cNvPr id="124931" name="Text Box 4"/>
          <p:cNvSpPr txBox="1">
            <a:spLocks noChangeArrowheads="1"/>
          </p:cNvSpPr>
          <p:nvPr/>
        </p:nvSpPr>
        <p:spPr bwMode="auto">
          <a:xfrm>
            <a:off x="395288" y="115888"/>
            <a:ext cx="8372475" cy="5286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it-IT" sz="2800">
                <a:latin typeface="Arial" pitchFamily="34" charset="0"/>
              </a:rPr>
              <a:t>Esame macroscopico e dei parametri chimico-clinici</a:t>
            </a:r>
            <a:endParaRPr lang="en-US" altLang="it-IT" sz="2800" noProof="1">
              <a:latin typeface="Arial" pitchFamily="34" charset="0"/>
            </a:endParaRPr>
          </a:p>
        </p:txBody>
      </p:sp>
      <p:pic>
        <p:nvPicPr>
          <p:cNvPr id="124932" name="Picture 5"/>
          <p:cNvPicPr>
            <a:picLocks noChangeAspect="1" noChangeArrowheads="1"/>
          </p:cNvPicPr>
          <p:nvPr/>
        </p:nvPicPr>
        <p:blipFill>
          <a:blip r:embed="rId2">
            <a:extLst>
              <a:ext uri="{28A0092B-C50C-407E-A947-70E740481C1C}">
                <a14:useLocalDpi xmlns:a14="http://schemas.microsoft.com/office/drawing/2010/main" val="0"/>
              </a:ext>
            </a:extLst>
          </a:blip>
          <a:srcRect b="15921"/>
          <a:stretch>
            <a:fillRect/>
          </a:stretch>
        </p:blipFill>
        <p:spPr bwMode="auto">
          <a:xfrm>
            <a:off x="6659563" y="4221163"/>
            <a:ext cx="2028825"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2"/>
          <p:cNvSpPr txBox="1">
            <a:spLocks noChangeArrowheads="1"/>
          </p:cNvSpPr>
          <p:nvPr/>
        </p:nvSpPr>
        <p:spPr bwMode="auto">
          <a:xfrm>
            <a:off x="250825" y="803275"/>
            <a:ext cx="8675688" cy="3490186"/>
          </a:xfrm>
          <a:prstGeom prst="rect">
            <a:avLst/>
          </a:prstGeom>
          <a:solidFill>
            <a:srgbClr val="FFFFCD"/>
          </a:solidFill>
          <a:ln w="9525">
            <a:solidFill>
              <a:srgbClr val="FF0000"/>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115000"/>
              </a:lnSpc>
            </a:pPr>
            <a:r>
              <a:rPr lang="it-IT" altLang="it-IT" b="1" dirty="0">
                <a:latin typeface="Arial" pitchFamily="34" charset="0"/>
              </a:rPr>
              <a:t>C) </a:t>
            </a:r>
            <a:r>
              <a:rPr lang="it-IT" altLang="it-IT" b="1" noProof="1">
                <a:latin typeface="Arial" pitchFamily="34" charset="0"/>
              </a:rPr>
              <a:t>MENINGITE </a:t>
            </a:r>
            <a:r>
              <a:rPr lang="it-IT" altLang="it-IT" b="1" dirty="0">
                <a:latin typeface="Arial" pitchFamily="34" charset="0"/>
              </a:rPr>
              <a:t>VIRALE</a:t>
            </a:r>
            <a:endParaRPr lang="it-IT" altLang="it-IT" b="1" noProof="1">
              <a:latin typeface="Arial" pitchFamily="34" charset="0"/>
            </a:endParaRPr>
          </a:p>
          <a:p>
            <a:pPr>
              <a:lnSpc>
                <a:spcPct val="115000"/>
              </a:lnSpc>
            </a:pPr>
            <a:r>
              <a:rPr lang="it-IT" altLang="it-IT" b="1" dirty="0">
                <a:latin typeface="Arial" pitchFamily="34" charset="0"/>
              </a:rPr>
              <a:t>aspetto: </a:t>
            </a:r>
            <a:r>
              <a:rPr lang="it-IT" altLang="it-IT" b="1" noProof="1">
                <a:latin typeface="Arial" pitchFamily="34" charset="0"/>
              </a:rPr>
              <a:t>liquor </a:t>
            </a:r>
            <a:r>
              <a:rPr lang="it-IT" altLang="it-IT" b="1" noProof="1">
                <a:solidFill>
                  <a:srgbClr val="FF0000"/>
                </a:solidFill>
                <a:latin typeface="Arial" pitchFamily="34" charset="0"/>
              </a:rPr>
              <a:t>LIMPIDO</a:t>
            </a:r>
            <a:endParaRPr lang="it-IT" altLang="it-IT" b="1" dirty="0">
              <a:solidFill>
                <a:srgbClr val="FF0000"/>
              </a:solidFill>
              <a:latin typeface="Arial" pitchFamily="34" charset="0"/>
            </a:endParaRPr>
          </a:p>
          <a:p>
            <a:pPr>
              <a:lnSpc>
                <a:spcPct val="115000"/>
              </a:lnSpc>
            </a:pPr>
            <a:r>
              <a:rPr lang="it-IT" altLang="it-IT" b="1" dirty="0">
                <a:latin typeface="Arial" pitchFamily="34" charset="0"/>
              </a:rPr>
              <a:t>conta dei leucociti</a:t>
            </a:r>
            <a:r>
              <a:rPr lang="it-IT" altLang="it-IT" b="1" noProof="1">
                <a:latin typeface="Arial" pitchFamily="34" charset="0"/>
              </a:rPr>
              <a:t>: </a:t>
            </a:r>
            <a:r>
              <a:rPr lang="it-IT" altLang="it-IT" b="1" dirty="0">
                <a:solidFill>
                  <a:srgbClr val="FF0000"/>
                </a:solidFill>
                <a:latin typeface="Arial" pitchFamily="34" charset="0"/>
              </a:rPr>
              <a:t>di solito poco elevata 50-200 / mmc</a:t>
            </a:r>
          </a:p>
          <a:p>
            <a:pPr>
              <a:lnSpc>
                <a:spcPct val="115000"/>
              </a:lnSpc>
            </a:pPr>
            <a:r>
              <a:rPr lang="it-IT" altLang="it-IT" b="1" dirty="0">
                <a:solidFill>
                  <a:srgbClr val="FF0000"/>
                </a:solidFill>
                <a:latin typeface="Arial" pitchFamily="34" charset="0"/>
              </a:rPr>
              <a:t>	</a:t>
            </a:r>
            <a:r>
              <a:rPr lang="it-IT" altLang="it-IT" b="1" noProof="1" smtClean="0">
                <a:solidFill>
                  <a:srgbClr val="FF0000"/>
                </a:solidFill>
                <a:latin typeface="Arial" pitchFamily="34" charset="0"/>
              </a:rPr>
              <a:t>(</a:t>
            </a:r>
            <a:r>
              <a:rPr lang="it-IT" altLang="it-IT" b="1" dirty="0">
                <a:solidFill>
                  <a:srgbClr val="FF0000"/>
                </a:solidFill>
                <a:latin typeface="Arial" pitchFamily="34" charset="0"/>
              </a:rPr>
              <a:t>cellule mononucleate: l</a:t>
            </a:r>
            <a:r>
              <a:rPr lang="it-IT" altLang="it-IT" b="1" noProof="1">
                <a:solidFill>
                  <a:srgbClr val="FF0000"/>
                </a:solidFill>
                <a:latin typeface="Arial" pitchFamily="34" charset="0"/>
              </a:rPr>
              <a:t>infociti</a:t>
            </a:r>
            <a:r>
              <a:rPr lang="it-IT" altLang="it-IT" b="1" dirty="0">
                <a:solidFill>
                  <a:srgbClr val="FF0000"/>
                </a:solidFill>
                <a:latin typeface="Arial" pitchFamily="34" charset="0"/>
              </a:rPr>
              <a:t>; </a:t>
            </a:r>
            <a:r>
              <a:rPr lang="it-IT" altLang="it-IT" b="1" dirty="0" smtClean="0">
                <a:solidFill>
                  <a:srgbClr val="FF0000"/>
                </a:solidFill>
                <a:latin typeface="Arial" pitchFamily="34" charset="0"/>
              </a:rPr>
              <a:t>monociti - PMN in 	minor %, in fase iniziale</a:t>
            </a:r>
            <a:r>
              <a:rPr lang="it-IT" altLang="it-IT" b="1" noProof="1" smtClean="0">
                <a:solidFill>
                  <a:srgbClr val="FF0000"/>
                </a:solidFill>
                <a:latin typeface="Arial" pitchFamily="34" charset="0"/>
              </a:rPr>
              <a:t>)</a:t>
            </a:r>
            <a:endParaRPr lang="it-IT" altLang="it-IT" b="1" dirty="0">
              <a:solidFill>
                <a:srgbClr val="FF0000"/>
              </a:solidFill>
              <a:latin typeface="Arial" pitchFamily="34" charset="0"/>
            </a:endParaRPr>
          </a:p>
          <a:p>
            <a:pPr>
              <a:lnSpc>
                <a:spcPct val="115000"/>
              </a:lnSpc>
            </a:pPr>
            <a:r>
              <a:rPr lang="it-IT" altLang="it-IT" b="1" dirty="0">
                <a:latin typeface="Arial" pitchFamily="34" charset="0"/>
              </a:rPr>
              <a:t>glucosio: </a:t>
            </a:r>
            <a:r>
              <a:rPr lang="it-IT" altLang="it-IT" b="1" dirty="0">
                <a:solidFill>
                  <a:srgbClr val="FF0000"/>
                </a:solidFill>
                <a:latin typeface="Arial" pitchFamily="34" charset="0"/>
              </a:rPr>
              <a:t>di solito invariato rispetto al valore fisiologico</a:t>
            </a:r>
          </a:p>
          <a:p>
            <a:pPr>
              <a:lnSpc>
                <a:spcPct val="115000"/>
              </a:lnSpc>
            </a:pPr>
            <a:r>
              <a:rPr lang="it-IT" altLang="it-IT" b="1" dirty="0">
                <a:latin typeface="Arial" pitchFamily="34" charset="0"/>
              </a:rPr>
              <a:t>p</a:t>
            </a:r>
            <a:r>
              <a:rPr lang="it-IT" altLang="it-IT" b="1" noProof="1">
                <a:latin typeface="Arial" pitchFamily="34" charset="0"/>
              </a:rPr>
              <a:t>roteine</a:t>
            </a:r>
            <a:r>
              <a:rPr lang="it-IT" altLang="it-IT" b="1" dirty="0">
                <a:latin typeface="Arial" pitchFamily="34" charset="0"/>
              </a:rPr>
              <a:t>:</a:t>
            </a:r>
            <a:r>
              <a:rPr lang="it-IT" altLang="it-IT" b="1" noProof="1">
                <a:latin typeface="Arial" pitchFamily="34" charset="0"/>
              </a:rPr>
              <a:t> </a:t>
            </a:r>
            <a:r>
              <a:rPr lang="it-IT" altLang="it-IT" b="1" dirty="0">
                <a:solidFill>
                  <a:srgbClr val="FF0000"/>
                </a:solidFill>
                <a:latin typeface="Arial" pitchFamily="34" charset="0"/>
              </a:rPr>
              <a:t>variabile, ma poco aumentate rispetto al valore 	     fisiologico</a:t>
            </a:r>
            <a:endParaRPr lang="it-IT" altLang="it-IT" b="1" noProof="1">
              <a:latin typeface="Arial" pitchFamily="34" charset="0"/>
            </a:endParaRPr>
          </a:p>
        </p:txBody>
      </p:sp>
      <p:sp>
        <p:nvSpPr>
          <p:cNvPr id="125955" name="Text Box 4"/>
          <p:cNvSpPr txBox="1">
            <a:spLocks noChangeArrowheads="1"/>
          </p:cNvSpPr>
          <p:nvPr/>
        </p:nvSpPr>
        <p:spPr bwMode="auto">
          <a:xfrm>
            <a:off x="395288" y="115888"/>
            <a:ext cx="8372475" cy="5286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it-IT" sz="2800">
                <a:latin typeface="Arial" pitchFamily="34" charset="0"/>
              </a:rPr>
              <a:t>Esame macroscopico e dei parametri chimico-clinici</a:t>
            </a:r>
            <a:endParaRPr lang="en-US" altLang="it-IT" sz="2800" noProof="1">
              <a:latin typeface="Arial" pitchFamily="34" charset="0"/>
            </a:endParaRPr>
          </a:p>
        </p:txBody>
      </p:sp>
      <p:pic>
        <p:nvPicPr>
          <p:cNvPr id="125956" name="Picture 4" descr="case69_fig2"/>
          <p:cNvPicPr>
            <a:picLocks noChangeAspect="1" noChangeArrowheads="1"/>
          </p:cNvPicPr>
          <p:nvPr/>
        </p:nvPicPr>
        <p:blipFill rotWithShape="1">
          <a:blip r:embed="rId2">
            <a:lum bright="-12000" contrast="24000"/>
            <a:extLst>
              <a:ext uri="{28A0092B-C50C-407E-A947-70E740481C1C}">
                <a14:useLocalDpi xmlns:a14="http://schemas.microsoft.com/office/drawing/2010/main" val="0"/>
              </a:ext>
            </a:extLst>
          </a:blip>
          <a:srcRect l="50000"/>
          <a:stretch/>
        </p:blipFill>
        <p:spPr bwMode="auto">
          <a:xfrm>
            <a:off x="7524725" y="4076973"/>
            <a:ext cx="1151731" cy="25923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2"/>
          <p:cNvSpPr txBox="1">
            <a:spLocks noChangeArrowheads="1"/>
          </p:cNvSpPr>
          <p:nvPr/>
        </p:nvSpPr>
        <p:spPr bwMode="auto">
          <a:xfrm>
            <a:off x="250825" y="803275"/>
            <a:ext cx="8675688" cy="3065455"/>
          </a:xfrm>
          <a:prstGeom prst="rect">
            <a:avLst/>
          </a:prstGeom>
          <a:solidFill>
            <a:srgbClr val="FFFFCD"/>
          </a:solidFill>
          <a:ln w="9525">
            <a:solidFill>
              <a:srgbClr val="FF0000"/>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115000"/>
              </a:lnSpc>
            </a:pPr>
            <a:r>
              <a:rPr lang="it-IT" altLang="it-IT" b="1" dirty="0" smtClean="0">
                <a:latin typeface="Arial" pitchFamily="34" charset="0"/>
              </a:rPr>
              <a:t>D) </a:t>
            </a:r>
            <a:r>
              <a:rPr lang="it-IT" altLang="it-IT" b="1" noProof="1">
                <a:latin typeface="Arial" pitchFamily="34" charset="0"/>
              </a:rPr>
              <a:t>MENINGITE </a:t>
            </a:r>
            <a:r>
              <a:rPr lang="it-IT" altLang="it-IT" b="1" dirty="0" smtClean="0">
                <a:latin typeface="Arial" pitchFamily="34" charset="0"/>
              </a:rPr>
              <a:t>TUBERCOLARE</a:t>
            </a:r>
            <a:endParaRPr lang="it-IT" altLang="it-IT" b="1" noProof="1">
              <a:latin typeface="Arial" pitchFamily="34" charset="0"/>
            </a:endParaRPr>
          </a:p>
          <a:p>
            <a:pPr>
              <a:lnSpc>
                <a:spcPct val="115000"/>
              </a:lnSpc>
            </a:pPr>
            <a:r>
              <a:rPr lang="it-IT" altLang="it-IT" b="1" dirty="0">
                <a:latin typeface="Arial" pitchFamily="34" charset="0"/>
              </a:rPr>
              <a:t>aspetto: </a:t>
            </a:r>
            <a:r>
              <a:rPr lang="it-IT" altLang="it-IT" b="1" noProof="1">
                <a:latin typeface="Arial" pitchFamily="34" charset="0"/>
              </a:rPr>
              <a:t>liquor </a:t>
            </a:r>
            <a:r>
              <a:rPr lang="it-IT" altLang="it-IT" b="1" noProof="1" smtClean="0">
                <a:solidFill>
                  <a:srgbClr val="FF0000"/>
                </a:solidFill>
                <a:latin typeface="Arial" pitchFamily="34" charset="0"/>
              </a:rPr>
              <a:t>XANTOCROMICO</a:t>
            </a:r>
            <a:endParaRPr lang="it-IT" altLang="it-IT" b="1" dirty="0">
              <a:solidFill>
                <a:srgbClr val="FF0000"/>
              </a:solidFill>
              <a:latin typeface="Arial" pitchFamily="34" charset="0"/>
            </a:endParaRPr>
          </a:p>
          <a:p>
            <a:pPr>
              <a:lnSpc>
                <a:spcPct val="115000"/>
              </a:lnSpc>
            </a:pPr>
            <a:r>
              <a:rPr lang="it-IT" altLang="it-IT" b="1" dirty="0">
                <a:latin typeface="Arial" pitchFamily="34" charset="0"/>
              </a:rPr>
              <a:t>conta dei leucociti</a:t>
            </a:r>
            <a:r>
              <a:rPr lang="it-IT" altLang="it-IT" b="1" noProof="1">
                <a:latin typeface="Arial" pitchFamily="34" charset="0"/>
              </a:rPr>
              <a:t>: </a:t>
            </a:r>
            <a:r>
              <a:rPr lang="it-IT" altLang="it-IT" b="1" dirty="0" smtClean="0">
                <a:solidFill>
                  <a:srgbClr val="FF0000"/>
                </a:solidFill>
                <a:latin typeface="Arial" pitchFamily="34" charset="0"/>
              </a:rPr>
              <a:t>100-400 </a:t>
            </a:r>
            <a:r>
              <a:rPr lang="it-IT" altLang="it-IT" b="1" dirty="0">
                <a:solidFill>
                  <a:srgbClr val="FF0000"/>
                </a:solidFill>
                <a:latin typeface="Arial" pitchFamily="34" charset="0"/>
              </a:rPr>
              <a:t>/ mmc</a:t>
            </a:r>
          </a:p>
          <a:p>
            <a:pPr>
              <a:lnSpc>
                <a:spcPct val="115000"/>
              </a:lnSpc>
            </a:pPr>
            <a:r>
              <a:rPr lang="it-IT" altLang="it-IT" b="1" dirty="0">
                <a:solidFill>
                  <a:srgbClr val="FF0000"/>
                </a:solidFill>
                <a:latin typeface="Arial" pitchFamily="34" charset="0"/>
              </a:rPr>
              <a:t>	</a:t>
            </a:r>
            <a:r>
              <a:rPr lang="it-IT" altLang="it-IT" b="1" noProof="1" smtClean="0">
                <a:solidFill>
                  <a:srgbClr val="FF0000"/>
                </a:solidFill>
                <a:latin typeface="Arial" pitchFamily="34" charset="0"/>
              </a:rPr>
              <a:t>(</a:t>
            </a:r>
            <a:r>
              <a:rPr lang="it-IT" altLang="it-IT" b="1" dirty="0">
                <a:solidFill>
                  <a:srgbClr val="FF0000"/>
                </a:solidFill>
                <a:latin typeface="Arial" pitchFamily="34" charset="0"/>
              </a:rPr>
              <a:t>cellule mononucleate: l</a:t>
            </a:r>
            <a:r>
              <a:rPr lang="it-IT" altLang="it-IT" b="1" noProof="1">
                <a:solidFill>
                  <a:srgbClr val="FF0000"/>
                </a:solidFill>
                <a:latin typeface="Arial" pitchFamily="34" charset="0"/>
              </a:rPr>
              <a:t>infociti</a:t>
            </a:r>
            <a:r>
              <a:rPr lang="it-IT" altLang="it-IT" b="1" dirty="0">
                <a:solidFill>
                  <a:srgbClr val="FF0000"/>
                </a:solidFill>
                <a:latin typeface="Arial" pitchFamily="34" charset="0"/>
              </a:rPr>
              <a:t>; </a:t>
            </a:r>
            <a:r>
              <a:rPr lang="it-IT" altLang="it-IT" b="1" dirty="0" smtClean="0">
                <a:solidFill>
                  <a:srgbClr val="FF0000"/>
                </a:solidFill>
                <a:latin typeface="Arial" pitchFamily="34" charset="0"/>
              </a:rPr>
              <a:t>monociti - PMN in 	bassa %, in fase iniziale</a:t>
            </a:r>
            <a:r>
              <a:rPr lang="it-IT" altLang="it-IT" b="1" noProof="1" smtClean="0">
                <a:solidFill>
                  <a:srgbClr val="FF0000"/>
                </a:solidFill>
                <a:latin typeface="Arial" pitchFamily="34" charset="0"/>
              </a:rPr>
              <a:t>)</a:t>
            </a:r>
            <a:endParaRPr lang="it-IT" altLang="it-IT" b="1" dirty="0">
              <a:solidFill>
                <a:srgbClr val="FF0000"/>
              </a:solidFill>
              <a:latin typeface="Arial" pitchFamily="34" charset="0"/>
            </a:endParaRPr>
          </a:p>
          <a:p>
            <a:pPr>
              <a:lnSpc>
                <a:spcPct val="115000"/>
              </a:lnSpc>
            </a:pPr>
            <a:r>
              <a:rPr lang="it-IT" altLang="it-IT" b="1" dirty="0">
                <a:latin typeface="Arial" pitchFamily="34" charset="0"/>
              </a:rPr>
              <a:t>glucosio: </a:t>
            </a:r>
            <a:r>
              <a:rPr lang="it-IT" altLang="it-IT" b="1" dirty="0" smtClean="0">
                <a:solidFill>
                  <a:srgbClr val="FF0000"/>
                </a:solidFill>
                <a:latin typeface="Arial" pitchFamily="34" charset="0"/>
              </a:rPr>
              <a:t>Ridotto</a:t>
            </a:r>
            <a:endParaRPr lang="it-IT" altLang="it-IT" b="1" dirty="0">
              <a:solidFill>
                <a:srgbClr val="FF0000"/>
              </a:solidFill>
              <a:latin typeface="Arial" pitchFamily="34" charset="0"/>
            </a:endParaRPr>
          </a:p>
          <a:p>
            <a:pPr>
              <a:lnSpc>
                <a:spcPct val="115000"/>
              </a:lnSpc>
            </a:pPr>
            <a:r>
              <a:rPr lang="it-IT" altLang="it-IT" b="1" dirty="0">
                <a:latin typeface="Arial" pitchFamily="34" charset="0"/>
              </a:rPr>
              <a:t>p</a:t>
            </a:r>
            <a:r>
              <a:rPr lang="it-IT" altLang="it-IT" b="1" noProof="1">
                <a:latin typeface="Arial" pitchFamily="34" charset="0"/>
              </a:rPr>
              <a:t>roteine</a:t>
            </a:r>
            <a:r>
              <a:rPr lang="it-IT" altLang="it-IT" b="1" dirty="0">
                <a:latin typeface="Arial" pitchFamily="34" charset="0"/>
              </a:rPr>
              <a:t>:</a:t>
            </a:r>
            <a:r>
              <a:rPr lang="it-IT" altLang="it-IT" b="1" noProof="1">
                <a:latin typeface="Arial" pitchFamily="34" charset="0"/>
              </a:rPr>
              <a:t> </a:t>
            </a:r>
            <a:r>
              <a:rPr lang="it-IT" altLang="it-IT" b="1" dirty="0" smtClean="0">
                <a:solidFill>
                  <a:srgbClr val="FF0000"/>
                </a:solidFill>
                <a:latin typeface="Arial" pitchFamily="34" charset="0"/>
              </a:rPr>
              <a:t>Aumentate</a:t>
            </a:r>
            <a:endParaRPr lang="it-IT" altLang="it-IT" b="1" noProof="1">
              <a:latin typeface="Arial" pitchFamily="34" charset="0"/>
            </a:endParaRPr>
          </a:p>
        </p:txBody>
      </p:sp>
      <p:sp>
        <p:nvSpPr>
          <p:cNvPr id="125955" name="Text Box 4"/>
          <p:cNvSpPr txBox="1">
            <a:spLocks noChangeArrowheads="1"/>
          </p:cNvSpPr>
          <p:nvPr/>
        </p:nvSpPr>
        <p:spPr bwMode="auto">
          <a:xfrm>
            <a:off x="395288" y="115888"/>
            <a:ext cx="8372475" cy="5286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it-IT" sz="2800">
                <a:latin typeface="Arial" pitchFamily="34" charset="0"/>
              </a:rPr>
              <a:t>Esame macroscopico e dei parametri chimico-clinici</a:t>
            </a:r>
            <a:endParaRPr lang="en-US" altLang="it-IT" sz="2800" noProof="1">
              <a:latin typeface="Arial" pitchFamily="34" charset="0"/>
            </a:endParaRPr>
          </a:p>
        </p:txBody>
      </p:sp>
      <p:pic>
        <p:nvPicPr>
          <p:cNvPr id="125956" name="Picture 4" descr="case69_fig2"/>
          <p:cNvPicPr>
            <a:picLocks noChangeAspect="1" noChangeArrowheads="1"/>
          </p:cNvPicPr>
          <p:nvPr/>
        </p:nvPicPr>
        <p:blipFill rotWithShape="1">
          <a:blip r:embed="rId2">
            <a:lum bright="-12000" contrast="24000"/>
            <a:extLst>
              <a:ext uri="{28A0092B-C50C-407E-A947-70E740481C1C}">
                <a14:useLocalDpi xmlns:a14="http://schemas.microsoft.com/office/drawing/2010/main" val="0"/>
              </a:ext>
            </a:extLst>
          </a:blip>
          <a:srcRect r="45573"/>
          <a:stretch/>
        </p:blipFill>
        <p:spPr bwMode="auto">
          <a:xfrm>
            <a:off x="7518651" y="4005064"/>
            <a:ext cx="1253692" cy="2592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694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body" idx="4294967295"/>
          </p:nvPr>
        </p:nvSpPr>
        <p:spPr>
          <a:xfrm>
            <a:off x="827088" y="1557338"/>
            <a:ext cx="7772400" cy="4535487"/>
          </a:xfrm>
        </p:spPr>
        <p:txBody>
          <a:bodyPr/>
          <a:lstStyle/>
          <a:p>
            <a:pPr>
              <a:lnSpc>
                <a:spcPct val="85000"/>
              </a:lnSpc>
              <a:spcBef>
                <a:spcPct val="0"/>
              </a:spcBef>
              <a:buFontTx/>
              <a:buNone/>
            </a:pPr>
            <a:r>
              <a:rPr lang="en-GB" altLang="it-IT" sz="2600" smtClean="0">
                <a:latin typeface="Arial" pitchFamily="34" charset="0"/>
                <a:sym typeface="Symbol" pitchFamily="18" charset="2"/>
              </a:rPr>
              <a:t> 80% sierotipi I</a:t>
            </a:r>
            <a:r>
              <a:rPr lang="en-GB" altLang="it-IT" sz="2600" smtClean="0">
                <a:latin typeface="Arial" pitchFamily="34" charset="0"/>
              </a:rPr>
              <a:t>a, IIa e IVb</a:t>
            </a:r>
          </a:p>
          <a:p>
            <a:pPr>
              <a:lnSpc>
                <a:spcPct val="85000"/>
              </a:lnSpc>
              <a:spcBef>
                <a:spcPct val="0"/>
              </a:spcBef>
              <a:buFontTx/>
              <a:buNone/>
            </a:pPr>
            <a:r>
              <a:rPr lang="en-GB" altLang="it-IT" sz="2600" smtClean="0">
                <a:latin typeface="Arial" pitchFamily="34" charset="0"/>
                <a:sym typeface="Symbol" pitchFamily="18" charset="2"/>
              </a:rPr>
              <a:t> </a:t>
            </a:r>
            <a:r>
              <a:rPr lang="en-GB" altLang="it-IT" sz="2600" smtClean="0">
                <a:latin typeface="Arial" pitchFamily="34" charset="0"/>
              </a:rPr>
              <a:t>mortalità 29%</a:t>
            </a:r>
          </a:p>
          <a:p>
            <a:pPr>
              <a:lnSpc>
                <a:spcPct val="85000"/>
              </a:lnSpc>
              <a:spcBef>
                <a:spcPct val="0"/>
              </a:spcBef>
              <a:buFontTx/>
              <a:buNone/>
            </a:pPr>
            <a:r>
              <a:rPr lang="en-GB" altLang="it-IT" sz="2600" smtClean="0">
                <a:latin typeface="Arial" pitchFamily="34" charset="0"/>
                <a:sym typeface="Symbol" pitchFamily="18" charset="2"/>
              </a:rPr>
              <a:t> </a:t>
            </a:r>
            <a:r>
              <a:rPr lang="en-GB" altLang="it-IT" sz="2600" smtClean="0">
                <a:latin typeface="Arial" pitchFamily="34" charset="0"/>
              </a:rPr>
              <a:t>fattori di rischio:</a:t>
            </a:r>
          </a:p>
          <a:p>
            <a:pPr>
              <a:lnSpc>
                <a:spcPct val="85000"/>
              </a:lnSpc>
              <a:spcBef>
                <a:spcPct val="0"/>
              </a:spcBef>
              <a:buFontTx/>
              <a:buNone/>
            </a:pPr>
            <a:r>
              <a:rPr lang="en-GB" altLang="it-IT" sz="2600" smtClean="0">
                <a:latin typeface="Arial" pitchFamily="34" charset="0"/>
              </a:rPr>
              <a:t>                           - età estreme</a:t>
            </a:r>
          </a:p>
          <a:p>
            <a:pPr>
              <a:lnSpc>
                <a:spcPct val="85000"/>
              </a:lnSpc>
              <a:spcBef>
                <a:spcPct val="0"/>
              </a:spcBef>
              <a:buFontTx/>
              <a:buNone/>
            </a:pPr>
            <a:r>
              <a:rPr lang="en-GB" altLang="it-IT" sz="2600" smtClean="0">
                <a:latin typeface="Arial" pitchFamily="34" charset="0"/>
              </a:rPr>
              <a:t>                           - alcoolismo</a:t>
            </a:r>
          </a:p>
          <a:p>
            <a:pPr>
              <a:lnSpc>
                <a:spcPct val="85000"/>
              </a:lnSpc>
              <a:spcBef>
                <a:spcPct val="0"/>
              </a:spcBef>
              <a:buFontTx/>
              <a:buNone/>
            </a:pPr>
            <a:r>
              <a:rPr lang="en-GB" altLang="it-IT" sz="2600" smtClean="0">
                <a:latin typeface="Arial" pitchFamily="34" charset="0"/>
              </a:rPr>
              <a:t>                           - cirrosi</a:t>
            </a:r>
          </a:p>
          <a:p>
            <a:pPr>
              <a:lnSpc>
                <a:spcPct val="85000"/>
              </a:lnSpc>
              <a:spcBef>
                <a:spcPct val="0"/>
              </a:spcBef>
              <a:buFontTx/>
              <a:buNone/>
            </a:pPr>
            <a:r>
              <a:rPr lang="en-GB" altLang="it-IT" sz="2600" smtClean="0">
                <a:latin typeface="Arial" pitchFamily="34" charset="0"/>
              </a:rPr>
              <a:t>                           - terapia corticosteroidea</a:t>
            </a:r>
          </a:p>
          <a:p>
            <a:pPr>
              <a:lnSpc>
                <a:spcPct val="85000"/>
              </a:lnSpc>
              <a:spcBef>
                <a:spcPct val="0"/>
              </a:spcBef>
              <a:buFontTx/>
              <a:buNone/>
            </a:pPr>
            <a:r>
              <a:rPr lang="en-GB" altLang="it-IT" sz="2600" smtClean="0">
                <a:latin typeface="Arial" pitchFamily="34" charset="0"/>
              </a:rPr>
              <a:t>                           - insuff. renale cronica</a:t>
            </a:r>
          </a:p>
          <a:p>
            <a:pPr>
              <a:lnSpc>
                <a:spcPct val="85000"/>
              </a:lnSpc>
              <a:spcBef>
                <a:spcPct val="0"/>
              </a:spcBef>
              <a:buFontTx/>
              <a:buNone/>
            </a:pPr>
            <a:r>
              <a:rPr lang="en-GB" altLang="it-IT" sz="2600" smtClean="0">
                <a:latin typeface="Arial" pitchFamily="34" charset="0"/>
              </a:rPr>
              <a:t>                           - patologie del collagene</a:t>
            </a:r>
          </a:p>
          <a:p>
            <a:pPr>
              <a:lnSpc>
                <a:spcPct val="85000"/>
              </a:lnSpc>
              <a:spcBef>
                <a:spcPct val="0"/>
              </a:spcBef>
              <a:buFontTx/>
              <a:buNone/>
            </a:pPr>
            <a:r>
              <a:rPr lang="en-GB" altLang="it-IT" sz="2600" smtClean="0">
                <a:latin typeface="Arial" pitchFamily="34" charset="0"/>
              </a:rPr>
              <a:t>                           - 25% gravidanza 3°trimestre</a:t>
            </a:r>
          </a:p>
          <a:p>
            <a:pPr>
              <a:lnSpc>
                <a:spcPct val="85000"/>
              </a:lnSpc>
              <a:spcBef>
                <a:spcPct val="0"/>
              </a:spcBef>
              <a:buFontTx/>
              <a:buNone/>
            </a:pPr>
            <a:endParaRPr lang="en-GB" altLang="it-IT" sz="2600" smtClean="0">
              <a:latin typeface="Arial" pitchFamily="34" charset="0"/>
            </a:endParaRPr>
          </a:p>
          <a:p>
            <a:pPr>
              <a:lnSpc>
                <a:spcPct val="85000"/>
              </a:lnSpc>
              <a:spcBef>
                <a:spcPct val="0"/>
              </a:spcBef>
              <a:buFontTx/>
              <a:buNone/>
            </a:pPr>
            <a:r>
              <a:rPr lang="en-GB" altLang="it-IT" sz="2600" smtClean="0">
                <a:solidFill>
                  <a:srgbClr val="FF0000"/>
                </a:solidFill>
                <a:latin typeface="Arial" pitchFamily="34" charset="0"/>
              </a:rPr>
              <a:t>Particolarità: nonostante sia una meningite batterica, il liquor può essere limpido per la scarsa cellularità (</a:t>
            </a:r>
            <a:r>
              <a:rPr lang="en-GB" altLang="it-IT" sz="2600" i="1" smtClean="0">
                <a:solidFill>
                  <a:srgbClr val="FF0000"/>
                </a:solidFill>
                <a:latin typeface="Arial" pitchFamily="34" charset="0"/>
              </a:rPr>
              <a:t>moncytogenes</a:t>
            </a:r>
            <a:r>
              <a:rPr lang="en-GB" altLang="it-IT" sz="2600" smtClean="0">
                <a:solidFill>
                  <a:srgbClr val="FF0000"/>
                </a:solidFill>
                <a:latin typeface="Arial" pitchFamily="34" charset="0"/>
              </a:rPr>
              <a:t>: monociti)</a:t>
            </a:r>
          </a:p>
        </p:txBody>
      </p:sp>
      <p:sp>
        <p:nvSpPr>
          <p:cNvPr id="315395" name="Text Box 3"/>
          <p:cNvSpPr txBox="1">
            <a:spLocks noChangeArrowheads="1"/>
          </p:cNvSpPr>
          <p:nvPr/>
        </p:nvSpPr>
        <p:spPr bwMode="auto">
          <a:xfrm>
            <a:off x="2709863" y="188913"/>
            <a:ext cx="3781425" cy="898525"/>
          </a:xfrm>
          <a:prstGeom prst="rect">
            <a:avLst/>
          </a:prstGeom>
          <a:noFill/>
          <a:ln w="12700" cap="sq">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GB" altLang="it-IT" sz="2600">
                <a:solidFill>
                  <a:srgbClr val="000000"/>
                </a:solidFill>
                <a:latin typeface="Arial" pitchFamily="34" charset="0"/>
              </a:rPr>
              <a:t>Meningite da</a:t>
            </a:r>
          </a:p>
          <a:p>
            <a:pPr algn="ctr"/>
            <a:r>
              <a:rPr lang="en-GB" altLang="it-IT" sz="2600" b="1">
                <a:solidFill>
                  <a:srgbClr val="000000"/>
                </a:solidFill>
                <a:effectLst>
                  <a:outerShdw blurRad="38100" dist="38100" dir="2700000" algn="tl">
                    <a:srgbClr val="C0C0C0"/>
                  </a:outerShdw>
                </a:effectLst>
                <a:latin typeface="Arial" pitchFamily="34" charset="0"/>
              </a:rPr>
              <a:t> </a:t>
            </a:r>
            <a:r>
              <a:rPr lang="en-GB" altLang="it-IT" sz="2600" i="1">
                <a:solidFill>
                  <a:srgbClr val="000000"/>
                </a:solidFill>
                <a:latin typeface="Arial" pitchFamily="34" charset="0"/>
              </a:rPr>
              <a:t>Listeria monocytogenes</a:t>
            </a:r>
          </a:p>
        </p:txBody>
      </p:sp>
    </p:spTree>
    <p:extLst>
      <p:ext uri="{BB962C8B-B14F-4D97-AF65-F5344CB8AC3E}">
        <p14:creationId xmlns:p14="http://schemas.microsoft.com/office/powerpoint/2010/main" val="643187679"/>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8" name="Picture 6" descr="ddmening"/>
          <p:cNvPicPr>
            <a:picLocks noChangeAspect="1" noChangeArrowheads="1"/>
          </p:cNvPicPr>
          <p:nvPr/>
        </p:nvPicPr>
        <p:blipFill>
          <a:blip r:embed="rId3">
            <a:lum bright="-6000" contrast="30000"/>
            <a:extLst>
              <a:ext uri="{28A0092B-C50C-407E-A947-70E740481C1C}">
                <a14:useLocalDpi xmlns:a14="http://schemas.microsoft.com/office/drawing/2010/main" val="0"/>
              </a:ext>
            </a:extLst>
          </a:blip>
          <a:srcRect/>
          <a:stretch>
            <a:fillRect/>
          </a:stretch>
        </p:blipFill>
        <p:spPr bwMode="auto">
          <a:xfrm>
            <a:off x="0" y="612775"/>
            <a:ext cx="9144000" cy="1879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5728" name="Object 16"/>
          <p:cNvGraphicFramePr>
            <a:graphicFrameLocks noChangeAspect="1"/>
          </p:cNvGraphicFramePr>
          <p:nvPr/>
        </p:nvGraphicFramePr>
        <p:xfrm>
          <a:off x="836613" y="2924175"/>
          <a:ext cx="7666037" cy="3568700"/>
        </p:xfrm>
        <a:graphic>
          <a:graphicData uri="http://schemas.openxmlformats.org/presentationml/2006/ole">
            <mc:AlternateContent xmlns:mc="http://schemas.openxmlformats.org/markup-compatibility/2006">
              <mc:Choice xmlns:v="urn:schemas-microsoft-com:vml" Requires="v">
                <p:oleObj spid="_x0000_s115802" name="Documento" r:id="rId4" imgW="8950739" imgH="5710410" progId="Word.Document.8">
                  <p:embed/>
                </p:oleObj>
              </mc:Choice>
              <mc:Fallback>
                <p:oleObj name="Documento" r:id="rId4" imgW="8950739" imgH="5710410" progId="Word.Document.8">
                  <p:embed/>
                  <p:pic>
                    <p:nvPicPr>
                      <p:cNvPr id="0" name="Object 16"/>
                      <p:cNvPicPr>
                        <a:picLocks noChangeAspect="1" noChangeArrowheads="1"/>
                      </p:cNvPicPr>
                      <p:nvPr/>
                    </p:nvPicPr>
                    <p:blipFill>
                      <a:blip r:embed="rId5">
                        <a:extLst>
                          <a:ext uri="{28A0092B-C50C-407E-A947-70E740481C1C}">
                            <a14:useLocalDpi xmlns:a14="http://schemas.microsoft.com/office/drawing/2010/main" val="0"/>
                          </a:ext>
                        </a:extLst>
                      </a:blip>
                      <a:srcRect b="35272"/>
                      <a:stretch>
                        <a:fillRect/>
                      </a:stretch>
                    </p:blipFill>
                    <p:spPr bwMode="auto">
                      <a:xfrm>
                        <a:off x="836613" y="2924175"/>
                        <a:ext cx="7666037" cy="35687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5729" name="Oval 17"/>
          <p:cNvSpPr>
            <a:spLocks noChangeArrowheads="1"/>
          </p:cNvSpPr>
          <p:nvPr/>
        </p:nvSpPr>
        <p:spPr bwMode="auto">
          <a:xfrm>
            <a:off x="4932363" y="3429000"/>
            <a:ext cx="1152525" cy="720725"/>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30" name="Oval 18"/>
          <p:cNvSpPr>
            <a:spLocks noChangeArrowheads="1"/>
          </p:cNvSpPr>
          <p:nvPr/>
        </p:nvSpPr>
        <p:spPr bwMode="auto">
          <a:xfrm>
            <a:off x="6227763" y="3429000"/>
            <a:ext cx="1152525" cy="720725"/>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31" name="Oval 19"/>
          <p:cNvSpPr>
            <a:spLocks noChangeArrowheads="1"/>
          </p:cNvSpPr>
          <p:nvPr/>
        </p:nvSpPr>
        <p:spPr bwMode="auto">
          <a:xfrm>
            <a:off x="2484438" y="3500438"/>
            <a:ext cx="2374900" cy="1081087"/>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4"/>
          <p:cNvSpPr txBox="1">
            <a:spLocks noChangeArrowheads="1"/>
          </p:cNvSpPr>
          <p:nvPr/>
        </p:nvSpPr>
        <p:spPr bwMode="auto">
          <a:xfrm>
            <a:off x="2660650" y="44450"/>
            <a:ext cx="3783013" cy="4667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it-IT" altLang="it-IT" b="1" noProof="1">
                <a:latin typeface="Arial" pitchFamily="34" charset="0"/>
              </a:rPr>
              <a:t>ESAME MICROSCOPICO</a:t>
            </a:r>
          </a:p>
        </p:txBody>
      </p:sp>
      <p:sp>
        <p:nvSpPr>
          <p:cNvPr id="36867" name="Text Box 5"/>
          <p:cNvSpPr txBox="1">
            <a:spLocks noChangeArrowheads="1"/>
          </p:cNvSpPr>
          <p:nvPr/>
        </p:nvSpPr>
        <p:spPr bwMode="auto">
          <a:xfrm>
            <a:off x="425450" y="5135563"/>
            <a:ext cx="8150225" cy="1196975"/>
          </a:xfrm>
          <a:prstGeom prst="rect">
            <a:avLst/>
          </a:prstGeom>
          <a:solidFill>
            <a:srgbClr val="FFFFCD"/>
          </a:solidFill>
          <a:ln w="9525">
            <a:solidFill>
              <a:srgbClr val="FF0000"/>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it-IT" altLang="it-IT" b="1" noProof="1">
                <a:latin typeface="Arial" pitchFamily="34" charset="0"/>
              </a:rPr>
              <a:t>MENINGITE BATTERICA</a:t>
            </a:r>
          </a:p>
          <a:p>
            <a:r>
              <a:rPr lang="it-IT" altLang="it-IT" b="1">
                <a:latin typeface="Arial" pitchFamily="34" charset="0"/>
              </a:rPr>
              <a:t>L’esame microscopico </a:t>
            </a:r>
            <a:r>
              <a:rPr lang="it-IT" altLang="it-IT" b="1" noProof="1">
                <a:latin typeface="Arial" pitchFamily="34" charset="0"/>
              </a:rPr>
              <a:t>dopo colorazione di Gram</a:t>
            </a:r>
          </a:p>
          <a:p>
            <a:r>
              <a:rPr lang="it-IT" altLang="it-IT" b="1">
                <a:latin typeface="Arial" pitchFamily="34" charset="0"/>
              </a:rPr>
              <a:t>risulta </a:t>
            </a:r>
            <a:r>
              <a:rPr lang="it-IT" altLang="it-IT" b="1" noProof="1">
                <a:latin typeface="Arial" pitchFamily="34" charset="0"/>
              </a:rPr>
              <a:t>positivo </a:t>
            </a:r>
            <a:r>
              <a:rPr lang="it-IT" altLang="it-IT" b="1">
                <a:latin typeface="Arial" pitchFamily="34" charset="0"/>
              </a:rPr>
              <a:t>in circa il</a:t>
            </a:r>
            <a:r>
              <a:rPr lang="it-IT" altLang="it-IT" b="1" noProof="1">
                <a:latin typeface="Arial" pitchFamily="34" charset="0"/>
              </a:rPr>
              <a:t> 75% dei pazienti non trattati</a:t>
            </a:r>
          </a:p>
        </p:txBody>
      </p:sp>
      <p:pic>
        <p:nvPicPr>
          <p:cNvPr id="36869" name="Picture 12" descr="fro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25" y="2781300"/>
            <a:ext cx="2016125"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14" descr="Cytospin-mach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2420938"/>
            <a:ext cx="2592387"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Text Box 15"/>
          <p:cNvSpPr txBox="1">
            <a:spLocks noChangeArrowheads="1"/>
          </p:cNvSpPr>
          <p:nvPr/>
        </p:nvSpPr>
        <p:spPr bwMode="auto">
          <a:xfrm>
            <a:off x="892175" y="620713"/>
            <a:ext cx="7237879" cy="156966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it-IT" altLang="it-IT" b="1" dirty="0" smtClean="0">
                <a:latin typeface="Arial" pitchFamily="34" charset="0"/>
              </a:rPr>
              <a:t>Prima della colorazione = “</a:t>
            </a:r>
            <a:r>
              <a:rPr lang="it-IT" altLang="it-IT" b="1" dirty="0" err="1" smtClean="0">
                <a:latin typeface="Arial" pitchFamily="34" charset="0"/>
              </a:rPr>
              <a:t>cytospin</a:t>
            </a:r>
            <a:r>
              <a:rPr lang="it-IT" altLang="it-IT" b="1" dirty="0">
                <a:latin typeface="Arial" pitchFamily="34" charset="0"/>
              </a:rPr>
              <a:t>”: </a:t>
            </a:r>
            <a:endParaRPr lang="it-IT" altLang="it-IT" b="1" dirty="0" smtClean="0">
              <a:latin typeface="Arial" pitchFamily="34" charset="0"/>
            </a:endParaRPr>
          </a:p>
          <a:p>
            <a:r>
              <a:rPr lang="it-IT" altLang="it-IT" b="1" dirty="0" smtClean="0">
                <a:latin typeface="Arial" pitchFamily="34" charset="0"/>
              </a:rPr>
              <a:t>concentrazione </a:t>
            </a:r>
            <a:r>
              <a:rPr lang="it-IT" altLang="it-IT" b="1" dirty="0">
                <a:latin typeface="Arial" pitchFamily="34" charset="0"/>
              </a:rPr>
              <a:t>del materiale </a:t>
            </a:r>
          </a:p>
          <a:p>
            <a:r>
              <a:rPr lang="it-IT" altLang="it-IT" b="1" dirty="0">
                <a:latin typeface="Arial" pitchFamily="34" charset="0"/>
              </a:rPr>
              <a:t>in un punto del vetrino mediante </a:t>
            </a:r>
            <a:r>
              <a:rPr lang="it-IT" altLang="it-IT" b="1" dirty="0" smtClean="0">
                <a:latin typeface="Arial" pitchFamily="34" charset="0"/>
              </a:rPr>
              <a:t>cito-centrifuga.</a:t>
            </a:r>
          </a:p>
          <a:p>
            <a:endParaRPr lang="it-IT" altLang="it-IT" b="1" noProof="1">
              <a:latin typeface="Arial" pitchFamily="34" charset="0"/>
            </a:endParaRPr>
          </a:p>
        </p:txBody>
      </p:sp>
      <p:sp>
        <p:nvSpPr>
          <p:cNvPr id="36874" name="Oval 10"/>
          <p:cNvSpPr>
            <a:spLocks noChangeArrowheads="1"/>
          </p:cNvSpPr>
          <p:nvPr/>
        </p:nvSpPr>
        <p:spPr bwMode="auto">
          <a:xfrm>
            <a:off x="6588125" y="2997200"/>
            <a:ext cx="792163" cy="792163"/>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75" name="Oval 11"/>
          <p:cNvSpPr>
            <a:spLocks noChangeArrowheads="1"/>
          </p:cNvSpPr>
          <p:nvPr/>
        </p:nvSpPr>
        <p:spPr bwMode="auto">
          <a:xfrm>
            <a:off x="7524750" y="3213100"/>
            <a:ext cx="792163" cy="792163"/>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76" name="Line 12"/>
          <p:cNvSpPr>
            <a:spLocks noChangeShapeType="1"/>
          </p:cNvSpPr>
          <p:nvPr/>
        </p:nvSpPr>
        <p:spPr bwMode="auto">
          <a:xfrm>
            <a:off x="4067175" y="2205038"/>
            <a:ext cx="2520950" cy="1008062"/>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mening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113" y="1628775"/>
            <a:ext cx="1728787"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5"/>
          <p:cNvSpPr txBox="1">
            <a:spLocks noChangeArrowheads="1"/>
          </p:cNvSpPr>
          <p:nvPr/>
        </p:nvSpPr>
        <p:spPr bwMode="auto">
          <a:xfrm>
            <a:off x="250825" y="3716338"/>
            <a:ext cx="2185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it-IT" i="1">
                <a:latin typeface="Arial" pitchFamily="34" charset="0"/>
              </a:rPr>
              <a:t>N. meningitidis</a:t>
            </a:r>
          </a:p>
        </p:txBody>
      </p:sp>
      <p:pic>
        <p:nvPicPr>
          <p:cNvPr id="37892" name="Picture 7" descr="bacterial%20meningitis(1)"/>
          <p:cNvPicPr>
            <a:picLocks noChangeAspect="1" noChangeArrowheads="1"/>
          </p:cNvPicPr>
          <p:nvPr/>
        </p:nvPicPr>
        <p:blipFill>
          <a:blip r:embed="rId3">
            <a:lum contrast="6000"/>
            <a:extLst>
              <a:ext uri="{28A0092B-C50C-407E-A947-70E740481C1C}">
                <a14:useLocalDpi xmlns:a14="http://schemas.microsoft.com/office/drawing/2010/main" val="0"/>
              </a:ext>
            </a:extLst>
          </a:blip>
          <a:srcRect t="23341" r="35870"/>
          <a:stretch>
            <a:fillRect/>
          </a:stretch>
        </p:blipFill>
        <p:spPr bwMode="auto">
          <a:xfrm>
            <a:off x="214313" y="1628775"/>
            <a:ext cx="2701925"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9" descr="Fig%203"/>
          <p:cNvPicPr>
            <a:picLocks noChangeAspect="1" noChangeArrowheads="1"/>
          </p:cNvPicPr>
          <p:nvPr/>
        </p:nvPicPr>
        <p:blipFill>
          <a:blip r:embed="rId4">
            <a:lum bright="-6000"/>
            <a:extLst>
              <a:ext uri="{28A0092B-C50C-407E-A947-70E740481C1C}">
                <a14:useLocalDpi xmlns:a14="http://schemas.microsoft.com/office/drawing/2010/main" val="0"/>
              </a:ext>
            </a:extLst>
          </a:blip>
          <a:srcRect l="38734"/>
          <a:stretch>
            <a:fillRect/>
          </a:stretch>
        </p:blipFill>
        <p:spPr bwMode="auto">
          <a:xfrm>
            <a:off x="217488" y="4221163"/>
            <a:ext cx="252095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Line 10"/>
          <p:cNvSpPr>
            <a:spLocks noChangeShapeType="1"/>
          </p:cNvSpPr>
          <p:nvPr/>
        </p:nvSpPr>
        <p:spPr bwMode="auto">
          <a:xfrm flipV="1">
            <a:off x="1331913" y="2852738"/>
            <a:ext cx="576262" cy="46672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895" name="Text Box 11"/>
          <p:cNvSpPr txBox="1">
            <a:spLocks noChangeArrowheads="1"/>
          </p:cNvSpPr>
          <p:nvPr/>
        </p:nvSpPr>
        <p:spPr bwMode="auto">
          <a:xfrm>
            <a:off x="395288" y="6308725"/>
            <a:ext cx="2236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it-IT" i="1">
                <a:latin typeface="Arial" pitchFamily="34" charset="0"/>
              </a:rPr>
              <a:t>S. pneumoniae</a:t>
            </a:r>
          </a:p>
        </p:txBody>
      </p:sp>
      <p:sp>
        <p:nvSpPr>
          <p:cNvPr id="37896" name="Line 12"/>
          <p:cNvSpPr>
            <a:spLocks noChangeShapeType="1"/>
          </p:cNvSpPr>
          <p:nvPr/>
        </p:nvSpPr>
        <p:spPr bwMode="auto">
          <a:xfrm flipH="1" flipV="1">
            <a:off x="1403350" y="5805488"/>
            <a:ext cx="360363" cy="576262"/>
          </a:xfrm>
          <a:prstGeom prst="line">
            <a:avLst/>
          </a:prstGeom>
          <a:noFill/>
          <a:ln w="5715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897" name="Oval 13"/>
          <p:cNvSpPr>
            <a:spLocks noChangeArrowheads="1"/>
          </p:cNvSpPr>
          <p:nvPr/>
        </p:nvSpPr>
        <p:spPr bwMode="auto">
          <a:xfrm>
            <a:off x="1835150" y="2027238"/>
            <a:ext cx="1008063" cy="100806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it-IT" altLang="it-IT"/>
          </a:p>
        </p:txBody>
      </p:sp>
      <p:sp>
        <p:nvSpPr>
          <p:cNvPr id="37898" name="Text Box 14"/>
          <p:cNvSpPr txBox="1">
            <a:spLocks noChangeArrowheads="1"/>
          </p:cNvSpPr>
          <p:nvPr/>
        </p:nvSpPr>
        <p:spPr bwMode="auto">
          <a:xfrm>
            <a:off x="539750" y="908050"/>
            <a:ext cx="3679825" cy="466725"/>
          </a:xfrm>
          <a:prstGeom prst="rect">
            <a:avLst/>
          </a:prstGeom>
          <a:solidFill>
            <a:srgbClr val="FFFFCD"/>
          </a:solidFill>
          <a:ln w="9525">
            <a:solidFill>
              <a:srgbClr val="FF0000"/>
            </a:solidFill>
            <a:miter lim="800000"/>
            <a:headEnd/>
            <a:tailEnd/>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it-IT" altLang="it-IT" noProof="1">
                <a:latin typeface="Arial" pitchFamily="34" charset="0"/>
              </a:rPr>
              <a:t>MENINGITE BATTERICA</a:t>
            </a:r>
          </a:p>
        </p:txBody>
      </p:sp>
      <p:sp>
        <p:nvSpPr>
          <p:cNvPr id="37899" name="Rectangle 15"/>
          <p:cNvSpPr>
            <a:spLocks noChangeArrowheads="1"/>
          </p:cNvSpPr>
          <p:nvPr/>
        </p:nvSpPr>
        <p:spPr bwMode="auto">
          <a:xfrm>
            <a:off x="5724525" y="908050"/>
            <a:ext cx="3054350" cy="466725"/>
          </a:xfrm>
          <a:prstGeom prst="rect">
            <a:avLst/>
          </a:prstGeom>
          <a:solidFill>
            <a:srgbClr val="CCFFFF"/>
          </a:solidFill>
          <a:ln w="9525">
            <a:solidFill>
              <a:srgbClr val="FF0000"/>
            </a:solidFill>
            <a:miter lim="800000"/>
            <a:headEnd/>
            <a:tailEnd/>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it-IT" altLang="it-IT" noProof="1">
                <a:latin typeface="Arial" pitchFamily="34" charset="0"/>
              </a:rPr>
              <a:t>MENINGITE VIRALE</a:t>
            </a:r>
          </a:p>
        </p:txBody>
      </p:sp>
      <p:pic>
        <p:nvPicPr>
          <p:cNvPr id="37900" name="Picture 17" descr="Unfortunately we are unable to provide accessible alternative text for this. If you require assistance to access this image, please contact help@nature.com or the author"/>
          <p:cNvPicPr>
            <a:picLocks noChangeAspect="1" noChangeArrowheads="1"/>
          </p:cNvPicPr>
          <p:nvPr/>
        </p:nvPicPr>
        <p:blipFill>
          <a:blip r:embed="rId5">
            <a:lum bright="18000"/>
            <a:extLst>
              <a:ext uri="{28A0092B-C50C-407E-A947-70E740481C1C}">
                <a14:useLocalDpi xmlns:a14="http://schemas.microsoft.com/office/drawing/2010/main" val="0"/>
              </a:ext>
            </a:extLst>
          </a:blip>
          <a:srcRect l="12943" t="18423" r="38849" b="56308"/>
          <a:stretch>
            <a:fillRect/>
          </a:stretch>
        </p:blipFill>
        <p:spPr bwMode="auto">
          <a:xfrm>
            <a:off x="6013450" y="1628775"/>
            <a:ext cx="2519363"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2" name="Text Box 5"/>
          <p:cNvSpPr txBox="1">
            <a:spLocks noChangeArrowheads="1"/>
          </p:cNvSpPr>
          <p:nvPr/>
        </p:nvSpPr>
        <p:spPr bwMode="auto">
          <a:xfrm>
            <a:off x="5911850" y="4005263"/>
            <a:ext cx="3090863" cy="8604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it-IT">
                <a:latin typeface="Arial" pitchFamily="34" charset="0"/>
              </a:rPr>
              <a:t>cellule mononucleate</a:t>
            </a:r>
          </a:p>
          <a:p>
            <a:r>
              <a:rPr lang="en-US" altLang="it-IT">
                <a:latin typeface="Arial" pitchFamily="34" charset="0"/>
              </a:rPr>
              <a:t>linfo-monocitarie</a:t>
            </a:r>
          </a:p>
        </p:txBody>
      </p:sp>
      <p:sp>
        <p:nvSpPr>
          <p:cNvPr id="37903" name="Text Box 14"/>
          <p:cNvSpPr txBox="1">
            <a:spLocks noChangeArrowheads="1"/>
          </p:cNvSpPr>
          <p:nvPr/>
        </p:nvSpPr>
        <p:spPr bwMode="auto">
          <a:xfrm>
            <a:off x="1187450" y="188913"/>
            <a:ext cx="6559550" cy="457200"/>
          </a:xfrm>
          <a:prstGeom prst="rect">
            <a:avLst/>
          </a:prstGeom>
          <a:solidFill>
            <a:schemeClr val="bg1"/>
          </a:solidFill>
          <a:ln>
            <a:noFill/>
          </a:ln>
          <a:extLst>
            <a:ext uri="{91240B29-F687-4F45-9708-019B960494DF}">
              <a14:hiddenLine xmlns:a14="http://schemas.microsoft.com/office/drawing/2010/main" w="9525">
                <a:solidFill>
                  <a:srgbClr val="FF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it-IT" altLang="it-IT">
                <a:latin typeface="Arial" pitchFamily="34" charset="0"/>
              </a:rPr>
              <a:t>Esame micoscopico </a:t>
            </a:r>
            <a:r>
              <a:rPr lang="it-IT" altLang="it-IT" noProof="1">
                <a:latin typeface="Arial" pitchFamily="34" charset="0"/>
              </a:rPr>
              <a:t>dopo colorazione di Gram </a:t>
            </a:r>
          </a:p>
        </p:txBody>
      </p:sp>
      <p:sp>
        <p:nvSpPr>
          <p:cNvPr id="37904" name="Text Box 5"/>
          <p:cNvSpPr txBox="1">
            <a:spLocks noChangeArrowheads="1"/>
          </p:cNvSpPr>
          <p:nvPr/>
        </p:nvSpPr>
        <p:spPr bwMode="auto">
          <a:xfrm>
            <a:off x="2771775" y="4149725"/>
            <a:ext cx="2936875" cy="8604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it-IT">
                <a:latin typeface="Arial" pitchFamily="34" charset="0"/>
              </a:rPr>
              <a:t>granulociti neutrofili </a:t>
            </a:r>
          </a:p>
          <a:p>
            <a:r>
              <a:rPr lang="en-US" altLang="it-IT">
                <a:latin typeface="Arial" pitchFamily="34" charset="0"/>
              </a:rPr>
              <a:t>polimorfonucleati</a:t>
            </a:r>
          </a:p>
        </p:txBody>
      </p:sp>
      <p:sp>
        <p:nvSpPr>
          <p:cNvPr id="37905" name="Line 17"/>
          <p:cNvSpPr>
            <a:spLocks noChangeShapeType="1"/>
          </p:cNvSpPr>
          <p:nvPr/>
        </p:nvSpPr>
        <p:spPr bwMode="auto">
          <a:xfrm flipH="1" flipV="1">
            <a:off x="2339975" y="2708275"/>
            <a:ext cx="1223963" cy="144145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06" name="Line 18"/>
          <p:cNvSpPr>
            <a:spLocks noChangeShapeType="1"/>
          </p:cNvSpPr>
          <p:nvPr/>
        </p:nvSpPr>
        <p:spPr bwMode="auto">
          <a:xfrm flipH="1">
            <a:off x="1979613" y="5013325"/>
            <a:ext cx="1512887" cy="2159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07" name="Line 19"/>
          <p:cNvSpPr>
            <a:spLocks noChangeShapeType="1"/>
          </p:cNvSpPr>
          <p:nvPr/>
        </p:nvSpPr>
        <p:spPr bwMode="auto">
          <a:xfrm flipV="1">
            <a:off x="7596188" y="3500438"/>
            <a:ext cx="0" cy="50482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667724" y="188640"/>
            <a:ext cx="5750292" cy="830997"/>
          </a:xfrm>
          <a:prstGeom prst="rect">
            <a:avLst/>
          </a:prstGeom>
          <a:noFill/>
        </p:spPr>
        <p:txBody>
          <a:bodyPr wrap="none" rtlCol="0">
            <a:spAutoFit/>
          </a:bodyPr>
          <a:lstStyle/>
          <a:p>
            <a:pPr algn="ctr" eaLnBrk="1" fontAlgn="auto" hangingPunct="1">
              <a:spcBef>
                <a:spcPts val="0"/>
              </a:spcBef>
              <a:spcAft>
                <a:spcPts val="0"/>
              </a:spcAft>
            </a:pPr>
            <a:r>
              <a:rPr lang="en-US" b="1" dirty="0" smtClean="0">
                <a:solidFill>
                  <a:prstClr val="black"/>
                </a:solidFill>
                <a:latin typeface="Arial" panose="020B0604020202020204" pitchFamily="34" charset="0"/>
                <a:cs typeface="Arial" panose="020B0604020202020204" pitchFamily="34" charset="0"/>
              </a:rPr>
              <a:t>GRAM stain </a:t>
            </a:r>
            <a:r>
              <a:rPr lang="en-US" b="1" dirty="0" err="1" smtClean="0">
                <a:solidFill>
                  <a:prstClr val="black"/>
                </a:solidFill>
                <a:latin typeface="Arial" panose="020B0604020202020204" pitchFamily="34" charset="0"/>
                <a:cs typeface="Arial" panose="020B0604020202020204" pitchFamily="34" charset="0"/>
              </a:rPr>
              <a:t>nella</a:t>
            </a:r>
            <a:r>
              <a:rPr lang="en-US" b="1" dirty="0" smtClean="0">
                <a:solidFill>
                  <a:prstClr val="black"/>
                </a:solidFill>
                <a:latin typeface="Arial" panose="020B0604020202020204" pitchFamily="34" charset="0"/>
                <a:cs typeface="Arial" panose="020B0604020202020204" pitchFamily="34" charset="0"/>
              </a:rPr>
              <a:t> </a:t>
            </a:r>
            <a:r>
              <a:rPr lang="en-US" b="1" dirty="0" err="1" smtClean="0">
                <a:solidFill>
                  <a:prstClr val="black"/>
                </a:solidFill>
                <a:latin typeface="Arial" panose="020B0604020202020204" pitchFamily="34" charset="0"/>
                <a:cs typeface="Arial" panose="020B0604020202020204" pitchFamily="34" charset="0"/>
              </a:rPr>
              <a:t>meningite</a:t>
            </a:r>
            <a:r>
              <a:rPr lang="en-US" b="1" dirty="0" smtClean="0">
                <a:solidFill>
                  <a:prstClr val="black"/>
                </a:solidFill>
                <a:latin typeface="Arial" panose="020B0604020202020204" pitchFamily="34" charset="0"/>
                <a:cs typeface="Arial" panose="020B0604020202020204" pitchFamily="34" charset="0"/>
              </a:rPr>
              <a:t> </a:t>
            </a:r>
            <a:r>
              <a:rPr lang="en-US" b="1" dirty="0" err="1" smtClean="0">
                <a:solidFill>
                  <a:prstClr val="black"/>
                </a:solidFill>
                <a:latin typeface="Arial" panose="020B0604020202020204" pitchFamily="34" charset="0"/>
                <a:cs typeface="Arial" panose="020B0604020202020204" pitchFamily="34" charset="0"/>
              </a:rPr>
              <a:t>batterica</a:t>
            </a:r>
            <a:endParaRPr lang="en-US" b="1" dirty="0" smtClean="0">
              <a:solidFill>
                <a:prstClr val="black"/>
              </a:solidFill>
              <a:latin typeface="Arial" panose="020B0604020202020204" pitchFamily="34" charset="0"/>
              <a:cs typeface="Arial" panose="020B0604020202020204" pitchFamily="34" charset="0"/>
            </a:endParaRPr>
          </a:p>
          <a:p>
            <a:pPr algn="ctr" eaLnBrk="1" fontAlgn="auto" hangingPunct="1">
              <a:spcBef>
                <a:spcPts val="0"/>
              </a:spcBef>
              <a:spcAft>
                <a:spcPts val="0"/>
              </a:spcAft>
            </a:pPr>
            <a:r>
              <a:rPr lang="en-US" dirty="0" smtClean="0">
                <a:solidFill>
                  <a:prstClr val="black"/>
                </a:solidFill>
                <a:latin typeface="Arial" panose="020B0604020202020204" pitchFamily="34" charset="0"/>
                <a:cs typeface="Arial" panose="020B0604020202020204" pitchFamily="34" charset="0"/>
              </a:rPr>
              <a:t>100% </a:t>
            </a:r>
            <a:r>
              <a:rPr lang="en-US" dirty="0" err="1" smtClean="0">
                <a:solidFill>
                  <a:prstClr val="black"/>
                </a:solidFill>
                <a:latin typeface="Arial" panose="020B0604020202020204" pitchFamily="34" charset="0"/>
                <a:cs typeface="Arial" panose="020B0604020202020204" pitchFamily="34" charset="0"/>
              </a:rPr>
              <a:t>specificità</a:t>
            </a:r>
            <a:r>
              <a:rPr lang="en-US" dirty="0" smtClean="0">
                <a:solidFill>
                  <a:prstClr val="black"/>
                </a:solidFill>
                <a:latin typeface="Arial" panose="020B0604020202020204" pitchFamily="34" charset="0"/>
                <a:cs typeface="Arial" panose="020B0604020202020204" pitchFamily="34" charset="0"/>
              </a:rPr>
              <a:t>, 60-90 </a:t>
            </a:r>
            <a:r>
              <a:rPr lang="en-US" dirty="0" err="1" smtClean="0">
                <a:solidFill>
                  <a:prstClr val="black"/>
                </a:solidFill>
                <a:latin typeface="Arial" panose="020B0604020202020204" pitchFamily="34" charset="0"/>
                <a:cs typeface="Arial" panose="020B0604020202020204" pitchFamily="34" charset="0"/>
              </a:rPr>
              <a:t>sensibilità</a:t>
            </a:r>
            <a:endParaRPr lang="en-US" dirty="0">
              <a:solidFill>
                <a:prstClr val="black"/>
              </a:solidFill>
              <a:latin typeface="Arial" panose="020B0604020202020204" pitchFamily="34" charset="0"/>
              <a:cs typeface="Arial" panose="020B0604020202020204" pitchFamily="34" charset="0"/>
            </a:endParaRPr>
          </a:p>
        </p:txBody>
      </p:sp>
      <p:sp>
        <p:nvSpPr>
          <p:cNvPr id="8" name="CasellaDiTesto 7"/>
          <p:cNvSpPr txBox="1"/>
          <p:nvPr/>
        </p:nvSpPr>
        <p:spPr>
          <a:xfrm>
            <a:off x="663773" y="1775718"/>
            <a:ext cx="7604967" cy="2308324"/>
          </a:xfrm>
          <a:prstGeom prst="rect">
            <a:avLst/>
          </a:prstGeom>
          <a:noFill/>
        </p:spPr>
        <p:txBody>
          <a:bodyPr wrap="none" rtlCol="0">
            <a:spAutoFit/>
          </a:bodyPr>
          <a:lstStyle/>
          <a:p>
            <a:pPr eaLnBrk="1" fontAlgn="auto" hangingPunct="1">
              <a:spcBef>
                <a:spcPts val="0"/>
              </a:spcBef>
              <a:spcAft>
                <a:spcPts val="0"/>
              </a:spcAft>
            </a:pPr>
            <a:r>
              <a:rPr lang="en-US" dirty="0" smtClean="0">
                <a:solidFill>
                  <a:prstClr val="black"/>
                </a:solidFill>
                <a:latin typeface="Arial" panose="020B0604020202020204" pitchFamily="34" charset="0"/>
                <a:cs typeface="Arial" panose="020B0604020202020204" pitchFamily="34" charset="0"/>
              </a:rPr>
              <a:t>Ci </a:t>
            </a:r>
            <a:r>
              <a:rPr lang="en-US" dirty="0" err="1" smtClean="0">
                <a:solidFill>
                  <a:prstClr val="black"/>
                </a:solidFill>
                <a:latin typeface="Arial" panose="020B0604020202020204" pitchFamily="34" charset="0"/>
                <a:cs typeface="Arial" panose="020B0604020202020204" pitchFamily="34" charset="0"/>
              </a:rPr>
              <a:t>dà</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informazioni</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su</a:t>
            </a:r>
            <a:r>
              <a:rPr lang="en-US" dirty="0" smtClean="0">
                <a:solidFill>
                  <a:prstClr val="black"/>
                </a:solidFill>
                <a:latin typeface="Arial" panose="020B0604020202020204" pitchFamily="34" charset="0"/>
                <a:cs typeface="Arial" panose="020B0604020202020204" pitchFamily="34" charset="0"/>
              </a:rPr>
              <a:t>:</a:t>
            </a:r>
          </a:p>
          <a:p>
            <a:pPr eaLnBrk="1" fontAlgn="auto" hangingPunct="1">
              <a:spcBef>
                <a:spcPts val="0"/>
              </a:spcBef>
              <a:spcAft>
                <a:spcPts val="0"/>
              </a:spcAft>
            </a:pPr>
            <a:endParaRPr lang="en-US" dirty="0" smtClean="0">
              <a:solidFill>
                <a:prstClr val="black"/>
              </a:solidFill>
              <a:latin typeface="Arial" panose="020B0604020202020204" pitchFamily="34" charset="0"/>
              <a:cs typeface="Arial" panose="020B0604020202020204" pitchFamily="34" charset="0"/>
            </a:endParaRPr>
          </a:p>
          <a:p>
            <a:pPr marL="342900" indent="-342900" eaLnBrk="1" fontAlgn="auto" hangingPunct="1">
              <a:spcBef>
                <a:spcPts val="0"/>
              </a:spcBef>
              <a:spcAft>
                <a:spcPts val="0"/>
              </a:spcAft>
              <a:buFont typeface="Arial" panose="020B0604020202020204" pitchFamily="34" charset="0"/>
              <a:buChar char="•"/>
            </a:pPr>
            <a:r>
              <a:rPr lang="en-US" dirty="0" err="1" smtClean="0">
                <a:solidFill>
                  <a:prstClr val="black"/>
                </a:solidFill>
                <a:latin typeface="Arial" panose="020B0604020202020204" pitchFamily="34" charset="0"/>
                <a:cs typeface="Arial" panose="020B0604020202020204" pitchFamily="34" charset="0"/>
              </a:rPr>
              <a:t>Leucociti</a:t>
            </a:r>
            <a:r>
              <a:rPr lang="en-US" dirty="0" smtClean="0">
                <a:solidFill>
                  <a:prstClr val="black"/>
                </a:solidFill>
                <a:latin typeface="Arial" panose="020B0604020202020204" pitchFamily="34" charset="0"/>
                <a:cs typeface="Arial" panose="020B0604020202020204" pitchFamily="34" charset="0"/>
              </a:rPr>
              <a:t>: PMN, </a:t>
            </a:r>
            <a:r>
              <a:rPr lang="en-US" dirty="0" err="1" smtClean="0">
                <a:solidFill>
                  <a:prstClr val="black"/>
                </a:solidFill>
                <a:latin typeface="Arial" panose="020B0604020202020204" pitchFamily="34" charset="0"/>
                <a:cs typeface="Arial" panose="020B0604020202020204" pitchFamily="34" charset="0"/>
              </a:rPr>
              <a:t>linfociti</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monociti</a:t>
            </a:r>
            <a:endParaRPr lang="en-US" dirty="0" smtClean="0">
              <a:solidFill>
                <a:prstClr val="black"/>
              </a:solidFill>
              <a:latin typeface="Arial" panose="020B0604020202020204" pitchFamily="34" charset="0"/>
              <a:cs typeface="Arial" panose="020B0604020202020204" pitchFamily="34" charset="0"/>
            </a:endParaRPr>
          </a:p>
          <a:p>
            <a:pPr eaLnBrk="1" fontAlgn="auto" hangingPunct="1">
              <a:spcBef>
                <a:spcPts val="0"/>
              </a:spcBef>
              <a:spcAft>
                <a:spcPts val="0"/>
              </a:spcAft>
              <a:tabLst>
                <a:tab pos="361950" algn="l"/>
              </a:tabLst>
            </a:pPr>
            <a:r>
              <a:rPr lang="en-US" dirty="0">
                <a:solidFill>
                  <a:prstClr val="black"/>
                </a:solidFill>
                <a:latin typeface="Arial" panose="020B0604020202020204" pitchFamily="34" charset="0"/>
                <a:cs typeface="Arial" panose="020B0604020202020204" pitchFamily="34" charset="0"/>
              </a:rPr>
              <a:t>	</a:t>
            </a:r>
            <a:r>
              <a:rPr lang="en-US" dirty="0" smtClean="0">
                <a:solidFill>
                  <a:prstClr val="black"/>
                </a:solidFill>
                <a:latin typeface="Arial" panose="020B0604020202020204" pitchFamily="34" charset="0"/>
                <a:cs typeface="Arial" panose="020B0604020202020204" pitchFamily="34" charset="0"/>
              </a:rPr>
              <a:t>(a volte, </a:t>
            </a:r>
            <a:r>
              <a:rPr lang="en-US" dirty="0" err="1" smtClean="0">
                <a:solidFill>
                  <a:prstClr val="black"/>
                </a:solidFill>
                <a:latin typeface="Arial" panose="020B0604020202020204" pitchFamily="34" charset="0"/>
                <a:cs typeface="Arial" panose="020B0604020202020204" pitchFamily="34" charset="0"/>
              </a:rPr>
              <a:t>opportuna</a:t>
            </a:r>
            <a:r>
              <a:rPr lang="en-US" dirty="0" smtClean="0">
                <a:solidFill>
                  <a:prstClr val="black"/>
                </a:solidFill>
                <a:latin typeface="Arial" panose="020B0604020202020204" pitchFamily="34" charset="0"/>
                <a:cs typeface="Arial" panose="020B0604020202020204" pitchFamily="34" charset="0"/>
              </a:rPr>
              <a:t> la </a:t>
            </a:r>
            <a:r>
              <a:rPr lang="en-US" dirty="0" err="1" smtClean="0">
                <a:solidFill>
                  <a:prstClr val="black"/>
                </a:solidFill>
                <a:latin typeface="Arial" panose="020B0604020202020204" pitchFamily="34" charset="0"/>
                <a:cs typeface="Arial" panose="020B0604020202020204" pitchFamily="34" charset="0"/>
              </a:rPr>
              <a:t>colorazione</a:t>
            </a:r>
            <a:r>
              <a:rPr lang="en-US" dirty="0" smtClean="0">
                <a:solidFill>
                  <a:prstClr val="black"/>
                </a:solidFill>
                <a:latin typeface="Arial" panose="020B0604020202020204" pitchFamily="34" charset="0"/>
                <a:cs typeface="Arial" panose="020B0604020202020204" pitchFamily="34" charset="0"/>
              </a:rPr>
              <a:t> di </a:t>
            </a:r>
            <a:r>
              <a:rPr lang="en-US" dirty="0">
                <a:solidFill>
                  <a:prstClr val="black"/>
                </a:solidFill>
                <a:latin typeface="Arial" panose="020B0604020202020204" pitchFamily="34" charset="0"/>
                <a:cs typeface="Arial" panose="020B0604020202020204" pitchFamily="34" charset="0"/>
              </a:rPr>
              <a:t>May </a:t>
            </a:r>
            <a:r>
              <a:rPr lang="en-US" dirty="0" smtClean="0">
                <a:solidFill>
                  <a:prstClr val="black"/>
                </a:solidFill>
                <a:latin typeface="Arial" panose="020B0604020202020204" pitchFamily="34" charset="0"/>
                <a:cs typeface="Arial" panose="020B0604020202020204" pitchFamily="34" charset="0"/>
              </a:rPr>
              <a:t>Gr</a:t>
            </a:r>
            <a:r>
              <a:rPr lang="it-IT" dirty="0" smtClean="0">
                <a:solidFill>
                  <a:prstClr val="black"/>
                </a:solidFill>
                <a:latin typeface="Arial" panose="020B0604020202020204" pitchFamily="34" charset="0"/>
                <a:cs typeface="Arial" panose="020B0604020202020204" pitchFamily="34" charset="0"/>
              </a:rPr>
              <a:t>ü</a:t>
            </a:r>
            <a:r>
              <a:rPr lang="en-US" dirty="0" err="1" smtClean="0">
                <a:solidFill>
                  <a:prstClr val="black"/>
                </a:solidFill>
                <a:latin typeface="Arial" panose="020B0604020202020204" pitchFamily="34" charset="0"/>
                <a:cs typeface="Arial" panose="020B0604020202020204" pitchFamily="34" charset="0"/>
              </a:rPr>
              <a:t>nwald</a:t>
            </a:r>
            <a:r>
              <a:rPr lang="en-US" dirty="0" smtClean="0">
                <a:solidFill>
                  <a:prstClr val="black"/>
                </a:solidFill>
                <a:latin typeface="Arial" panose="020B0604020202020204" pitchFamily="34" charset="0"/>
                <a:cs typeface="Arial" panose="020B0604020202020204" pitchFamily="34" charset="0"/>
              </a:rPr>
              <a:t>)</a:t>
            </a:r>
          </a:p>
          <a:p>
            <a:pPr eaLnBrk="1" fontAlgn="auto" hangingPunct="1">
              <a:spcBef>
                <a:spcPts val="0"/>
              </a:spcBef>
              <a:spcAft>
                <a:spcPts val="0"/>
              </a:spcAft>
              <a:tabLst>
                <a:tab pos="361950" algn="l"/>
              </a:tabLst>
            </a:pPr>
            <a:endParaRPr lang="en-US" dirty="0" smtClean="0">
              <a:solidFill>
                <a:prstClr val="black"/>
              </a:solidFill>
              <a:latin typeface="Arial" panose="020B0604020202020204" pitchFamily="34" charset="0"/>
              <a:cs typeface="Arial" panose="020B0604020202020204" pitchFamily="34" charset="0"/>
            </a:endParaRPr>
          </a:p>
          <a:p>
            <a:pPr marL="342900" indent="-342900" eaLnBrk="1" fontAlgn="auto" hangingPunct="1">
              <a:spcBef>
                <a:spcPts val="0"/>
              </a:spcBef>
              <a:spcAft>
                <a:spcPts val="0"/>
              </a:spcAft>
              <a:buFont typeface="Arial" panose="020B0604020202020204" pitchFamily="34" charset="0"/>
              <a:buChar char="•"/>
              <a:tabLst>
                <a:tab pos="361950" algn="l"/>
              </a:tabLst>
            </a:pPr>
            <a:r>
              <a:rPr lang="en-US" dirty="0" err="1" smtClean="0">
                <a:solidFill>
                  <a:prstClr val="black"/>
                </a:solidFill>
                <a:latin typeface="Arial" panose="020B0604020202020204" pitchFamily="34" charset="0"/>
                <a:cs typeface="Arial" panose="020B0604020202020204" pitchFamily="34" charset="0"/>
              </a:rPr>
              <a:t>Microorganismi</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batteri</a:t>
            </a:r>
            <a:r>
              <a:rPr lang="en-US" dirty="0" smtClean="0">
                <a:solidFill>
                  <a:prstClr val="black"/>
                </a:solidFill>
                <a:latin typeface="Arial" panose="020B0604020202020204" pitchFamily="34" charset="0"/>
                <a:cs typeface="Arial" panose="020B0604020202020204" pitchFamily="34" charset="0"/>
              </a:rPr>
              <a:t> o </a:t>
            </a:r>
            <a:r>
              <a:rPr lang="en-US" dirty="0" err="1" smtClean="0">
                <a:solidFill>
                  <a:prstClr val="black"/>
                </a:solidFill>
                <a:latin typeface="Arial" panose="020B0604020202020204" pitchFamily="34" charset="0"/>
                <a:cs typeface="Arial" panose="020B0604020202020204" pitchFamily="34" charset="0"/>
              </a:rPr>
              <a:t>lieviti</a:t>
            </a:r>
            <a:r>
              <a:rPr lang="en-US" dirty="0" smtClean="0">
                <a:solidFill>
                  <a:prstClr val="black"/>
                </a:solidFill>
                <a:latin typeface="Arial" panose="020B0604020202020204" pitchFamily="34" charset="0"/>
                <a:cs typeface="Arial" panose="020B0604020202020204" pitchFamily="34" charset="0"/>
              </a:rPr>
              <a:t>)</a:t>
            </a:r>
            <a:endParaRPr lang="en-US" dirty="0">
              <a:solidFill>
                <a:prstClr val="black"/>
              </a:solidFill>
              <a:latin typeface="Arial" panose="020B0604020202020204" pitchFamily="34" charset="0"/>
              <a:cs typeface="Arial" panose="020B0604020202020204" pitchFamily="34" charset="0"/>
            </a:endParaRPr>
          </a:p>
        </p:txBody>
      </p:sp>
      <p:sp>
        <p:nvSpPr>
          <p:cNvPr id="9" name="CasellaDiTesto 8"/>
          <p:cNvSpPr txBox="1"/>
          <p:nvPr/>
        </p:nvSpPr>
        <p:spPr>
          <a:xfrm>
            <a:off x="2987823" y="4437112"/>
            <a:ext cx="5851493" cy="2154436"/>
          </a:xfrm>
          <a:prstGeom prst="rect">
            <a:avLst/>
          </a:prstGeom>
          <a:solidFill>
            <a:schemeClr val="bg1"/>
          </a:solidFill>
          <a:ln>
            <a:solidFill>
              <a:srgbClr val="FF0000"/>
            </a:solidFill>
          </a:ln>
        </p:spPr>
        <p:txBody>
          <a:bodyPr wrap="square" rtlCol="0">
            <a:spAutoFit/>
          </a:bodyPr>
          <a:lstStyle/>
          <a:p>
            <a:pPr eaLnBrk="1" fontAlgn="auto" hangingPunct="1">
              <a:spcBef>
                <a:spcPts val="0"/>
              </a:spcBef>
              <a:spcAft>
                <a:spcPts val="0"/>
              </a:spcAft>
            </a:pPr>
            <a:r>
              <a:rPr lang="en-US" sz="2000" dirty="0" smtClean="0">
                <a:solidFill>
                  <a:prstClr val="black"/>
                </a:solidFill>
                <a:latin typeface="Arial" panose="020B0604020202020204" pitchFamily="34" charset="0"/>
                <a:cs typeface="Arial" panose="020B0604020202020204" pitchFamily="34" charset="0"/>
              </a:rPr>
              <a:t>Normal CSF white cell counts can accounts for almost 10% of all cases meningococcal meningitis.</a:t>
            </a:r>
          </a:p>
          <a:p>
            <a:pPr marL="342900" indent="-342900" eaLnBrk="1" fontAlgn="auto" hangingPunct="1">
              <a:spcBef>
                <a:spcPts val="0"/>
              </a:spcBef>
              <a:spcAft>
                <a:spcPts val="0"/>
              </a:spcAft>
              <a:buFont typeface="Symbol"/>
              <a:buChar char="®"/>
            </a:pPr>
            <a:r>
              <a:rPr lang="en-US" sz="2000" dirty="0" smtClean="0">
                <a:solidFill>
                  <a:prstClr val="black"/>
                </a:solidFill>
                <a:latin typeface="Arial" panose="020B0604020202020204" pitchFamily="34" charset="0"/>
                <a:cs typeface="Arial" panose="020B0604020202020204" pitchFamily="34" charset="0"/>
                <a:sym typeface="Symbol"/>
              </a:rPr>
              <a:t>A Gram stain and culture should be performed on all CSF specimens even if cell count is normal</a:t>
            </a:r>
          </a:p>
          <a:p>
            <a:pPr algn="r" eaLnBrk="1" fontAlgn="auto" hangingPunct="1">
              <a:spcBef>
                <a:spcPts val="0"/>
              </a:spcBef>
              <a:spcAft>
                <a:spcPts val="0"/>
              </a:spcAft>
            </a:pPr>
            <a:r>
              <a:rPr lang="en-US" sz="1400" i="1" dirty="0" err="1" smtClean="0">
                <a:solidFill>
                  <a:prstClr val="black"/>
                </a:solidFill>
                <a:latin typeface="Arial" panose="020B0604020202020204" pitchFamily="34" charset="0"/>
                <a:cs typeface="Arial" panose="020B0604020202020204" pitchFamily="34" charset="0"/>
                <a:sym typeface="Symbol"/>
              </a:rPr>
              <a:t>Coll</a:t>
            </a:r>
            <a:r>
              <a:rPr lang="en-US" sz="1400" i="1" dirty="0" smtClean="0">
                <a:solidFill>
                  <a:prstClr val="black"/>
                </a:solidFill>
                <a:latin typeface="Arial" panose="020B0604020202020204" pitchFamily="34" charset="0"/>
                <a:cs typeface="Arial" panose="020B0604020202020204" pitchFamily="34" charset="0"/>
                <a:sym typeface="Symbol"/>
              </a:rPr>
              <a:t> et al, J Infect, 1994</a:t>
            </a:r>
            <a:endParaRPr lang="en-US" sz="1400" i="1" dirty="0">
              <a:solidFill>
                <a:prstClr val="black"/>
              </a:solidFill>
              <a:latin typeface="Arial" panose="020B0604020202020204" pitchFamily="34" charset="0"/>
              <a:cs typeface="Arial" panose="020B0604020202020204" pitchFamily="34" charset="0"/>
            </a:endParaRPr>
          </a:p>
        </p:txBody>
      </p:sp>
      <p:cxnSp>
        <p:nvCxnSpPr>
          <p:cNvPr id="5" name="Connettore 1 4"/>
          <p:cNvCxnSpPr/>
          <p:nvPr/>
        </p:nvCxnSpPr>
        <p:spPr>
          <a:xfrm>
            <a:off x="0" y="126876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910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302499" y="332656"/>
            <a:ext cx="6365845" cy="461665"/>
          </a:xfrm>
          <a:prstGeom prst="rect">
            <a:avLst/>
          </a:prstGeom>
          <a:noFill/>
        </p:spPr>
        <p:txBody>
          <a:bodyPr wrap="none" rtlCol="0">
            <a:spAutoFit/>
          </a:bodyPr>
          <a:lstStyle/>
          <a:p>
            <a:pPr eaLnBrk="1" fontAlgn="auto" hangingPunct="1">
              <a:spcBef>
                <a:spcPts val="0"/>
              </a:spcBef>
              <a:spcAft>
                <a:spcPts val="0"/>
              </a:spcAft>
            </a:pPr>
            <a:r>
              <a:rPr lang="en-US" dirty="0" smtClean="0">
                <a:solidFill>
                  <a:prstClr val="black"/>
                </a:solidFill>
                <a:latin typeface="Arial" panose="020B0604020202020204" pitchFamily="34" charset="0"/>
                <a:cs typeface="Arial" panose="020B0604020202020204" pitchFamily="34" charset="0"/>
              </a:rPr>
              <a:t>La </a:t>
            </a:r>
            <a:r>
              <a:rPr lang="en-US" dirty="0" err="1" smtClean="0">
                <a:solidFill>
                  <a:prstClr val="black"/>
                </a:solidFill>
                <a:latin typeface="Arial" panose="020B0604020202020204" pitchFamily="34" charset="0"/>
                <a:cs typeface="Arial" panose="020B0604020202020204" pitchFamily="34" charset="0"/>
              </a:rPr>
              <a:t>sensibilità</a:t>
            </a:r>
            <a:r>
              <a:rPr lang="en-US" dirty="0" smtClean="0">
                <a:solidFill>
                  <a:prstClr val="black"/>
                </a:solidFill>
                <a:latin typeface="Arial" panose="020B0604020202020204" pitchFamily="34" charset="0"/>
                <a:cs typeface="Arial" panose="020B0604020202020204" pitchFamily="34" charset="0"/>
              </a:rPr>
              <a:t> del Gram </a:t>
            </a:r>
            <a:r>
              <a:rPr lang="en-US" dirty="0" err="1" smtClean="0">
                <a:solidFill>
                  <a:prstClr val="black"/>
                </a:solidFill>
                <a:latin typeface="Arial" panose="020B0604020202020204" pitchFamily="34" charset="0"/>
                <a:cs typeface="Arial" panose="020B0604020202020204" pitchFamily="34" charset="0"/>
              </a:rPr>
              <a:t>dipende</a:t>
            </a:r>
            <a:r>
              <a:rPr lang="en-US" dirty="0" smtClean="0">
                <a:solidFill>
                  <a:prstClr val="black"/>
                </a:solidFill>
                <a:latin typeface="Arial" panose="020B0604020202020204" pitchFamily="34" charset="0"/>
                <a:cs typeface="Arial" panose="020B0604020202020204" pitchFamily="34" charset="0"/>
              </a:rPr>
              <a:t> da </a:t>
            </a:r>
            <a:r>
              <a:rPr lang="en-US" dirty="0" err="1" smtClean="0">
                <a:solidFill>
                  <a:prstClr val="black"/>
                </a:solidFill>
                <a:latin typeface="Arial" panose="020B0604020202020204" pitchFamily="34" charset="0"/>
                <a:cs typeface="Arial" panose="020B0604020202020204" pitchFamily="34" charset="0"/>
              </a:rPr>
              <a:t>vari</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fattori</a:t>
            </a:r>
            <a:endParaRPr lang="en-US" dirty="0">
              <a:solidFill>
                <a:prstClr val="black"/>
              </a:solidFill>
              <a:latin typeface="Arial" panose="020B0604020202020204" pitchFamily="34" charset="0"/>
              <a:cs typeface="Arial" panose="020B0604020202020204" pitchFamily="34" charset="0"/>
            </a:endParaRPr>
          </a:p>
        </p:txBody>
      </p:sp>
      <p:sp>
        <p:nvSpPr>
          <p:cNvPr id="3" name="CasellaDiTesto 2"/>
          <p:cNvSpPr txBox="1"/>
          <p:nvPr/>
        </p:nvSpPr>
        <p:spPr>
          <a:xfrm>
            <a:off x="323528" y="1556792"/>
            <a:ext cx="8352928" cy="4524315"/>
          </a:xfrm>
          <a:prstGeom prst="rect">
            <a:avLst/>
          </a:prstGeom>
          <a:solidFill>
            <a:schemeClr val="bg1"/>
          </a:solidFill>
        </p:spPr>
        <p:txBody>
          <a:bodyPr wrap="square" rtlCol="0">
            <a:spAutoFit/>
          </a:bodyPr>
          <a:lstStyle/>
          <a:p>
            <a:pPr marL="342900" indent="-342900" eaLnBrk="1" fontAlgn="auto" hangingPunct="1">
              <a:spcBef>
                <a:spcPts val="0"/>
              </a:spcBef>
              <a:spcAft>
                <a:spcPts val="0"/>
              </a:spcAft>
              <a:buFont typeface="Arial" panose="020B0604020202020204" pitchFamily="34" charset="0"/>
              <a:buChar char="•"/>
            </a:pPr>
            <a:r>
              <a:rPr lang="en-US" dirty="0" err="1" smtClean="0">
                <a:solidFill>
                  <a:prstClr val="black"/>
                </a:solidFill>
                <a:latin typeface="Arial" panose="020B0604020202020204" pitchFamily="34" charset="0"/>
                <a:cs typeface="Arial" panose="020B0604020202020204" pitchFamily="34" charset="0"/>
              </a:rPr>
              <a:t>Terapia</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antibiotica</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già</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somministrata</a:t>
            </a:r>
            <a:endParaRPr lang="en-US" dirty="0" smtClean="0">
              <a:solidFill>
                <a:prstClr val="black"/>
              </a:solidFill>
              <a:latin typeface="Arial" panose="020B0604020202020204" pitchFamily="34" charset="0"/>
              <a:cs typeface="Arial" panose="020B0604020202020204" pitchFamily="34" charset="0"/>
            </a:endParaRPr>
          </a:p>
          <a:p>
            <a:pPr eaLnBrk="1" fontAlgn="auto" hangingPunct="1">
              <a:spcBef>
                <a:spcPts val="0"/>
              </a:spcBef>
              <a:spcAft>
                <a:spcPts val="0"/>
              </a:spcAft>
            </a:pPr>
            <a:endParaRPr lang="en-US" dirty="0" smtClean="0">
              <a:solidFill>
                <a:prstClr val="black"/>
              </a:solidFill>
              <a:latin typeface="Arial" panose="020B0604020202020204" pitchFamily="34" charset="0"/>
              <a:cs typeface="Arial" panose="020B0604020202020204" pitchFamily="34" charset="0"/>
            </a:endParaRPr>
          </a:p>
          <a:p>
            <a:pPr marL="342900" indent="-342900" eaLnBrk="1" fontAlgn="auto" hangingPunct="1">
              <a:spcBef>
                <a:spcPts val="0"/>
              </a:spcBef>
              <a:spcAft>
                <a:spcPts val="0"/>
              </a:spcAft>
              <a:buFont typeface="Arial" panose="020B0604020202020204" pitchFamily="34" charset="0"/>
              <a:buChar char="•"/>
            </a:pPr>
            <a:r>
              <a:rPr lang="en-US" dirty="0" err="1" smtClean="0">
                <a:solidFill>
                  <a:prstClr val="black"/>
                </a:solidFill>
                <a:latin typeface="Arial" panose="020B0604020202020204" pitchFamily="34" charset="0"/>
                <a:cs typeface="Arial" panose="020B0604020202020204" pitchFamily="34" charset="0"/>
              </a:rPr>
              <a:t>Agente</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eziologico</a:t>
            </a:r>
            <a:r>
              <a:rPr lang="en-US" dirty="0" smtClean="0">
                <a:solidFill>
                  <a:prstClr val="black"/>
                </a:solidFill>
                <a:latin typeface="Arial" panose="020B0604020202020204" pitchFamily="34" charset="0"/>
                <a:cs typeface="Arial" panose="020B0604020202020204" pitchFamily="34" charset="0"/>
              </a:rPr>
              <a:t>: </a:t>
            </a:r>
          </a:p>
          <a:p>
            <a:pPr eaLnBrk="1" fontAlgn="auto" hangingPunct="1">
              <a:spcBef>
                <a:spcPts val="0"/>
              </a:spcBef>
              <a:spcAft>
                <a:spcPts val="0"/>
              </a:spcAft>
            </a:pPr>
            <a:r>
              <a:rPr lang="en-US" dirty="0" smtClean="0">
                <a:solidFill>
                  <a:prstClr val="black"/>
                </a:solidFill>
                <a:latin typeface="Arial" panose="020B0604020202020204" pitchFamily="34" charset="0"/>
                <a:cs typeface="Arial" panose="020B0604020202020204" pitchFamily="34" charset="0"/>
              </a:rPr>
              <a:t>		90% per </a:t>
            </a:r>
            <a:r>
              <a:rPr lang="en-US" i="1" dirty="0" smtClean="0">
                <a:solidFill>
                  <a:prstClr val="black"/>
                </a:solidFill>
                <a:latin typeface="Arial" panose="020B0604020202020204" pitchFamily="34" charset="0"/>
                <a:cs typeface="Arial" panose="020B0604020202020204" pitchFamily="34" charset="0"/>
              </a:rPr>
              <a:t>Streptococcus pneumoniae </a:t>
            </a:r>
          </a:p>
          <a:p>
            <a:pPr eaLnBrk="1" fontAlgn="auto" hangingPunct="1">
              <a:spcBef>
                <a:spcPts val="0"/>
              </a:spcBef>
              <a:spcAft>
                <a:spcPts val="0"/>
              </a:spcAft>
            </a:pPr>
            <a:r>
              <a:rPr lang="en-US" i="1" dirty="0" smtClean="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&lt;50% </a:t>
            </a:r>
            <a:r>
              <a:rPr lang="en-US" dirty="0" smtClean="0">
                <a:solidFill>
                  <a:prstClr val="black"/>
                </a:solidFill>
                <a:latin typeface="Arial" panose="020B0604020202020204" pitchFamily="34" charset="0"/>
                <a:cs typeface="Arial" panose="020B0604020202020204" pitchFamily="34" charset="0"/>
              </a:rPr>
              <a:t>per </a:t>
            </a:r>
            <a:r>
              <a:rPr lang="en-US" i="1" dirty="0" smtClean="0">
                <a:solidFill>
                  <a:prstClr val="black"/>
                </a:solidFill>
                <a:latin typeface="Arial" panose="020B0604020202020204" pitchFamily="34" charset="0"/>
                <a:cs typeface="Arial" panose="020B0604020202020204" pitchFamily="34" charset="0"/>
              </a:rPr>
              <a:t>Listeria monocytogenes</a:t>
            </a:r>
            <a:endParaRPr lang="en-US" dirty="0" smtClean="0">
              <a:solidFill>
                <a:prstClr val="black"/>
              </a:solidFill>
              <a:latin typeface="Arial" panose="020B0604020202020204" pitchFamily="34" charset="0"/>
              <a:cs typeface="Arial" panose="020B0604020202020204" pitchFamily="34" charset="0"/>
            </a:endParaRPr>
          </a:p>
          <a:p>
            <a:pPr eaLnBrk="1" fontAlgn="auto" hangingPunct="1">
              <a:spcBef>
                <a:spcPts val="0"/>
              </a:spcBef>
              <a:spcAft>
                <a:spcPts val="0"/>
              </a:spcAft>
            </a:pPr>
            <a:r>
              <a:rPr lang="en-US" dirty="0" smtClean="0">
                <a:solidFill>
                  <a:prstClr val="black"/>
                </a:solidFill>
                <a:latin typeface="Arial" panose="020B0604020202020204" pitchFamily="34" charset="0"/>
                <a:cs typeface="Arial" panose="020B0604020202020204" pitchFamily="34" charset="0"/>
              </a:rPr>
              <a:t>		molto </a:t>
            </a:r>
            <a:r>
              <a:rPr lang="en-US" dirty="0" err="1" smtClean="0">
                <a:solidFill>
                  <a:prstClr val="black"/>
                </a:solidFill>
                <a:latin typeface="Arial" panose="020B0604020202020204" pitchFamily="34" charset="0"/>
                <a:cs typeface="Arial" panose="020B0604020202020204" pitchFamily="34" charset="0"/>
              </a:rPr>
              <a:t>raramente</a:t>
            </a:r>
            <a:r>
              <a:rPr lang="en-US" dirty="0" smtClean="0">
                <a:solidFill>
                  <a:prstClr val="black"/>
                </a:solidFill>
                <a:latin typeface="Arial" panose="020B0604020202020204" pitchFamily="34" charset="0"/>
                <a:cs typeface="Arial" panose="020B0604020202020204" pitchFamily="34" charset="0"/>
              </a:rPr>
              <a:t> per </a:t>
            </a:r>
            <a:r>
              <a:rPr lang="en-US" dirty="0" err="1" smtClean="0">
                <a:solidFill>
                  <a:prstClr val="black"/>
                </a:solidFill>
                <a:latin typeface="Arial" panose="020B0604020202020204" pitchFamily="34" charset="0"/>
                <a:cs typeface="Arial" panose="020B0604020202020204" pitchFamily="34" charset="0"/>
              </a:rPr>
              <a:t>ife</a:t>
            </a:r>
            <a:r>
              <a:rPr lang="en-US" dirty="0" smtClean="0">
                <a:solidFill>
                  <a:prstClr val="black"/>
                </a:solidFill>
                <a:latin typeface="Arial" panose="020B0604020202020204" pitchFamily="34" charset="0"/>
                <a:cs typeface="Arial" panose="020B0604020202020204" pitchFamily="34" charset="0"/>
              </a:rPr>
              <a:t> di </a:t>
            </a:r>
            <a:r>
              <a:rPr lang="en-US" i="1" dirty="0" smtClean="0">
                <a:solidFill>
                  <a:prstClr val="black"/>
                </a:solidFill>
                <a:latin typeface="Arial" panose="020B0604020202020204" pitchFamily="34" charset="0"/>
                <a:cs typeface="Arial" panose="020B0604020202020204" pitchFamily="34" charset="0"/>
              </a:rPr>
              <a:t>Candida</a:t>
            </a:r>
            <a:r>
              <a:rPr lang="en-US" dirty="0" smtClean="0">
                <a:solidFill>
                  <a:prstClr val="black"/>
                </a:solidFill>
                <a:latin typeface="Arial" panose="020B0604020202020204" pitchFamily="34" charset="0"/>
                <a:cs typeface="Arial" panose="020B0604020202020204" pitchFamily="34" charset="0"/>
              </a:rPr>
              <a:t> </a:t>
            </a:r>
          </a:p>
          <a:p>
            <a:pPr eaLnBrk="1" fontAlgn="auto" hangingPunct="1">
              <a:spcBef>
                <a:spcPts val="0"/>
              </a:spcBef>
              <a:spcAft>
                <a:spcPts val="0"/>
              </a:spcAft>
            </a:pPr>
            <a:endParaRPr lang="en-US" dirty="0">
              <a:solidFill>
                <a:prstClr val="black"/>
              </a:solidFill>
              <a:latin typeface="Arial" panose="020B0604020202020204" pitchFamily="34" charset="0"/>
              <a:cs typeface="Arial" panose="020B0604020202020204" pitchFamily="34" charset="0"/>
            </a:endParaRPr>
          </a:p>
          <a:p>
            <a:pPr marL="342900" indent="-342900" eaLnBrk="1" fontAlgn="auto" hangingPunct="1">
              <a:spcBef>
                <a:spcPts val="0"/>
              </a:spcBef>
              <a:spcAft>
                <a:spcPts val="0"/>
              </a:spcAft>
              <a:buFont typeface="Arial" panose="020B0604020202020204" pitchFamily="34" charset="0"/>
              <a:buChar char="•"/>
            </a:pPr>
            <a:r>
              <a:rPr lang="en-US" dirty="0" smtClean="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a:t>
            </a:r>
            <a:r>
              <a:rPr lang="en-US" dirty="0" err="1" smtClean="0">
                <a:solidFill>
                  <a:prstClr val="black"/>
                </a:solidFill>
                <a:latin typeface="Arial" panose="020B0604020202020204" pitchFamily="34" charset="0"/>
                <a:cs typeface="Arial" panose="020B0604020202020204" pitchFamily="34" charset="0"/>
              </a:rPr>
              <a:t>ytospin</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che</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aumenta</a:t>
            </a:r>
            <a:r>
              <a:rPr lang="en-US" dirty="0" smtClean="0">
                <a:solidFill>
                  <a:prstClr val="black"/>
                </a:solidFill>
                <a:latin typeface="Arial" panose="020B0604020202020204" pitchFamily="34" charset="0"/>
                <a:cs typeface="Arial" panose="020B0604020202020204" pitchFamily="34" charset="0"/>
              </a:rPr>
              <a:t> la </a:t>
            </a:r>
            <a:r>
              <a:rPr lang="en-US" dirty="0" err="1" smtClean="0">
                <a:solidFill>
                  <a:prstClr val="black"/>
                </a:solidFill>
                <a:latin typeface="Arial" panose="020B0604020202020204" pitchFamily="34" charset="0"/>
                <a:cs typeface="Arial" panose="020B0604020202020204" pitchFamily="34" charset="0"/>
              </a:rPr>
              <a:t>sensibilità</a:t>
            </a:r>
            <a:endParaRPr lang="en-US" dirty="0" smtClean="0">
              <a:solidFill>
                <a:prstClr val="black"/>
              </a:solidFill>
              <a:latin typeface="Arial" panose="020B0604020202020204" pitchFamily="34" charset="0"/>
              <a:cs typeface="Arial" panose="020B0604020202020204" pitchFamily="34" charset="0"/>
            </a:endParaRPr>
          </a:p>
          <a:p>
            <a:pPr marL="342900" indent="-342900" eaLnBrk="1" fontAlgn="auto" hangingPunct="1">
              <a:spcBef>
                <a:spcPts val="0"/>
              </a:spcBef>
              <a:spcAft>
                <a:spcPts val="0"/>
              </a:spcAft>
              <a:buFont typeface="Arial" panose="020B0604020202020204" pitchFamily="34" charset="0"/>
              <a:buChar char="•"/>
            </a:pPr>
            <a:endParaRPr lang="en-US" dirty="0">
              <a:solidFill>
                <a:prstClr val="black"/>
              </a:solidFill>
              <a:latin typeface="Arial" panose="020B0604020202020204" pitchFamily="34" charset="0"/>
              <a:cs typeface="Arial" panose="020B0604020202020204" pitchFamily="34" charset="0"/>
            </a:endParaRPr>
          </a:p>
          <a:p>
            <a:pPr marL="342900" indent="-342900" eaLnBrk="1" fontAlgn="auto" hangingPunct="1">
              <a:spcBef>
                <a:spcPts val="0"/>
              </a:spcBef>
              <a:spcAft>
                <a:spcPts val="0"/>
              </a:spcAft>
              <a:buFont typeface="Arial" panose="020B0604020202020204" pitchFamily="34" charset="0"/>
              <a:buChar char="•"/>
            </a:pPr>
            <a:r>
              <a:rPr lang="en-US" dirty="0" err="1" smtClean="0">
                <a:solidFill>
                  <a:prstClr val="black"/>
                </a:solidFill>
                <a:latin typeface="Arial" panose="020B0604020202020204" pitchFamily="34" charset="0"/>
                <a:cs typeface="Arial" panose="020B0604020202020204" pitchFamily="34" charset="0"/>
              </a:rPr>
              <a:t>Concentrazione</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dei</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batteri</a:t>
            </a:r>
            <a:endParaRPr lang="en-US" dirty="0" smtClean="0">
              <a:solidFill>
                <a:prstClr val="black"/>
              </a:solidFill>
              <a:latin typeface="Arial" panose="020B0604020202020204" pitchFamily="34" charset="0"/>
              <a:cs typeface="Arial" panose="020B0604020202020204" pitchFamily="34" charset="0"/>
            </a:endParaRPr>
          </a:p>
          <a:p>
            <a:pPr marL="342900" indent="-342900" eaLnBrk="1" fontAlgn="auto" hangingPunct="1">
              <a:spcBef>
                <a:spcPts val="0"/>
              </a:spcBef>
              <a:spcAft>
                <a:spcPts val="0"/>
              </a:spcAft>
              <a:buFont typeface="Arial" panose="020B0604020202020204" pitchFamily="34" charset="0"/>
              <a:buChar char="•"/>
            </a:pPr>
            <a:endParaRPr lang="en-US" dirty="0">
              <a:solidFill>
                <a:prstClr val="black"/>
              </a:solidFill>
              <a:latin typeface="Arial" panose="020B0604020202020204" pitchFamily="34" charset="0"/>
              <a:cs typeface="Arial" panose="020B0604020202020204" pitchFamily="34" charset="0"/>
            </a:endParaRPr>
          </a:p>
          <a:p>
            <a:pPr marL="342900" indent="-342900" eaLnBrk="1" fontAlgn="auto" hangingPunct="1">
              <a:spcBef>
                <a:spcPts val="0"/>
              </a:spcBef>
              <a:spcAft>
                <a:spcPts val="0"/>
              </a:spcAft>
              <a:buFont typeface="Arial" panose="020B0604020202020204" pitchFamily="34" charset="0"/>
              <a:buChar char="•"/>
            </a:pPr>
            <a:r>
              <a:rPr lang="en-US" dirty="0" err="1" smtClean="0">
                <a:solidFill>
                  <a:prstClr val="black"/>
                </a:solidFill>
                <a:latin typeface="Arial" panose="020B0604020202020204" pitchFamily="34" charset="0"/>
                <a:cs typeface="Arial" panose="020B0604020202020204" pitchFamily="34" charset="0"/>
              </a:rPr>
              <a:t>Esperienza</a:t>
            </a:r>
            <a:r>
              <a:rPr lang="en-US" dirty="0" smtClean="0">
                <a:solidFill>
                  <a:prstClr val="black"/>
                </a:solidFill>
                <a:latin typeface="Arial" panose="020B0604020202020204" pitchFamily="34" charset="0"/>
                <a:cs typeface="Arial" panose="020B0604020202020204" pitchFamily="34" charset="0"/>
              </a:rPr>
              <a:t> del </a:t>
            </a:r>
            <a:r>
              <a:rPr lang="en-US" dirty="0" err="1" smtClean="0">
                <a:solidFill>
                  <a:prstClr val="black"/>
                </a:solidFill>
                <a:latin typeface="Arial" panose="020B0604020202020204" pitchFamily="34" charset="0"/>
                <a:cs typeface="Arial" panose="020B0604020202020204" pitchFamily="34" charset="0"/>
              </a:rPr>
              <a:t>personale</a:t>
            </a:r>
            <a:r>
              <a:rPr lang="en-US" dirty="0" smtClean="0">
                <a:solidFill>
                  <a:prstClr val="black"/>
                </a:solidFill>
                <a:latin typeface="Arial" panose="020B0604020202020204" pitchFamily="34" charset="0"/>
                <a:cs typeface="Arial" panose="020B0604020202020204" pitchFamily="34" charset="0"/>
              </a:rPr>
              <a:t> di </a:t>
            </a:r>
            <a:r>
              <a:rPr lang="en-US" dirty="0" err="1" smtClean="0">
                <a:solidFill>
                  <a:prstClr val="black"/>
                </a:solidFill>
                <a:latin typeface="Arial" panose="020B0604020202020204" pitchFamily="34" charset="0"/>
                <a:cs typeface="Arial" panose="020B0604020202020204" pitchFamily="34" charset="0"/>
              </a:rPr>
              <a:t>laboratorio</a:t>
            </a:r>
            <a:endParaRPr lang="en-US" dirty="0" smtClean="0">
              <a:solidFill>
                <a:prstClr val="black"/>
              </a:solidFill>
              <a:latin typeface="Arial" panose="020B0604020202020204" pitchFamily="34" charset="0"/>
              <a:cs typeface="Arial" panose="020B0604020202020204" pitchFamily="34" charset="0"/>
            </a:endParaRPr>
          </a:p>
        </p:txBody>
      </p:sp>
      <p:cxnSp>
        <p:nvCxnSpPr>
          <p:cNvPr id="6" name="Connettore 1 5"/>
          <p:cNvCxnSpPr/>
          <p:nvPr/>
        </p:nvCxnSpPr>
        <p:spPr>
          <a:xfrm>
            <a:off x="0" y="1268760"/>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CasellaDiTesto 6"/>
          <p:cNvSpPr txBox="1"/>
          <p:nvPr/>
        </p:nvSpPr>
        <p:spPr>
          <a:xfrm>
            <a:off x="475362" y="3501008"/>
            <a:ext cx="8020117" cy="1938992"/>
          </a:xfrm>
          <a:prstGeom prst="rect">
            <a:avLst/>
          </a:prstGeom>
          <a:solidFill>
            <a:schemeClr val="bg1"/>
          </a:solidFill>
          <a:ln>
            <a:solidFill>
              <a:srgbClr val="FF0000"/>
            </a:solidFill>
          </a:ln>
        </p:spPr>
        <p:txBody>
          <a:bodyPr wrap="square" rtlCol="0">
            <a:spAutoFit/>
          </a:bodyPr>
          <a:lstStyle/>
          <a:p>
            <a:pPr eaLnBrk="1" fontAlgn="auto" hangingPunct="1">
              <a:lnSpc>
                <a:spcPct val="150000"/>
              </a:lnSpc>
              <a:spcBef>
                <a:spcPts val="0"/>
              </a:spcBef>
              <a:spcAft>
                <a:spcPts val="0"/>
              </a:spcAft>
            </a:pPr>
            <a:r>
              <a:rPr lang="en-US" sz="2000" dirty="0" smtClean="0">
                <a:solidFill>
                  <a:prstClr val="black"/>
                </a:solidFill>
                <a:latin typeface="Arial" panose="020B0604020202020204" pitchFamily="34" charset="0"/>
                <a:cs typeface="Arial" panose="020B0604020202020204" pitchFamily="34" charset="0"/>
                <a:sym typeface="Symbol"/>
              </a:rPr>
              <a:t>Likelihood of bacteria detection depends on bacteria concentration: 	≤1.000 UFC = 25% positive Gram </a:t>
            </a:r>
          </a:p>
          <a:p>
            <a:pPr eaLnBrk="1" fontAlgn="auto" hangingPunct="1">
              <a:lnSpc>
                <a:spcPct val="150000"/>
              </a:lnSpc>
              <a:spcBef>
                <a:spcPts val="0"/>
              </a:spcBef>
              <a:spcAft>
                <a:spcPts val="0"/>
              </a:spcAft>
            </a:pPr>
            <a:r>
              <a:rPr lang="en-US" sz="2000" dirty="0" smtClean="0">
                <a:solidFill>
                  <a:prstClr val="black"/>
                </a:solidFill>
                <a:latin typeface="Arial" panose="020B0604020202020204" pitchFamily="34" charset="0"/>
                <a:cs typeface="Arial" panose="020B0604020202020204" pitchFamily="34" charset="0"/>
                <a:sym typeface="Symbol"/>
              </a:rPr>
              <a:t>	100.000 UFC = 97% positive Gram</a:t>
            </a:r>
          </a:p>
          <a:p>
            <a:pPr algn="r" eaLnBrk="1" fontAlgn="auto" hangingPunct="1">
              <a:lnSpc>
                <a:spcPct val="150000"/>
              </a:lnSpc>
              <a:spcBef>
                <a:spcPts val="0"/>
              </a:spcBef>
              <a:spcAft>
                <a:spcPts val="0"/>
              </a:spcAft>
            </a:pPr>
            <a:r>
              <a:rPr lang="en-US" sz="2000" dirty="0" smtClean="0">
                <a:solidFill>
                  <a:prstClr val="black"/>
                </a:solidFill>
                <a:latin typeface="Arial" panose="020B0604020202020204" pitchFamily="34" charset="0"/>
                <a:cs typeface="Arial" panose="020B0604020202020204" pitchFamily="34" charset="0"/>
                <a:sym typeface="Symbol"/>
              </a:rPr>
              <a:t> </a:t>
            </a:r>
            <a:r>
              <a:rPr lang="en-US" sz="1400" i="1" dirty="0" err="1" smtClean="0">
                <a:solidFill>
                  <a:prstClr val="black"/>
                </a:solidFill>
                <a:latin typeface="Arial" panose="020B0604020202020204" pitchFamily="34" charset="0"/>
                <a:cs typeface="Arial" panose="020B0604020202020204" pitchFamily="34" charset="0"/>
                <a:sym typeface="Symbol"/>
              </a:rPr>
              <a:t>Tunkel</a:t>
            </a:r>
            <a:r>
              <a:rPr lang="en-US" sz="1400" i="1" dirty="0" smtClean="0">
                <a:solidFill>
                  <a:prstClr val="black"/>
                </a:solidFill>
                <a:latin typeface="Arial" panose="020B0604020202020204" pitchFamily="34" charset="0"/>
                <a:cs typeface="Arial" panose="020B0604020202020204" pitchFamily="34" charset="0"/>
                <a:sym typeface="Symbol"/>
              </a:rPr>
              <a:t> A.R. </a:t>
            </a:r>
            <a:r>
              <a:rPr lang="en-US" sz="1400" i="1" dirty="0" err="1" smtClean="0">
                <a:solidFill>
                  <a:prstClr val="black"/>
                </a:solidFill>
                <a:latin typeface="Arial" panose="020B0604020202020204" pitchFamily="34" charset="0"/>
                <a:cs typeface="Arial" panose="020B0604020202020204" pitchFamily="34" charset="0"/>
                <a:sym typeface="Symbol"/>
              </a:rPr>
              <a:t>Baterial</a:t>
            </a:r>
            <a:r>
              <a:rPr lang="en-US" sz="1400" i="1" dirty="0" smtClean="0">
                <a:solidFill>
                  <a:prstClr val="black"/>
                </a:solidFill>
                <a:latin typeface="Arial" panose="020B0604020202020204" pitchFamily="34" charset="0"/>
                <a:cs typeface="Arial" panose="020B0604020202020204" pitchFamily="34" charset="0"/>
                <a:sym typeface="Symbol"/>
              </a:rPr>
              <a:t> meningitis, 2001</a:t>
            </a:r>
            <a:endParaRPr lang="en-US" sz="1400" i="1" dirty="0">
              <a:solidFill>
                <a:prstClr val="black"/>
              </a:solidFill>
              <a:latin typeface="Arial" panose="020B0604020202020204" pitchFamily="34" charset="0"/>
              <a:cs typeface="Arial" panose="020B0604020202020204" pitchFamily="34" charset="0"/>
            </a:endParaRPr>
          </a:p>
        </p:txBody>
      </p:sp>
      <p:sp>
        <p:nvSpPr>
          <p:cNvPr id="8" name="CasellaDiTesto 7"/>
          <p:cNvSpPr txBox="1"/>
          <p:nvPr/>
        </p:nvSpPr>
        <p:spPr>
          <a:xfrm>
            <a:off x="503040" y="908720"/>
            <a:ext cx="8640960" cy="1477328"/>
          </a:xfrm>
          <a:prstGeom prst="rect">
            <a:avLst/>
          </a:prstGeom>
          <a:solidFill>
            <a:schemeClr val="bg1"/>
          </a:solidFill>
          <a:ln>
            <a:solidFill>
              <a:srgbClr val="FF0000"/>
            </a:solidFill>
          </a:ln>
        </p:spPr>
        <p:txBody>
          <a:bodyPr wrap="square" rtlCol="0">
            <a:spAutoFit/>
          </a:bodyPr>
          <a:lstStyle/>
          <a:p>
            <a:pPr eaLnBrk="1" fontAlgn="auto" hangingPunct="1">
              <a:lnSpc>
                <a:spcPct val="150000"/>
              </a:lnSpc>
              <a:spcBef>
                <a:spcPts val="0"/>
              </a:spcBef>
              <a:spcAft>
                <a:spcPts val="0"/>
              </a:spcAft>
            </a:pPr>
            <a:r>
              <a:rPr lang="en-US" sz="2000" i="1" dirty="0">
                <a:solidFill>
                  <a:prstClr val="black"/>
                </a:solidFill>
                <a:latin typeface="Arial" panose="020B0604020202020204" pitchFamily="34" charset="0"/>
                <a:cs typeface="Arial" panose="020B0604020202020204" pitchFamily="34" charset="0"/>
                <a:sym typeface="Symbol"/>
              </a:rPr>
              <a:t>Neisseria </a:t>
            </a:r>
            <a:r>
              <a:rPr lang="en-US" sz="2000" i="1" dirty="0" err="1" smtClean="0">
                <a:solidFill>
                  <a:prstClr val="black"/>
                </a:solidFill>
                <a:latin typeface="Arial" panose="020B0604020202020204" pitchFamily="34" charset="0"/>
                <a:cs typeface="Arial" panose="020B0604020202020204" pitchFamily="34" charset="0"/>
                <a:sym typeface="Symbol"/>
              </a:rPr>
              <a:t>meningitidis</a:t>
            </a:r>
            <a:r>
              <a:rPr lang="en-US" sz="2000" i="1" dirty="0" smtClean="0">
                <a:solidFill>
                  <a:prstClr val="black"/>
                </a:solidFill>
                <a:latin typeface="Arial" panose="020B0604020202020204" pitchFamily="34" charset="0"/>
                <a:cs typeface="Arial" panose="020B0604020202020204" pitchFamily="34" charset="0"/>
                <a:sym typeface="Symbol"/>
              </a:rPr>
              <a:t>: s</a:t>
            </a:r>
            <a:r>
              <a:rPr lang="en-US" sz="2000" dirty="0" smtClean="0">
                <a:solidFill>
                  <a:prstClr val="black"/>
                </a:solidFill>
                <a:latin typeface="Arial" panose="020B0604020202020204" pitchFamily="34" charset="0"/>
                <a:cs typeface="Arial" panose="020B0604020202020204" pitchFamily="34" charset="0"/>
                <a:sym typeface="Symbol"/>
              </a:rPr>
              <a:t>terilization within 2 hours.</a:t>
            </a:r>
          </a:p>
          <a:p>
            <a:pPr eaLnBrk="1" fontAlgn="auto" hangingPunct="1">
              <a:lnSpc>
                <a:spcPct val="150000"/>
              </a:lnSpc>
              <a:spcBef>
                <a:spcPts val="0"/>
              </a:spcBef>
              <a:spcAft>
                <a:spcPts val="0"/>
              </a:spcAft>
            </a:pPr>
            <a:r>
              <a:rPr lang="en-US" sz="2000" i="1" dirty="0" smtClean="0">
                <a:solidFill>
                  <a:prstClr val="black"/>
                </a:solidFill>
                <a:latin typeface="Arial" panose="020B0604020202020204" pitchFamily="34" charset="0"/>
                <a:cs typeface="Arial" panose="020B0604020202020204" pitchFamily="34" charset="0"/>
                <a:sym typeface="Symbol"/>
              </a:rPr>
              <a:t>Streptococcus pneumoniae</a:t>
            </a:r>
            <a:r>
              <a:rPr lang="en-US" sz="2000" dirty="0" smtClean="0">
                <a:solidFill>
                  <a:prstClr val="black"/>
                </a:solidFill>
                <a:latin typeface="Arial" panose="020B0604020202020204" pitchFamily="34" charset="0"/>
                <a:cs typeface="Arial" panose="020B0604020202020204" pitchFamily="34" charset="0"/>
                <a:sym typeface="Symbol"/>
              </a:rPr>
              <a:t>: beginning sterilization by 4 hours into therapy</a:t>
            </a:r>
          </a:p>
          <a:p>
            <a:pPr algn="r" eaLnBrk="1" fontAlgn="auto" hangingPunct="1">
              <a:lnSpc>
                <a:spcPct val="150000"/>
              </a:lnSpc>
              <a:spcBef>
                <a:spcPts val="0"/>
              </a:spcBef>
              <a:spcAft>
                <a:spcPts val="0"/>
              </a:spcAft>
            </a:pPr>
            <a:r>
              <a:rPr lang="en-US" sz="2000" dirty="0" smtClean="0">
                <a:solidFill>
                  <a:prstClr val="black"/>
                </a:solidFill>
                <a:latin typeface="Arial" panose="020B0604020202020204" pitchFamily="34" charset="0"/>
                <a:cs typeface="Arial" panose="020B0604020202020204" pitchFamily="34" charset="0"/>
                <a:sym typeface="Symbol"/>
              </a:rPr>
              <a:t> </a:t>
            </a:r>
            <a:r>
              <a:rPr lang="en-US" sz="1400" i="1" dirty="0" err="1" smtClean="0">
                <a:solidFill>
                  <a:prstClr val="black"/>
                </a:solidFill>
                <a:latin typeface="Arial" panose="020B0604020202020204" pitchFamily="34" charset="0"/>
                <a:cs typeface="Arial" panose="020B0604020202020204" pitchFamily="34" charset="0"/>
                <a:sym typeface="Symbol"/>
              </a:rPr>
              <a:t>Kanegaye</a:t>
            </a:r>
            <a:r>
              <a:rPr lang="en-US" sz="1400" i="1" dirty="0" smtClean="0">
                <a:solidFill>
                  <a:prstClr val="black"/>
                </a:solidFill>
                <a:latin typeface="Arial" panose="020B0604020202020204" pitchFamily="34" charset="0"/>
                <a:cs typeface="Arial" panose="020B0604020202020204" pitchFamily="34" charset="0"/>
                <a:sym typeface="Symbol"/>
              </a:rPr>
              <a:t> et al, Pediatrics, 2001</a:t>
            </a:r>
            <a:endParaRPr lang="en-US" sz="1400" i="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303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body" idx="1"/>
          </p:nvPr>
        </p:nvSpPr>
        <p:spPr>
          <a:xfrm>
            <a:off x="150813" y="317500"/>
            <a:ext cx="8839200" cy="6192838"/>
          </a:xfrm>
          <a:noFill/>
        </p:spPr>
        <p:txBody>
          <a:bodyPr/>
          <a:lstStyle/>
          <a:p>
            <a:pPr>
              <a:lnSpc>
                <a:spcPct val="125000"/>
              </a:lnSpc>
              <a:buFontTx/>
              <a:buNone/>
              <a:tabLst>
                <a:tab pos="6196013" algn="l"/>
              </a:tabLst>
            </a:pPr>
            <a:r>
              <a:rPr lang="it-IT" altLang="it-IT" sz="2400" b="1" dirty="0" smtClean="0">
                <a:latin typeface="Arial" pitchFamily="34" charset="0"/>
              </a:rPr>
              <a:t>MECCANISMI DI DIFESA</a:t>
            </a:r>
          </a:p>
          <a:p>
            <a:pPr>
              <a:lnSpc>
                <a:spcPct val="125000"/>
              </a:lnSpc>
              <a:buFontTx/>
              <a:buNone/>
              <a:tabLst>
                <a:tab pos="6196013" algn="l"/>
              </a:tabLst>
            </a:pPr>
            <a:r>
              <a:rPr lang="it-IT" altLang="it-IT" sz="2400" dirty="0" smtClean="0">
                <a:latin typeface="Arial" pitchFamily="34" charset="0"/>
              </a:rPr>
              <a:t>Il SNC è racchiuso nella cavità cranica e nel canale vertebrale</a:t>
            </a:r>
          </a:p>
          <a:p>
            <a:pPr>
              <a:lnSpc>
                <a:spcPct val="125000"/>
              </a:lnSpc>
              <a:buFontTx/>
              <a:buNone/>
              <a:tabLst>
                <a:tab pos="6196013" algn="l"/>
              </a:tabLst>
            </a:pPr>
            <a:r>
              <a:rPr lang="it-IT" altLang="it-IT" sz="2400" dirty="0" smtClean="0">
                <a:latin typeface="Arial" pitchFamily="34" charset="0"/>
              </a:rPr>
              <a:t>	e protetto dall’ambiente esterno.</a:t>
            </a:r>
          </a:p>
          <a:p>
            <a:pPr>
              <a:lnSpc>
                <a:spcPct val="125000"/>
              </a:lnSpc>
              <a:buFontTx/>
              <a:buNone/>
              <a:tabLst>
                <a:tab pos="6196013" algn="l"/>
              </a:tabLst>
            </a:pPr>
            <a:r>
              <a:rPr lang="it-IT" altLang="it-IT" sz="2400" dirty="0" smtClean="0">
                <a:latin typeface="Arial" pitchFamily="34" charset="0"/>
              </a:rPr>
              <a:t>Le barriere </a:t>
            </a:r>
            <a:r>
              <a:rPr lang="it-IT" altLang="it-IT" sz="2400" b="1" dirty="0" err="1" smtClean="0">
                <a:latin typeface="Arial" pitchFamily="34" charset="0"/>
              </a:rPr>
              <a:t>emato</a:t>
            </a:r>
            <a:r>
              <a:rPr lang="it-IT" altLang="it-IT" sz="2400" b="1" dirty="0" smtClean="0">
                <a:latin typeface="Arial" pitchFamily="34" charset="0"/>
              </a:rPr>
              <a:t>-encefalica</a:t>
            </a:r>
            <a:r>
              <a:rPr lang="it-IT" altLang="it-IT" sz="2400" dirty="0" smtClean="0">
                <a:latin typeface="Arial" pitchFamily="34" charset="0"/>
              </a:rPr>
              <a:t> ed </a:t>
            </a:r>
            <a:r>
              <a:rPr lang="it-IT" altLang="it-IT" sz="2400" b="1" dirty="0" err="1" smtClean="0">
                <a:latin typeface="Arial" pitchFamily="34" charset="0"/>
              </a:rPr>
              <a:t>emato</a:t>
            </a:r>
            <a:r>
              <a:rPr lang="it-IT" altLang="it-IT" sz="2400" b="1" dirty="0" smtClean="0">
                <a:latin typeface="Arial" pitchFamily="34" charset="0"/>
              </a:rPr>
              <a:t>-liquorale</a:t>
            </a:r>
            <a:r>
              <a:rPr lang="it-IT" altLang="it-IT" sz="2400" dirty="0" smtClean="0">
                <a:latin typeface="Arial" pitchFamily="34" charset="0"/>
              </a:rPr>
              <a:t> ostacolano </a:t>
            </a:r>
          </a:p>
          <a:p>
            <a:pPr>
              <a:lnSpc>
                <a:spcPct val="125000"/>
              </a:lnSpc>
              <a:buFontTx/>
              <a:buNone/>
              <a:tabLst>
                <a:tab pos="6196013" algn="l"/>
              </a:tabLst>
            </a:pPr>
            <a:r>
              <a:rPr lang="it-IT" altLang="it-IT" sz="2400" dirty="0" smtClean="0">
                <a:latin typeface="Arial" pitchFamily="34" charset="0"/>
              </a:rPr>
              <a:t>	il passaggio, dal sangue al tessuto nervoso e al liquor, di </a:t>
            </a:r>
            <a:r>
              <a:rPr lang="it-IT" altLang="it-IT" sz="2400" dirty="0" smtClean="0">
                <a:solidFill>
                  <a:srgbClr val="FF0000"/>
                </a:solidFill>
                <a:latin typeface="Arial" pitchFamily="34" charset="0"/>
              </a:rPr>
              <a:t>microrganismi </a:t>
            </a:r>
            <a:r>
              <a:rPr lang="it-IT" altLang="it-IT" sz="2400" dirty="0" smtClean="0">
                <a:latin typeface="Arial" pitchFamily="34" charset="0"/>
              </a:rPr>
              <a:t>e </a:t>
            </a:r>
            <a:r>
              <a:rPr lang="it-IT" altLang="it-IT" sz="2400" dirty="0" smtClean="0">
                <a:solidFill>
                  <a:srgbClr val="FF0000"/>
                </a:solidFill>
                <a:latin typeface="Arial" pitchFamily="34" charset="0"/>
              </a:rPr>
              <a:t>tossine</a:t>
            </a:r>
            <a:r>
              <a:rPr lang="it-IT" altLang="it-IT" sz="2400" dirty="0" smtClean="0">
                <a:latin typeface="Arial" pitchFamily="34" charset="0"/>
              </a:rPr>
              <a:t> microbiche ma anche di </a:t>
            </a:r>
            <a:r>
              <a:rPr lang="it-IT" altLang="it-IT" sz="2400" dirty="0" smtClean="0">
                <a:solidFill>
                  <a:schemeClr val="accent2"/>
                </a:solidFill>
                <a:latin typeface="Arial" pitchFamily="34" charset="0"/>
              </a:rPr>
              <a:t>anticorpi</a:t>
            </a:r>
            <a:r>
              <a:rPr lang="it-IT" altLang="it-IT" sz="2400" dirty="0" smtClean="0">
                <a:latin typeface="Arial" pitchFamily="34" charset="0"/>
              </a:rPr>
              <a:t>, del </a:t>
            </a:r>
            <a:r>
              <a:rPr lang="it-IT" altLang="it-IT" sz="2400" dirty="0" smtClean="0">
                <a:solidFill>
                  <a:schemeClr val="accent2"/>
                </a:solidFill>
                <a:latin typeface="Arial" pitchFamily="34" charset="0"/>
              </a:rPr>
              <a:t>Complemento</a:t>
            </a:r>
            <a:r>
              <a:rPr lang="it-IT" altLang="it-IT" sz="2400" dirty="0" smtClean="0">
                <a:latin typeface="Arial" pitchFamily="34" charset="0"/>
              </a:rPr>
              <a:t> e di molti </a:t>
            </a:r>
            <a:r>
              <a:rPr lang="it-IT" altLang="it-IT" sz="2400" dirty="0" smtClean="0">
                <a:solidFill>
                  <a:srgbClr val="008000"/>
                </a:solidFill>
                <a:latin typeface="Arial" pitchFamily="34" charset="0"/>
              </a:rPr>
              <a:t>chemioterapici</a:t>
            </a:r>
            <a:r>
              <a:rPr lang="it-IT" altLang="it-IT" sz="2400" dirty="0" smtClean="0">
                <a:latin typeface="Arial" pitchFamily="34" charset="0"/>
              </a:rPr>
              <a:t>.</a:t>
            </a:r>
          </a:p>
          <a:p>
            <a:pPr>
              <a:lnSpc>
                <a:spcPct val="125000"/>
              </a:lnSpc>
              <a:buFontTx/>
              <a:buNone/>
              <a:tabLst>
                <a:tab pos="6196013" algn="l"/>
              </a:tabLst>
            </a:pPr>
            <a:r>
              <a:rPr lang="it-IT" altLang="it-IT" sz="2400" dirty="0" smtClean="0">
                <a:latin typeface="Arial" pitchFamily="34" charset="0"/>
              </a:rPr>
              <a:t>L’impermeabilità di queste barriere varia nell’arco della vita </a:t>
            </a:r>
          </a:p>
          <a:p>
            <a:pPr>
              <a:lnSpc>
                <a:spcPct val="125000"/>
              </a:lnSpc>
              <a:buFontTx/>
              <a:buNone/>
              <a:tabLst>
                <a:tab pos="6196013" algn="l"/>
              </a:tabLst>
            </a:pPr>
            <a:r>
              <a:rPr lang="it-IT" altLang="it-IT" sz="2400" dirty="0" smtClean="0">
                <a:latin typeface="Arial" pitchFamily="34" charset="0"/>
              </a:rPr>
              <a:t>	(è minore nell’età neonatale) ed è ridotta in concomitanza </a:t>
            </a:r>
          </a:p>
          <a:p>
            <a:pPr>
              <a:lnSpc>
                <a:spcPct val="125000"/>
              </a:lnSpc>
              <a:buFontTx/>
              <a:buNone/>
              <a:tabLst>
                <a:tab pos="6196013" algn="l"/>
              </a:tabLst>
            </a:pPr>
            <a:r>
              <a:rPr lang="it-IT" altLang="it-IT" sz="2400" dirty="0" smtClean="0">
                <a:latin typeface="Arial" pitchFamily="34" charset="0"/>
              </a:rPr>
              <a:t>	di certi stati fisiologici (periodo mestruale, gravidanza) o patologici (meningiti, intossicazioni).</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835696" y="188640"/>
            <a:ext cx="5385770" cy="523220"/>
          </a:xfrm>
          <a:prstGeom prst="rect">
            <a:avLst/>
          </a:prstGeom>
          <a:noFill/>
        </p:spPr>
        <p:txBody>
          <a:bodyPr wrap="none" rtlCol="0">
            <a:spAutoFit/>
          </a:bodyPr>
          <a:lstStyle/>
          <a:p>
            <a:pPr eaLnBrk="1" fontAlgn="auto" hangingPunct="1">
              <a:spcBef>
                <a:spcPts val="0"/>
              </a:spcBef>
              <a:spcAft>
                <a:spcPts val="0"/>
              </a:spcAft>
            </a:pPr>
            <a:r>
              <a:rPr lang="en-US" sz="2800" dirty="0" err="1" smtClean="0">
                <a:solidFill>
                  <a:prstClr val="black"/>
                </a:solidFill>
                <a:latin typeface="Calibri"/>
              </a:rPr>
              <a:t>Meningite</a:t>
            </a:r>
            <a:r>
              <a:rPr lang="en-US" sz="2800" dirty="0" smtClean="0">
                <a:solidFill>
                  <a:prstClr val="black"/>
                </a:solidFill>
                <a:latin typeface="Calibri"/>
              </a:rPr>
              <a:t> da </a:t>
            </a:r>
            <a:r>
              <a:rPr lang="en-US" sz="2800" i="1" dirty="0" smtClean="0">
                <a:solidFill>
                  <a:prstClr val="black"/>
                </a:solidFill>
                <a:latin typeface="Calibri"/>
              </a:rPr>
              <a:t>Neisseria </a:t>
            </a:r>
            <a:r>
              <a:rPr lang="en-US" sz="2800" i="1" dirty="0" err="1" smtClean="0">
                <a:solidFill>
                  <a:prstClr val="black"/>
                </a:solidFill>
                <a:latin typeface="Calibri"/>
              </a:rPr>
              <a:t>meningitidis</a:t>
            </a:r>
            <a:endParaRPr lang="en-US" sz="2800" dirty="0">
              <a:solidFill>
                <a:prstClr val="black"/>
              </a:solidFill>
              <a:latin typeface="Calibri"/>
            </a:endParaRP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980728"/>
            <a:ext cx="7344816" cy="5508612"/>
          </a:xfrm>
          <a:prstGeom prst="rect">
            <a:avLst/>
          </a:prstGeom>
        </p:spPr>
      </p:pic>
    </p:spTree>
    <p:extLst>
      <p:ext uri="{BB962C8B-B14F-4D97-AF65-F5344CB8AC3E}">
        <p14:creationId xmlns:p14="http://schemas.microsoft.com/office/powerpoint/2010/main" val="88834305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835696" y="188640"/>
            <a:ext cx="5400196" cy="523220"/>
          </a:xfrm>
          <a:prstGeom prst="rect">
            <a:avLst/>
          </a:prstGeom>
          <a:noFill/>
        </p:spPr>
        <p:txBody>
          <a:bodyPr wrap="none" rtlCol="0">
            <a:spAutoFit/>
          </a:bodyPr>
          <a:lstStyle/>
          <a:p>
            <a:pPr eaLnBrk="1" fontAlgn="auto" hangingPunct="1">
              <a:spcBef>
                <a:spcPts val="0"/>
              </a:spcBef>
              <a:spcAft>
                <a:spcPts val="0"/>
              </a:spcAft>
            </a:pPr>
            <a:r>
              <a:rPr lang="en-US" sz="2800" dirty="0" err="1" smtClean="0">
                <a:solidFill>
                  <a:prstClr val="black"/>
                </a:solidFill>
                <a:latin typeface="Calibri"/>
              </a:rPr>
              <a:t>Meningite</a:t>
            </a:r>
            <a:r>
              <a:rPr lang="en-US" sz="2800" dirty="0" smtClean="0">
                <a:solidFill>
                  <a:prstClr val="black"/>
                </a:solidFill>
                <a:latin typeface="Calibri"/>
              </a:rPr>
              <a:t> da </a:t>
            </a:r>
            <a:r>
              <a:rPr lang="en-US" sz="2800" i="1" dirty="0" smtClean="0">
                <a:solidFill>
                  <a:prstClr val="black"/>
                </a:solidFill>
                <a:latin typeface="Calibri"/>
              </a:rPr>
              <a:t>Neisseria </a:t>
            </a:r>
            <a:r>
              <a:rPr lang="en-US" sz="2800" i="1" dirty="0" err="1" smtClean="0">
                <a:solidFill>
                  <a:prstClr val="black"/>
                </a:solidFill>
                <a:latin typeface="Calibri"/>
              </a:rPr>
              <a:t>meningitidis</a:t>
            </a:r>
            <a:endParaRPr lang="en-US" sz="2800" i="1" dirty="0">
              <a:solidFill>
                <a:prstClr val="black"/>
              </a:solidFill>
              <a:latin typeface="Calibri"/>
            </a:endParaRP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980728"/>
            <a:ext cx="7344816" cy="5508612"/>
          </a:xfrm>
          <a:prstGeom prst="rect">
            <a:avLst/>
          </a:prstGeom>
        </p:spPr>
      </p:pic>
    </p:spTree>
    <p:extLst>
      <p:ext uri="{BB962C8B-B14F-4D97-AF65-F5344CB8AC3E}">
        <p14:creationId xmlns:p14="http://schemas.microsoft.com/office/powerpoint/2010/main" val="25719120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544438" y="188640"/>
            <a:ext cx="6104685" cy="523220"/>
          </a:xfrm>
          <a:prstGeom prst="rect">
            <a:avLst/>
          </a:prstGeom>
          <a:noFill/>
        </p:spPr>
        <p:txBody>
          <a:bodyPr wrap="none" rtlCol="0">
            <a:spAutoFit/>
          </a:bodyPr>
          <a:lstStyle/>
          <a:p>
            <a:pPr eaLnBrk="1" fontAlgn="auto" hangingPunct="1">
              <a:spcBef>
                <a:spcPts val="0"/>
              </a:spcBef>
              <a:spcAft>
                <a:spcPts val="0"/>
              </a:spcAft>
            </a:pPr>
            <a:r>
              <a:rPr lang="en-US" sz="2800" dirty="0" err="1">
                <a:solidFill>
                  <a:prstClr val="black"/>
                </a:solidFill>
                <a:latin typeface="Calibri"/>
              </a:rPr>
              <a:t>Meningite</a:t>
            </a:r>
            <a:r>
              <a:rPr lang="en-US" sz="2800" dirty="0">
                <a:solidFill>
                  <a:prstClr val="black"/>
                </a:solidFill>
                <a:latin typeface="Calibri"/>
              </a:rPr>
              <a:t> da </a:t>
            </a:r>
            <a:r>
              <a:rPr lang="en-US" sz="2800" i="1" dirty="0" smtClean="0">
                <a:solidFill>
                  <a:prstClr val="black"/>
                </a:solidFill>
                <a:latin typeface="Calibri"/>
              </a:rPr>
              <a:t>Streptococcus pneumoniae</a:t>
            </a:r>
            <a:endParaRPr lang="en-US" sz="2800" dirty="0">
              <a:solidFill>
                <a:prstClr val="black"/>
              </a:solidFill>
              <a:latin typeface="Calibri"/>
            </a:endParaRPr>
          </a:p>
        </p:txBody>
      </p:sp>
      <p:pic>
        <p:nvPicPr>
          <p:cNvPr id="5" name="Immagine 4"/>
          <p:cNvPicPr>
            <a:picLocks noChangeAspect="1"/>
          </p:cNvPicPr>
          <p:nvPr/>
        </p:nvPicPr>
        <p:blipFill>
          <a:blip r:embed="rId2">
            <a:extLst>
              <a:ext uri="{BEBA8EAE-BF5A-486C-A8C5-ECC9F3942E4B}">
                <a14:imgProps xmlns:a14="http://schemas.microsoft.com/office/drawing/2010/main">
                  <a14:imgLayer r:embed="rId3">
                    <a14:imgEffect>
                      <a14:brightnessContrast bright="39000"/>
                    </a14:imgEffect>
                  </a14:imgLayer>
                </a14:imgProps>
              </a:ext>
              <a:ext uri="{28A0092B-C50C-407E-A947-70E740481C1C}">
                <a14:useLocalDpi xmlns:a14="http://schemas.microsoft.com/office/drawing/2010/main" val="0"/>
              </a:ext>
            </a:extLst>
          </a:blip>
          <a:stretch>
            <a:fillRect/>
          </a:stretch>
        </p:blipFill>
        <p:spPr>
          <a:xfrm>
            <a:off x="755576" y="836712"/>
            <a:ext cx="7344816" cy="5508612"/>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3112386"/>
            <a:ext cx="1109663"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3081090"/>
            <a:ext cx="1109663"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8991" y="4365104"/>
            <a:ext cx="1109663"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7168" y="2112194"/>
            <a:ext cx="1109663"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19513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3492" y="188640"/>
            <a:ext cx="6491008" cy="523220"/>
          </a:xfrm>
          <a:prstGeom prst="rect">
            <a:avLst/>
          </a:prstGeom>
          <a:noFill/>
        </p:spPr>
        <p:txBody>
          <a:bodyPr wrap="none" rtlCol="0">
            <a:spAutoFit/>
          </a:bodyPr>
          <a:lstStyle/>
          <a:p>
            <a:pPr eaLnBrk="1" fontAlgn="auto" hangingPunct="1">
              <a:spcBef>
                <a:spcPts val="0"/>
              </a:spcBef>
              <a:spcAft>
                <a:spcPts val="0"/>
              </a:spcAft>
            </a:pPr>
            <a:r>
              <a:rPr lang="en-US" sz="2800" dirty="0" err="1">
                <a:solidFill>
                  <a:prstClr val="black"/>
                </a:solidFill>
                <a:latin typeface="Calibri"/>
              </a:rPr>
              <a:t>Meningite</a:t>
            </a:r>
            <a:r>
              <a:rPr lang="en-US" sz="2800" dirty="0">
                <a:solidFill>
                  <a:prstClr val="black"/>
                </a:solidFill>
                <a:latin typeface="Calibri"/>
              </a:rPr>
              <a:t> da </a:t>
            </a:r>
            <a:r>
              <a:rPr lang="en-US" sz="2800" i="1" dirty="0" smtClean="0">
                <a:solidFill>
                  <a:prstClr val="black"/>
                </a:solidFill>
                <a:latin typeface="Calibri"/>
              </a:rPr>
              <a:t>Streptococcus pneumoniae </a:t>
            </a:r>
            <a:r>
              <a:rPr lang="en-US" sz="2800" dirty="0" smtClean="0">
                <a:solidFill>
                  <a:prstClr val="black"/>
                </a:solidFill>
                <a:latin typeface="Calibri"/>
              </a:rPr>
              <a:t> </a:t>
            </a:r>
            <a:endParaRPr lang="en-US" sz="2800" dirty="0">
              <a:solidFill>
                <a:prstClr val="black"/>
              </a:solidFill>
              <a:latin typeface="Calibri"/>
            </a:endParaRPr>
          </a:p>
        </p:txBody>
      </p:sp>
      <p:pic>
        <p:nvPicPr>
          <p:cNvPr id="4" name="Immagine 3"/>
          <p:cNvPicPr>
            <a:picLocks noChangeAspect="1"/>
          </p:cNvPicPr>
          <p:nvPr/>
        </p:nvPicPr>
        <p:blipFill>
          <a:blip r:embed="rId2">
            <a:extLst>
              <a:ext uri="{BEBA8EAE-BF5A-486C-A8C5-ECC9F3942E4B}">
                <a14:imgProps xmlns:a14="http://schemas.microsoft.com/office/drawing/2010/main">
                  <a14:imgLayer r:embed="rId3">
                    <a14:imgEffect>
                      <a14:brightnessContrast bright="49000"/>
                    </a14:imgEffect>
                  </a14:imgLayer>
                </a14:imgProps>
              </a:ext>
              <a:ext uri="{28A0092B-C50C-407E-A947-70E740481C1C}">
                <a14:useLocalDpi xmlns:a14="http://schemas.microsoft.com/office/drawing/2010/main" val="0"/>
              </a:ext>
            </a:extLst>
          </a:blip>
          <a:stretch>
            <a:fillRect/>
          </a:stretch>
        </p:blipFill>
        <p:spPr>
          <a:xfrm>
            <a:off x="909537" y="987654"/>
            <a:ext cx="7334871" cy="5501153"/>
          </a:xfrm>
          <a:prstGeom prst="rect">
            <a:avLst/>
          </a:prstGeom>
        </p:spPr>
      </p:pic>
      <p:sp>
        <p:nvSpPr>
          <p:cNvPr id="3" name="Ovale 2"/>
          <p:cNvSpPr/>
          <p:nvPr/>
        </p:nvSpPr>
        <p:spPr>
          <a:xfrm>
            <a:off x="4427984" y="3429000"/>
            <a:ext cx="1080120" cy="93610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217506335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547664" y="188640"/>
            <a:ext cx="5897897" cy="954107"/>
          </a:xfrm>
          <a:prstGeom prst="rect">
            <a:avLst/>
          </a:prstGeom>
          <a:noFill/>
        </p:spPr>
        <p:txBody>
          <a:bodyPr wrap="none" rtlCol="0">
            <a:spAutoFit/>
          </a:bodyPr>
          <a:lstStyle/>
          <a:p>
            <a:pPr eaLnBrk="1" fontAlgn="auto" hangingPunct="1">
              <a:spcBef>
                <a:spcPts val="0"/>
              </a:spcBef>
              <a:spcAft>
                <a:spcPts val="0"/>
              </a:spcAft>
            </a:pPr>
            <a:r>
              <a:rPr lang="en-US" sz="2800" dirty="0" err="1">
                <a:solidFill>
                  <a:prstClr val="black"/>
                </a:solidFill>
                <a:latin typeface="Calibri"/>
              </a:rPr>
              <a:t>Meningite</a:t>
            </a:r>
            <a:r>
              <a:rPr lang="en-US" sz="2800" dirty="0">
                <a:solidFill>
                  <a:prstClr val="black"/>
                </a:solidFill>
                <a:latin typeface="Calibri"/>
              </a:rPr>
              <a:t> da </a:t>
            </a:r>
            <a:r>
              <a:rPr lang="en-US" sz="2800" i="1" dirty="0" smtClean="0">
                <a:solidFill>
                  <a:prstClr val="black"/>
                </a:solidFill>
                <a:latin typeface="Calibri"/>
              </a:rPr>
              <a:t>Streptococcus </a:t>
            </a:r>
            <a:r>
              <a:rPr lang="en-US" sz="2800" i="1" dirty="0" err="1" smtClean="0">
                <a:solidFill>
                  <a:prstClr val="black"/>
                </a:solidFill>
                <a:latin typeface="Calibri"/>
              </a:rPr>
              <a:t>agalactiae</a:t>
            </a:r>
            <a:endParaRPr lang="en-US" sz="2800" dirty="0">
              <a:solidFill>
                <a:prstClr val="black"/>
              </a:solidFill>
              <a:latin typeface="Calibri"/>
            </a:endParaRPr>
          </a:p>
          <a:p>
            <a:pPr eaLnBrk="1" fontAlgn="auto" hangingPunct="1">
              <a:spcBef>
                <a:spcPts val="0"/>
              </a:spcBef>
              <a:spcAft>
                <a:spcPts val="0"/>
              </a:spcAft>
            </a:pPr>
            <a:endParaRPr lang="en-US" sz="2800" i="1" dirty="0">
              <a:solidFill>
                <a:prstClr val="black"/>
              </a:solidFill>
              <a:latin typeface="Calibri"/>
            </a:endParaRPr>
          </a:p>
        </p:txBody>
      </p:sp>
      <p:pic>
        <p:nvPicPr>
          <p:cNvPr id="4" name="Immagine 3"/>
          <p:cNvPicPr>
            <a:picLocks noChangeAspect="1"/>
          </p:cNvPicPr>
          <p:nvPr/>
        </p:nvPicPr>
        <p:blipFill>
          <a:blip r:embed="rId2">
            <a:extLst>
              <a:ext uri="{BEBA8EAE-BF5A-486C-A8C5-ECC9F3942E4B}">
                <a14:imgProps xmlns:a14="http://schemas.microsoft.com/office/drawing/2010/main">
                  <a14:imgLayer r:embed="rId3">
                    <a14:imgEffect>
                      <a14:brightnessContrast bright="26000"/>
                    </a14:imgEffect>
                  </a14:imgLayer>
                </a14:imgProps>
              </a:ext>
              <a:ext uri="{28A0092B-C50C-407E-A947-70E740481C1C}">
                <a14:useLocalDpi xmlns:a14="http://schemas.microsoft.com/office/drawing/2010/main" val="0"/>
              </a:ext>
            </a:extLst>
          </a:blip>
          <a:stretch>
            <a:fillRect/>
          </a:stretch>
        </p:blipFill>
        <p:spPr>
          <a:xfrm>
            <a:off x="899592" y="782706"/>
            <a:ext cx="7272808" cy="5454606"/>
          </a:xfrm>
          <a:prstGeom prst="rect">
            <a:avLst/>
          </a:prstGeom>
        </p:spPr>
      </p:pic>
      <p:sp>
        <p:nvSpPr>
          <p:cNvPr id="5" name="CasellaDiTesto 4"/>
          <p:cNvSpPr txBox="1"/>
          <p:nvPr/>
        </p:nvSpPr>
        <p:spPr>
          <a:xfrm>
            <a:off x="2710634" y="6237312"/>
            <a:ext cx="3975767" cy="400110"/>
          </a:xfrm>
          <a:prstGeom prst="rect">
            <a:avLst/>
          </a:prstGeom>
          <a:noFill/>
        </p:spPr>
        <p:txBody>
          <a:bodyPr wrap="none" rtlCol="0">
            <a:spAutoFit/>
          </a:bodyPr>
          <a:lstStyle/>
          <a:p>
            <a:pPr algn="ctr" eaLnBrk="1" fontAlgn="auto" hangingPunct="1">
              <a:spcBef>
                <a:spcPts val="0"/>
              </a:spcBef>
              <a:spcAft>
                <a:spcPts val="0"/>
              </a:spcAft>
            </a:pPr>
            <a:r>
              <a:rPr lang="en-US" sz="2000" dirty="0" err="1" smtClean="0">
                <a:solidFill>
                  <a:prstClr val="black"/>
                </a:solidFill>
                <a:latin typeface="Arial" panose="020B0604020202020204" pitchFamily="34" charset="0"/>
                <a:cs typeface="Arial" panose="020B0604020202020204" pitchFamily="34" charset="0"/>
              </a:rPr>
              <a:t>Prelievo</a:t>
            </a:r>
            <a:r>
              <a:rPr lang="en-US" sz="2000" dirty="0" smtClean="0">
                <a:solidFill>
                  <a:prstClr val="black"/>
                </a:solidFill>
                <a:latin typeface="Arial" panose="020B0604020202020204" pitchFamily="34" charset="0"/>
                <a:cs typeface="Arial" panose="020B0604020202020204" pitchFamily="34" charset="0"/>
              </a:rPr>
              <a:t> </a:t>
            </a:r>
            <a:r>
              <a:rPr lang="en-US" sz="2000" dirty="0" err="1" smtClean="0">
                <a:solidFill>
                  <a:prstClr val="black"/>
                </a:solidFill>
                <a:latin typeface="Arial" panose="020B0604020202020204" pitchFamily="34" charset="0"/>
                <a:cs typeface="Arial" panose="020B0604020202020204" pitchFamily="34" charset="0"/>
              </a:rPr>
              <a:t>dopo</a:t>
            </a:r>
            <a:r>
              <a:rPr lang="en-US" sz="2000" dirty="0" smtClean="0">
                <a:solidFill>
                  <a:prstClr val="black"/>
                </a:solidFill>
                <a:latin typeface="Arial" panose="020B0604020202020204" pitchFamily="34" charset="0"/>
                <a:cs typeface="Arial" panose="020B0604020202020204" pitchFamily="34" charset="0"/>
              </a:rPr>
              <a:t> </a:t>
            </a:r>
            <a:r>
              <a:rPr lang="en-US" sz="2000" dirty="0" err="1" smtClean="0">
                <a:solidFill>
                  <a:prstClr val="black"/>
                </a:solidFill>
                <a:latin typeface="Arial" panose="020B0604020202020204" pitchFamily="34" charset="0"/>
                <a:cs typeface="Arial" panose="020B0604020202020204" pitchFamily="34" charset="0"/>
              </a:rPr>
              <a:t>terapia</a:t>
            </a:r>
            <a:r>
              <a:rPr lang="en-US" sz="2000" dirty="0" smtClean="0">
                <a:solidFill>
                  <a:prstClr val="black"/>
                </a:solidFill>
                <a:latin typeface="Arial" panose="020B0604020202020204" pitchFamily="34" charset="0"/>
                <a:cs typeface="Arial" panose="020B0604020202020204" pitchFamily="34" charset="0"/>
              </a:rPr>
              <a:t> </a:t>
            </a:r>
            <a:r>
              <a:rPr lang="en-US" sz="2000" dirty="0" err="1" smtClean="0">
                <a:solidFill>
                  <a:prstClr val="black"/>
                </a:solidFill>
                <a:latin typeface="Arial" panose="020B0604020202020204" pitchFamily="34" charset="0"/>
                <a:cs typeface="Arial" panose="020B0604020202020204" pitchFamily="34" charset="0"/>
              </a:rPr>
              <a:t>antibiotica</a:t>
            </a:r>
            <a:endParaRPr lang="en-US" sz="2000" b="1" u="sng" dirty="0">
              <a:solidFill>
                <a:prstClr val="black"/>
              </a:solidFill>
              <a:latin typeface="Arial" panose="020B0604020202020204" pitchFamily="34" charset="0"/>
              <a:cs typeface="Arial" panose="020B0604020202020204" pitchFamily="34" charset="0"/>
            </a:endParaRPr>
          </a:p>
        </p:txBody>
      </p:sp>
      <p:sp>
        <p:nvSpPr>
          <p:cNvPr id="6" name="Ovale 5"/>
          <p:cNvSpPr/>
          <p:nvPr/>
        </p:nvSpPr>
        <p:spPr>
          <a:xfrm>
            <a:off x="4067944" y="3573016"/>
            <a:ext cx="1080120" cy="93610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355907380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835696" y="188640"/>
            <a:ext cx="5625323" cy="523220"/>
          </a:xfrm>
          <a:prstGeom prst="rect">
            <a:avLst/>
          </a:prstGeom>
          <a:noFill/>
        </p:spPr>
        <p:txBody>
          <a:bodyPr wrap="none" rtlCol="0">
            <a:spAutoFit/>
          </a:bodyPr>
          <a:lstStyle/>
          <a:p>
            <a:pPr eaLnBrk="1" fontAlgn="auto" hangingPunct="1">
              <a:spcBef>
                <a:spcPts val="0"/>
              </a:spcBef>
              <a:spcAft>
                <a:spcPts val="0"/>
              </a:spcAft>
            </a:pPr>
            <a:r>
              <a:rPr lang="en-US" sz="2800" dirty="0" err="1">
                <a:solidFill>
                  <a:prstClr val="black"/>
                </a:solidFill>
                <a:latin typeface="Calibri"/>
              </a:rPr>
              <a:t>Meningite</a:t>
            </a:r>
            <a:r>
              <a:rPr lang="en-US" sz="2800" dirty="0">
                <a:solidFill>
                  <a:prstClr val="black"/>
                </a:solidFill>
                <a:latin typeface="Calibri"/>
              </a:rPr>
              <a:t> da </a:t>
            </a:r>
            <a:r>
              <a:rPr lang="en-US" sz="2800" i="1" dirty="0" smtClean="0">
                <a:solidFill>
                  <a:prstClr val="black"/>
                </a:solidFill>
                <a:latin typeface="Calibri"/>
              </a:rPr>
              <a:t>Listeria monocytogenes</a:t>
            </a:r>
            <a:endParaRPr lang="en-US" sz="2800" i="1" dirty="0">
              <a:solidFill>
                <a:prstClr val="black"/>
              </a:solidFill>
              <a:latin typeface="Calibri"/>
            </a:endParaRP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980728"/>
            <a:ext cx="7272808" cy="5454606"/>
          </a:xfrm>
          <a:prstGeom prst="rect">
            <a:avLst/>
          </a:prstGeom>
        </p:spPr>
      </p:pic>
      <p:sp>
        <p:nvSpPr>
          <p:cNvPr id="4" name="Ovale 3"/>
          <p:cNvSpPr/>
          <p:nvPr/>
        </p:nvSpPr>
        <p:spPr>
          <a:xfrm>
            <a:off x="3504111" y="3933056"/>
            <a:ext cx="1080120" cy="93610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415416615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835696" y="188640"/>
            <a:ext cx="5672643" cy="523220"/>
          </a:xfrm>
          <a:prstGeom prst="rect">
            <a:avLst/>
          </a:prstGeom>
          <a:noFill/>
        </p:spPr>
        <p:txBody>
          <a:bodyPr wrap="none" rtlCol="0">
            <a:spAutoFit/>
          </a:bodyPr>
          <a:lstStyle/>
          <a:p>
            <a:pPr eaLnBrk="1" fontAlgn="auto" hangingPunct="1">
              <a:spcBef>
                <a:spcPts val="0"/>
              </a:spcBef>
              <a:spcAft>
                <a:spcPts val="0"/>
              </a:spcAft>
            </a:pPr>
            <a:r>
              <a:rPr lang="en-US" sz="2800" dirty="0" err="1">
                <a:solidFill>
                  <a:prstClr val="black"/>
                </a:solidFill>
                <a:latin typeface="Calibri"/>
              </a:rPr>
              <a:t>Meningite</a:t>
            </a:r>
            <a:r>
              <a:rPr lang="en-US" sz="2800" dirty="0">
                <a:solidFill>
                  <a:prstClr val="black"/>
                </a:solidFill>
                <a:latin typeface="Calibri"/>
              </a:rPr>
              <a:t> da </a:t>
            </a:r>
            <a:r>
              <a:rPr lang="en-US" sz="2800" i="1" dirty="0" err="1" smtClean="0">
                <a:solidFill>
                  <a:prstClr val="black"/>
                </a:solidFill>
                <a:latin typeface="Calibri"/>
              </a:rPr>
              <a:t>Haemophilus</a:t>
            </a:r>
            <a:r>
              <a:rPr lang="en-US" sz="2800" i="1" dirty="0" smtClean="0">
                <a:solidFill>
                  <a:prstClr val="black"/>
                </a:solidFill>
                <a:latin typeface="Calibri"/>
              </a:rPr>
              <a:t> </a:t>
            </a:r>
            <a:r>
              <a:rPr lang="en-US" sz="2800" i="1" dirty="0" err="1" smtClean="0">
                <a:solidFill>
                  <a:prstClr val="black"/>
                </a:solidFill>
                <a:latin typeface="Calibri"/>
              </a:rPr>
              <a:t>influenzae</a:t>
            </a:r>
            <a:endParaRPr lang="en-US" sz="2800" i="1" dirty="0">
              <a:solidFill>
                <a:prstClr val="black"/>
              </a:solidFill>
              <a:latin typeface="Calibri"/>
            </a:endParaRPr>
          </a:p>
        </p:txBody>
      </p:sp>
      <p:pic>
        <p:nvPicPr>
          <p:cNvPr id="5" name="Immagine 4"/>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971600" y="908720"/>
            <a:ext cx="7200800" cy="5400600"/>
          </a:xfrm>
          <a:prstGeom prst="rect">
            <a:avLst/>
          </a:prstGeom>
        </p:spPr>
      </p:pic>
      <p:sp>
        <p:nvSpPr>
          <p:cNvPr id="4" name="Ovale 3"/>
          <p:cNvSpPr/>
          <p:nvPr/>
        </p:nvSpPr>
        <p:spPr>
          <a:xfrm>
            <a:off x="4499992" y="3789040"/>
            <a:ext cx="1080120" cy="93610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377606498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835696" y="188640"/>
            <a:ext cx="5932009" cy="954107"/>
          </a:xfrm>
          <a:prstGeom prst="rect">
            <a:avLst/>
          </a:prstGeom>
          <a:noFill/>
        </p:spPr>
        <p:txBody>
          <a:bodyPr wrap="none" rtlCol="0">
            <a:spAutoFit/>
          </a:bodyPr>
          <a:lstStyle/>
          <a:p>
            <a:pPr eaLnBrk="1" fontAlgn="auto" hangingPunct="1">
              <a:spcBef>
                <a:spcPts val="0"/>
              </a:spcBef>
              <a:spcAft>
                <a:spcPts val="0"/>
              </a:spcAft>
            </a:pPr>
            <a:r>
              <a:rPr lang="en-US" sz="2800" dirty="0" err="1">
                <a:solidFill>
                  <a:prstClr val="black"/>
                </a:solidFill>
                <a:latin typeface="Calibri"/>
              </a:rPr>
              <a:t>Meningite</a:t>
            </a:r>
            <a:r>
              <a:rPr lang="en-US" sz="2800" dirty="0">
                <a:solidFill>
                  <a:prstClr val="black"/>
                </a:solidFill>
                <a:latin typeface="Calibri"/>
              </a:rPr>
              <a:t> da </a:t>
            </a:r>
            <a:r>
              <a:rPr lang="en-US" sz="2800" i="1" dirty="0" err="1" smtClean="0">
                <a:solidFill>
                  <a:prstClr val="black"/>
                </a:solidFill>
                <a:latin typeface="Calibri"/>
              </a:rPr>
              <a:t>Criptococcus</a:t>
            </a:r>
            <a:r>
              <a:rPr lang="en-US" sz="2800" i="1" dirty="0" smtClean="0">
                <a:solidFill>
                  <a:prstClr val="black"/>
                </a:solidFill>
                <a:latin typeface="Calibri"/>
              </a:rPr>
              <a:t> </a:t>
            </a:r>
            <a:r>
              <a:rPr lang="en-US" sz="2800" i="1" dirty="0" err="1" smtClean="0">
                <a:solidFill>
                  <a:prstClr val="black"/>
                </a:solidFill>
                <a:latin typeface="Calibri"/>
              </a:rPr>
              <a:t>neoformans</a:t>
            </a:r>
            <a:endParaRPr lang="en-US" sz="2800" dirty="0">
              <a:solidFill>
                <a:prstClr val="black"/>
              </a:solidFill>
              <a:latin typeface="Calibri"/>
            </a:endParaRPr>
          </a:p>
          <a:p>
            <a:pPr eaLnBrk="1" fontAlgn="auto" hangingPunct="1">
              <a:spcBef>
                <a:spcPts val="0"/>
              </a:spcBef>
              <a:spcAft>
                <a:spcPts val="0"/>
              </a:spcAft>
            </a:pPr>
            <a:endParaRPr lang="en-US" sz="2800" i="1" dirty="0">
              <a:solidFill>
                <a:prstClr val="black"/>
              </a:solidFill>
              <a:latin typeface="Calibri"/>
            </a:endParaRPr>
          </a:p>
        </p:txBody>
      </p:sp>
      <p:pic>
        <p:nvPicPr>
          <p:cNvPr id="5" name="Immagine 4"/>
          <p:cNvPicPr>
            <a:picLocks noChangeAspect="1"/>
          </p:cNvPicPr>
          <p:nvPr/>
        </p:nvPicPr>
        <p:blipFill>
          <a:blip r:embed="rId2">
            <a:extLst>
              <a:ext uri="{BEBA8EAE-BF5A-486C-A8C5-ECC9F3942E4B}">
                <a14:imgProps xmlns:a14="http://schemas.microsoft.com/office/drawing/2010/main">
                  <a14:imgLayer r:embed="rId3">
                    <a14:imgEffect>
                      <a14:brightnessContrast bright="34000"/>
                    </a14:imgEffect>
                  </a14:imgLayer>
                </a14:imgProps>
              </a:ext>
              <a:ext uri="{28A0092B-C50C-407E-A947-70E740481C1C}">
                <a14:useLocalDpi xmlns:a14="http://schemas.microsoft.com/office/drawing/2010/main" val="0"/>
              </a:ext>
            </a:extLst>
          </a:blip>
          <a:stretch>
            <a:fillRect/>
          </a:stretch>
        </p:blipFill>
        <p:spPr>
          <a:xfrm>
            <a:off x="899592" y="894115"/>
            <a:ext cx="7416824" cy="5562618"/>
          </a:xfrm>
          <a:prstGeom prst="rect">
            <a:avLst/>
          </a:prstGeom>
        </p:spPr>
      </p:pic>
      <p:sp>
        <p:nvSpPr>
          <p:cNvPr id="4" name="Ovale 3"/>
          <p:cNvSpPr/>
          <p:nvPr/>
        </p:nvSpPr>
        <p:spPr>
          <a:xfrm>
            <a:off x="5652120" y="3429000"/>
            <a:ext cx="2304256" cy="187220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141468867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632" y="902736"/>
            <a:ext cx="6918752" cy="5189064"/>
          </a:xfrm>
          <a:prstGeom prst="rect">
            <a:avLst/>
          </a:prstGeom>
        </p:spPr>
      </p:pic>
      <p:sp>
        <p:nvSpPr>
          <p:cNvPr id="7" name="CasellaDiTesto 6"/>
          <p:cNvSpPr txBox="1"/>
          <p:nvPr/>
        </p:nvSpPr>
        <p:spPr>
          <a:xfrm>
            <a:off x="2555776" y="188640"/>
            <a:ext cx="3635675" cy="461665"/>
          </a:xfrm>
          <a:prstGeom prst="rect">
            <a:avLst/>
          </a:prstGeom>
          <a:noFill/>
        </p:spPr>
        <p:txBody>
          <a:bodyPr wrap="none" rtlCol="0">
            <a:spAutoFit/>
          </a:bodyPr>
          <a:lstStyle/>
          <a:p>
            <a:pPr eaLnBrk="1" fontAlgn="auto" hangingPunct="1">
              <a:spcBef>
                <a:spcPts val="0"/>
              </a:spcBef>
              <a:spcAft>
                <a:spcPts val="0"/>
              </a:spcAft>
            </a:pPr>
            <a:r>
              <a:rPr lang="en-US" dirty="0" err="1" smtClean="0">
                <a:solidFill>
                  <a:prstClr val="black"/>
                </a:solidFill>
                <a:latin typeface="Calibri"/>
              </a:rPr>
              <a:t>Meningoencefalite</a:t>
            </a:r>
            <a:r>
              <a:rPr lang="en-US" dirty="0" smtClean="0">
                <a:solidFill>
                  <a:prstClr val="black"/>
                </a:solidFill>
                <a:latin typeface="Calibri"/>
              </a:rPr>
              <a:t> da HSV1</a:t>
            </a:r>
            <a:endParaRPr lang="en-US" i="1" dirty="0">
              <a:solidFill>
                <a:prstClr val="black"/>
              </a:solidFill>
              <a:latin typeface="Calibri"/>
            </a:endParaRPr>
          </a:p>
        </p:txBody>
      </p:sp>
    </p:spTree>
    <p:extLst>
      <p:ext uri="{BB962C8B-B14F-4D97-AF65-F5344CB8AC3E}">
        <p14:creationId xmlns:p14="http://schemas.microsoft.com/office/powerpoint/2010/main" val="323634724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906628" y="188640"/>
            <a:ext cx="5113644" cy="461665"/>
          </a:xfrm>
          <a:prstGeom prst="rect">
            <a:avLst/>
          </a:prstGeom>
          <a:noFill/>
        </p:spPr>
        <p:txBody>
          <a:bodyPr wrap="none" rtlCol="0">
            <a:spAutoFit/>
          </a:bodyPr>
          <a:lstStyle/>
          <a:p>
            <a:pPr eaLnBrk="1" fontAlgn="auto" hangingPunct="1">
              <a:spcBef>
                <a:spcPts val="0"/>
              </a:spcBef>
              <a:spcAft>
                <a:spcPts val="0"/>
              </a:spcAft>
            </a:pPr>
            <a:r>
              <a:rPr lang="en-US" dirty="0" smtClean="0">
                <a:solidFill>
                  <a:prstClr val="black"/>
                </a:solidFill>
                <a:latin typeface="Calibri"/>
              </a:rPr>
              <a:t>PMN 45%, </a:t>
            </a:r>
            <a:r>
              <a:rPr lang="en-US" dirty="0" err="1" smtClean="0">
                <a:solidFill>
                  <a:prstClr val="black"/>
                </a:solidFill>
                <a:latin typeface="Calibri"/>
              </a:rPr>
              <a:t>monociti</a:t>
            </a:r>
            <a:r>
              <a:rPr lang="en-US" dirty="0" smtClean="0">
                <a:solidFill>
                  <a:prstClr val="black"/>
                </a:solidFill>
                <a:latin typeface="Calibri"/>
              </a:rPr>
              <a:t> 30%, </a:t>
            </a:r>
            <a:r>
              <a:rPr lang="en-US" dirty="0" err="1" smtClean="0">
                <a:solidFill>
                  <a:prstClr val="black"/>
                </a:solidFill>
                <a:latin typeface="Calibri"/>
              </a:rPr>
              <a:t>linfociti</a:t>
            </a:r>
            <a:r>
              <a:rPr lang="en-US" dirty="0" smtClean="0">
                <a:solidFill>
                  <a:prstClr val="black"/>
                </a:solidFill>
                <a:latin typeface="Calibri"/>
              </a:rPr>
              <a:t> 25% </a:t>
            </a:r>
            <a:endParaRPr lang="en-US" i="1" dirty="0">
              <a:solidFill>
                <a:prstClr val="black"/>
              </a:solidFill>
              <a:latin typeface="Calibri"/>
            </a:endParaRPr>
          </a:p>
        </p:txBody>
      </p:sp>
      <p:pic>
        <p:nvPicPr>
          <p:cNvPr id="2" name="Immagine 1"/>
          <p:cNvPicPr>
            <a:picLocks noChangeAspect="1"/>
          </p:cNvPicPr>
          <p:nvPr/>
        </p:nvPicPr>
        <p:blipFill>
          <a:blip r:embed="rId2">
            <a:extLst>
              <a:ext uri="{BEBA8EAE-BF5A-486C-A8C5-ECC9F3942E4B}">
                <a14:imgProps xmlns:a14="http://schemas.microsoft.com/office/drawing/2010/main">
                  <a14:imgLayer r:embed="rId3">
                    <a14:imgEffect>
                      <a14:brightnessContrast bright="44000"/>
                    </a14:imgEffect>
                  </a14:imgLayer>
                </a14:imgProps>
              </a:ext>
              <a:ext uri="{28A0092B-C50C-407E-A947-70E740481C1C}">
                <a14:useLocalDpi xmlns:a14="http://schemas.microsoft.com/office/drawing/2010/main" val="0"/>
              </a:ext>
            </a:extLst>
          </a:blip>
          <a:stretch>
            <a:fillRect/>
          </a:stretch>
        </p:blipFill>
        <p:spPr>
          <a:xfrm>
            <a:off x="827584" y="674694"/>
            <a:ext cx="7416824" cy="5562618"/>
          </a:xfrm>
          <a:prstGeom prst="rect">
            <a:avLst/>
          </a:prstGeom>
        </p:spPr>
      </p:pic>
    </p:spTree>
    <p:extLst>
      <p:ext uri="{BB962C8B-B14F-4D97-AF65-F5344CB8AC3E}">
        <p14:creationId xmlns:p14="http://schemas.microsoft.com/office/powerpoint/2010/main" val="13733294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9"/>
          <p:cNvSpPr>
            <a:spLocks noChangeArrowheads="1"/>
          </p:cNvSpPr>
          <p:nvPr/>
        </p:nvSpPr>
        <p:spPr bwMode="auto">
          <a:xfrm>
            <a:off x="34925" y="6088063"/>
            <a:ext cx="9144000" cy="692150"/>
          </a:xfrm>
          <a:prstGeom prst="rect">
            <a:avLst/>
          </a:prstGeom>
          <a:solidFill>
            <a:schemeClr val="bg1"/>
          </a:solidFill>
          <a:ln w="9525">
            <a:solidFill>
              <a:schemeClr val="bg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it-IT" altLang="it-IT"/>
          </a:p>
        </p:txBody>
      </p:sp>
      <p:pic>
        <p:nvPicPr>
          <p:cNvPr id="10243" name="Picture 5" descr="fig96_2"/>
          <p:cNvPicPr>
            <a:picLocks noChangeAspect="1" noChangeArrowheads="1"/>
          </p:cNvPicPr>
          <p:nvPr/>
        </p:nvPicPr>
        <p:blipFill>
          <a:blip r:embed="rId2">
            <a:lum bright="-6000" contrast="24000"/>
            <a:extLst>
              <a:ext uri="{28A0092B-C50C-407E-A947-70E740481C1C}">
                <a14:useLocalDpi xmlns:a14="http://schemas.microsoft.com/office/drawing/2010/main" val="0"/>
              </a:ext>
            </a:extLst>
          </a:blip>
          <a:srcRect/>
          <a:stretch>
            <a:fillRect/>
          </a:stretch>
        </p:blipFill>
        <p:spPr bwMode="auto">
          <a:xfrm>
            <a:off x="34925" y="227013"/>
            <a:ext cx="9107488" cy="593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4"/>
          <p:cNvSpPr txBox="1">
            <a:spLocks noChangeArrowheads="1"/>
          </p:cNvSpPr>
          <p:nvPr/>
        </p:nvSpPr>
        <p:spPr bwMode="auto">
          <a:xfrm>
            <a:off x="39688" y="44450"/>
            <a:ext cx="9124950" cy="427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it-IT" altLang="it-IT" sz="2200">
                <a:latin typeface="Arial" pitchFamily="34" charset="0"/>
              </a:rPr>
              <a:t>Barriera emato-encefalica: strette giunzioni cellulari racchiudono il SNC</a:t>
            </a:r>
          </a:p>
        </p:txBody>
      </p:sp>
      <p:sp>
        <p:nvSpPr>
          <p:cNvPr id="10245" name="Text Box 6"/>
          <p:cNvSpPr txBox="1">
            <a:spLocks noChangeArrowheads="1"/>
          </p:cNvSpPr>
          <p:nvPr/>
        </p:nvSpPr>
        <p:spPr bwMode="auto">
          <a:xfrm>
            <a:off x="209550" y="5013325"/>
            <a:ext cx="3676650" cy="1465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it-IT" altLang="it-IT" sz="1800" b="1">
                <a:latin typeface="Arial" pitchFamily="34" charset="0"/>
              </a:rPr>
              <a:t>Capillari cerebrali</a:t>
            </a:r>
          </a:p>
          <a:p>
            <a:r>
              <a:rPr lang="it-IT" altLang="it-IT" sz="1800">
                <a:latin typeface="Arial" pitchFamily="34" charset="0"/>
              </a:rPr>
              <a:t>non mostrano fenestrazioni e </a:t>
            </a:r>
          </a:p>
          <a:p>
            <a:r>
              <a:rPr lang="it-IT" altLang="it-IT" sz="1800">
                <a:latin typeface="Arial" pitchFamily="34" charset="0"/>
              </a:rPr>
              <a:t>presentano una densa membrana </a:t>
            </a:r>
          </a:p>
          <a:p>
            <a:r>
              <a:rPr lang="it-IT" altLang="it-IT" sz="1800">
                <a:latin typeface="Arial" pitchFamily="34" charset="0"/>
              </a:rPr>
              <a:t>basale e astrociti </a:t>
            </a:r>
          </a:p>
          <a:p>
            <a:r>
              <a:rPr lang="it-IT" altLang="it-IT" sz="1800">
                <a:latin typeface="Arial" pitchFamily="34" charset="0"/>
              </a:rPr>
              <a:t>parzialmente sovrapposti.</a:t>
            </a:r>
          </a:p>
        </p:txBody>
      </p:sp>
      <p:sp>
        <p:nvSpPr>
          <p:cNvPr id="10246" name="Text Box 7"/>
          <p:cNvSpPr txBox="1">
            <a:spLocks noChangeArrowheads="1"/>
          </p:cNvSpPr>
          <p:nvPr/>
        </p:nvSpPr>
        <p:spPr bwMode="auto">
          <a:xfrm>
            <a:off x="6915150" y="5013325"/>
            <a:ext cx="2012950" cy="915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it-IT" altLang="it-IT" sz="1800" b="1">
                <a:latin typeface="Arial" pitchFamily="34" charset="0"/>
              </a:rPr>
              <a:t>Cellule aracnoidi</a:t>
            </a:r>
          </a:p>
          <a:p>
            <a:r>
              <a:rPr lang="it-IT" altLang="it-IT" sz="1800">
                <a:latin typeface="Arial" pitchFamily="34" charset="0"/>
              </a:rPr>
              <a:t>mostrano strette </a:t>
            </a:r>
          </a:p>
          <a:p>
            <a:r>
              <a:rPr lang="it-IT" altLang="it-IT" sz="1800">
                <a:latin typeface="Arial" pitchFamily="34" charset="0"/>
              </a:rPr>
              <a:t>giunzioni cellulari</a:t>
            </a:r>
          </a:p>
        </p:txBody>
      </p:sp>
      <p:sp>
        <p:nvSpPr>
          <p:cNvPr id="10247" name="Rectangle 12"/>
          <p:cNvSpPr>
            <a:spLocks noChangeArrowheads="1"/>
          </p:cNvSpPr>
          <p:nvPr/>
        </p:nvSpPr>
        <p:spPr bwMode="auto">
          <a:xfrm>
            <a:off x="3635375" y="3357563"/>
            <a:ext cx="4105275" cy="9350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it-IT" altLang="it-IT"/>
          </a:p>
        </p:txBody>
      </p:sp>
      <p:pic>
        <p:nvPicPr>
          <p:cNvPr id="10248" name="Picture 11" descr="BBB"/>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l="12759" r="8536"/>
          <a:stretch>
            <a:fillRect/>
          </a:stretch>
        </p:blipFill>
        <p:spPr bwMode="auto">
          <a:xfrm>
            <a:off x="3943350" y="3500438"/>
            <a:ext cx="2933700"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Line 14"/>
          <p:cNvSpPr>
            <a:spLocks noChangeShapeType="1"/>
          </p:cNvSpPr>
          <p:nvPr/>
        </p:nvSpPr>
        <p:spPr bwMode="auto">
          <a:xfrm>
            <a:off x="3419475" y="5445125"/>
            <a:ext cx="1584325" cy="288925"/>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915816" y="188640"/>
            <a:ext cx="3073342" cy="523220"/>
          </a:xfrm>
          <a:prstGeom prst="rect">
            <a:avLst/>
          </a:prstGeom>
          <a:noFill/>
        </p:spPr>
        <p:txBody>
          <a:bodyPr wrap="none" rtlCol="0">
            <a:spAutoFit/>
          </a:bodyPr>
          <a:lstStyle/>
          <a:p>
            <a:pPr eaLnBrk="1" fontAlgn="auto" hangingPunct="1">
              <a:spcBef>
                <a:spcPts val="0"/>
              </a:spcBef>
              <a:spcAft>
                <a:spcPts val="0"/>
              </a:spcAft>
            </a:pPr>
            <a:r>
              <a:rPr lang="en-US" sz="2800" dirty="0" err="1" smtClean="0">
                <a:solidFill>
                  <a:prstClr val="black"/>
                </a:solidFill>
                <a:latin typeface="Calibri"/>
              </a:rPr>
              <a:t>Paziente</a:t>
            </a:r>
            <a:r>
              <a:rPr lang="en-US" sz="2800" dirty="0" smtClean="0">
                <a:solidFill>
                  <a:prstClr val="black"/>
                </a:solidFill>
                <a:latin typeface="Calibri"/>
              </a:rPr>
              <a:t> </a:t>
            </a:r>
            <a:r>
              <a:rPr lang="en-US" sz="2800" dirty="0" err="1" smtClean="0">
                <a:solidFill>
                  <a:prstClr val="black"/>
                </a:solidFill>
                <a:latin typeface="Calibri"/>
              </a:rPr>
              <a:t>oncologico</a:t>
            </a:r>
            <a:endParaRPr lang="en-US" sz="2800" i="1" dirty="0">
              <a:solidFill>
                <a:prstClr val="black"/>
              </a:solidFill>
              <a:latin typeface="Calibri"/>
            </a:endParaRPr>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908720"/>
            <a:ext cx="7128792" cy="5346594"/>
          </a:xfrm>
          <a:prstGeom prst="rect">
            <a:avLst/>
          </a:prstGeom>
        </p:spPr>
      </p:pic>
    </p:spTree>
    <p:extLst>
      <p:ext uri="{BB962C8B-B14F-4D97-AF65-F5344CB8AC3E}">
        <p14:creationId xmlns:p14="http://schemas.microsoft.com/office/powerpoint/2010/main" val="104101962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4"/>
          <p:cNvSpPr txBox="1">
            <a:spLocks noChangeArrowheads="1"/>
          </p:cNvSpPr>
          <p:nvPr/>
        </p:nvSpPr>
        <p:spPr bwMode="auto">
          <a:xfrm>
            <a:off x="2863850" y="115888"/>
            <a:ext cx="3241675" cy="4667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it-IT" altLang="it-IT" b="1" noProof="1">
                <a:latin typeface="Arial" pitchFamily="34" charset="0"/>
              </a:rPr>
              <a:t>ESAME COLTURALE</a:t>
            </a:r>
          </a:p>
        </p:txBody>
      </p:sp>
      <p:sp>
        <p:nvSpPr>
          <p:cNvPr id="38915" name="Text Box 5"/>
          <p:cNvSpPr txBox="1">
            <a:spLocks noChangeArrowheads="1"/>
          </p:cNvSpPr>
          <p:nvPr/>
        </p:nvSpPr>
        <p:spPr bwMode="auto">
          <a:xfrm>
            <a:off x="263525" y="2989263"/>
            <a:ext cx="4273550" cy="3387725"/>
          </a:xfrm>
          <a:prstGeom prst="rect">
            <a:avLst/>
          </a:prstGeom>
          <a:solidFill>
            <a:srgbClr val="FFFFCD"/>
          </a:solidFill>
          <a:ln w="9525">
            <a:solidFill>
              <a:srgbClr val="FF0000"/>
            </a:solidFill>
            <a:miter lim="800000"/>
            <a:headEnd/>
            <a:tailEnd/>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it-IT" altLang="it-IT" b="1" noProof="1">
                <a:latin typeface="Arial" pitchFamily="34" charset="0"/>
              </a:rPr>
              <a:t>MENINGITE BATTERICA</a:t>
            </a:r>
          </a:p>
          <a:p>
            <a:endParaRPr lang="it-IT" altLang="it-IT" b="1" noProof="1">
              <a:latin typeface="Arial" pitchFamily="34" charset="0"/>
            </a:endParaRPr>
          </a:p>
          <a:p>
            <a:r>
              <a:rPr lang="it-IT" altLang="it-IT" b="1">
                <a:latin typeface="Arial" pitchFamily="34" charset="0"/>
              </a:rPr>
              <a:t>L’esame colturale è</a:t>
            </a:r>
            <a:r>
              <a:rPr lang="it-IT" altLang="it-IT" b="1" noProof="1">
                <a:latin typeface="Arial" pitchFamily="34" charset="0"/>
              </a:rPr>
              <a:t> positiv</a:t>
            </a:r>
            <a:r>
              <a:rPr lang="it-IT" altLang="it-IT" b="1">
                <a:latin typeface="Arial" pitchFamily="34" charset="0"/>
              </a:rPr>
              <a:t>o</a:t>
            </a:r>
            <a:endParaRPr lang="it-IT" altLang="it-IT" b="1" noProof="1">
              <a:latin typeface="Arial" pitchFamily="34" charset="0"/>
            </a:endParaRPr>
          </a:p>
          <a:p>
            <a:r>
              <a:rPr lang="it-IT" altLang="it-IT" b="1" noProof="1">
                <a:latin typeface="Arial" pitchFamily="34" charset="0"/>
              </a:rPr>
              <a:t>nel 70-80% dei pazienti non </a:t>
            </a:r>
          </a:p>
          <a:p>
            <a:r>
              <a:rPr lang="it-IT" altLang="it-IT" b="1" noProof="1">
                <a:latin typeface="Arial" pitchFamily="34" charset="0"/>
              </a:rPr>
              <a:t>trattati.</a:t>
            </a:r>
          </a:p>
          <a:p>
            <a:endParaRPr lang="it-IT" altLang="it-IT" b="1">
              <a:latin typeface="Arial" pitchFamily="34" charset="0"/>
            </a:endParaRPr>
          </a:p>
          <a:p>
            <a:endParaRPr lang="it-IT" altLang="it-IT" b="1" noProof="1">
              <a:latin typeface="Arial" pitchFamily="34" charset="0"/>
            </a:endParaRPr>
          </a:p>
          <a:p>
            <a:r>
              <a:rPr lang="it-IT" altLang="it-IT" b="1">
                <a:latin typeface="Arial" pitchFamily="34" charset="0"/>
              </a:rPr>
              <a:t>n.b.: l’e</a:t>
            </a:r>
            <a:r>
              <a:rPr lang="it-IT" altLang="it-IT" b="1" noProof="1">
                <a:latin typeface="Arial" pitchFamily="34" charset="0"/>
              </a:rPr>
              <a:t>mocoltura</a:t>
            </a:r>
            <a:r>
              <a:rPr lang="it-IT" altLang="it-IT" b="1">
                <a:latin typeface="Arial" pitchFamily="34" charset="0"/>
              </a:rPr>
              <a:t> è </a:t>
            </a:r>
            <a:r>
              <a:rPr lang="it-IT" altLang="it-IT" b="1" noProof="1">
                <a:latin typeface="Arial" pitchFamily="34" charset="0"/>
              </a:rPr>
              <a:t>positiva</a:t>
            </a:r>
          </a:p>
          <a:p>
            <a:r>
              <a:rPr lang="it-IT" altLang="it-IT" b="1" noProof="1">
                <a:latin typeface="Arial" pitchFamily="34" charset="0"/>
              </a:rPr>
              <a:t>nel 40-60% dei casi</a:t>
            </a:r>
          </a:p>
        </p:txBody>
      </p:sp>
      <p:sp>
        <p:nvSpPr>
          <p:cNvPr id="38916" name="Rectangle 6"/>
          <p:cNvSpPr>
            <a:spLocks noChangeArrowheads="1"/>
          </p:cNvSpPr>
          <p:nvPr/>
        </p:nvSpPr>
        <p:spPr bwMode="auto">
          <a:xfrm>
            <a:off x="4716463" y="2989263"/>
            <a:ext cx="4017962" cy="3387725"/>
          </a:xfrm>
          <a:prstGeom prst="rect">
            <a:avLst/>
          </a:prstGeom>
          <a:solidFill>
            <a:srgbClr val="CCFFFF"/>
          </a:solidFill>
          <a:ln w="9525">
            <a:solidFill>
              <a:srgbClr val="FF0000"/>
            </a:solidFill>
            <a:miter lim="800000"/>
            <a:headEnd/>
            <a:tailEnd/>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it-IT" altLang="it-IT" b="1" noProof="1">
                <a:latin typeface="Arial" pitchFamily="34" charset="0"/>
              </a:rPr>
              <a:t>MENINGITE VIRALE</a:t>
            </a:r>
          </a:p>
          <a:p>
            <a:endParaRPr lang="it-IT" altLang="it-IT" b="1" dirty="0">
              <a:latin typeface="Arial" pitchFamily="34" charset="0"/>
            </a:endParaRPr>
          </a:p>
          <a:p>
            <a:r>
              <a:rPr lang="it-IT" altLang="it-IT" b="1" dirty="0">
                <a:latin typeface="Arial" pitchFamily="34" charset="0"/>
              </a:rPr>
              <a:t>Esame colturale su terreni</a:t>
            </a:r>
          </a:p>
          <a:p>
            <a:r>
              <a:rPr lang="it-IT" altLang="it-IT" b="1" dirty="0">
                <a:latin typeface="Arial" pitchFamily="34" charset="0"/>
              </a:rPr>
              <a:t>per batteriologia</a:t>
            </a:r>
            <a:r>
              <a:rPr lang="it-IT" altLang="it-IT" b="1" noProof="1">
                <a:latin typeface="Arial" pitchFamily="34" charset="0"/>
              </a:rPr>
              <a:t>: negativ</a:t>
            </a:r>
            <a:r>
              <a:rPr lang="it-IT" altLang="it-IT" b="1" dirty="0">
                <a:latin typeface="Arial" pitchFamily="34" charset="0"/>
              </a:rPr>
              <a:t>o</a:t>
            </a:r>
          </a:p>
          <a:p>
            <a:r>
              <a:rPr lang="it-IT" altLang="it-IT" b="1" dirty="0">
                <a:latin typeface="Arial" pitchFamily="34" charset="0"/>
              </a:rPr>
              <a:t>(ovviamente!) </a:t>
            </a:r>
            <a:endParaRPr lang="it-IT" altLang="it-IT" b="1" noProof="1">
              <a:latin typeface="Arial" pitchFamily="34" charset="0"/>
            </a:endParaRPr>
          </a:p>
          <a:p>
            <a:r>
              <a:rPr lang="it-IT" altLang="it-IT" b="1" noProof="1">
                <a:latin typeface="Arial" pitchFamily="34" charset="0"/>
              </a:rPr>
              <a:t>Colture </a:t>
            </a:r>
            <a:r>
              <a:rPr lang="it-IT" altLang="it-IT" b="1" dirty="0">
                <a:latin typeface="Arial" pitchFamily="34" charset="0"/>
              </a:rPr>
              <a:t>cellulari: </a:t>
            </a:r>
          </a:p>
          <a:p>
            <a:r>
              <a:rPr lang="it-IT" altLang="it-IT" b="1" dirty="0">
                <a:latin typeface="Arial" pitchFamily="34" charset="0"/>
              </a:rPr>
              <a:t>non di </a:t>
            </a:r>
            <a:r>
              <a:rPr lang="it-IT" altLang="it-IT" b="1" dirty="0" smtClean="0">
                <a:latin typeface="Arial" pitchFamily="34" charset="0"/>
              </a:rPr>
              <a:t>routine</a:t>
            </a:r>
          </a:p>
          <a:p>
            <a:r>
              <a:rPr lang="it-IT" altLang="it-IT" b="1" dirty="0" smtClean="0">
                <a:latin typeface="Arial" pitchFamily="34" charset="0"/>
              </a:rPr>
              <a:t>R</a:t>
            </a:r>
            <a:r>
              <a:rPr lang="it-IT" altLang="it-IT" b="1" noProof="1" smtClean="0">
                <a:latin typeface="Arial" pitchFamily="34" charset="0"/>
              </a:rPr>
              <a:t>icerca di antigeni virali: </a:t>
            </a:r>
          </a:p>
          <a:p>
            <a:r>
              <a:rPr lang="it-IT" altLang="it-IT" b="1" noProof="1" smtClean="0">
                <a:latin typeface="Arial" pitchFamily="34" charset="0"/>
              </a:rPr>
              <a:t>spesso positiv</a:t>
            </a:r>
            <a:r>
              <a:rPr lang="it-IT" altLang="it-IT" b="1" dirty="0" smtClean="0">
                <a:latin typeface="Arial" pitchFamily="34" charset="0"/>
              </a:rPr>
              <a:t>i</a:t>
            </a:r>
            <a:endParaRPr lang="it-IT" altLang="it-IT" b="1" noProof="1">
              <a:latin typeface="Arial" pitchFamily="34" charset="0"/>
            </a:endParaRPr>
          </a:p>
        </p:txBody>
      </p:sp>
      <p:sp>
        <p:nvSpPr>
          <p:cNvPr id="38917" name="Text Box 10"/>
          <p:cNvSpPr txBox="1">
            <a:spLocks noChangeArrowheads="1"/>
          </p:cNvSpPr>
          <p:nvPr/>
        </p:nvSpPr>
        <p:spPr bwMode="auto">
          <a:xfrm>
            <a:off x="160338" y="765175"/>
            <a:ext cx="5491162" cy="1562100"/>
          </a:xfrm>
          <a:prstGeom prst="rect">
            <a:avLst/>
          </a:prstGeom>
          <a:solidFill>
            <a:srgbClr val="FFFFCD"/>
          </a:solidFill>
          <a:ln w="9525">
            <a:solidFill>
              <a:srgbClr val="FF0000"/>
            </a:solidFill>
            <a:miter lim="800000"/>
            <a:headEnd/>
            <a:tailEnd/>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it-IT" altLang="it-IT" b="1" dirty="0">
                <a:latin typeface="Arial" pitchFamily="34" charset="0"/>
              </a:rPr>
              <a:t>Il campione può essere centrifugato </a:t>
            </a:r>
          </a:p>
          <a:p>
            <a:r>
              <a:rPr lang="it-IT" altLang="it-IT" b="1" dirty="0">
                <a:latin typeface="Arial" pitchFamily="34" charset="0"/>
              </a:rPr>
              <a:t>per 10 minuti a 2000 </a:t>
            </a:r>
            <a:r>
              <a:rPr lang="it-IT" altLang="it-IT" b="1" dirty="0" err="1">
                <a:latin typeface="Arial" pitchFamily="34" charset="0"/>
              </a:rPr>
              <a:t>rpm</a:t>
            </a:r>
            <a:r>
              <a:rPr lang="it-IT" altLang="it-IT" b="1" dirty="0">
                <a:latin typeface="Arial" pitchFamily="34" charset="0"/>
              </a:rPr>
              <a:t> e il </a:t>
            </a:r>
          </a:p>
          <a:p>
            <a:r>
              <a:rPr lang="it-IT" altLang="it-IT" b="1" dirty="0">
                <a:latin typeface="Arial" pitchFamily="34" charset="0"/>
              </a:rPr>
              <a:t>sedimento seminato su </a:t>
            </a:r>
          </a:p>
          <a:p>
            <a:r>
              <a:rPr lang="it-IT" altLang="it-IT" b="1" dirty="0">
                <a:latin typeface="Arial" pitchFamily="34" charset="0"/>
              </a:rPr>
              <a:t>terreni </a:t>
            </a:r>
            <a:r>
              <a:rPr lang="it-IT" altLang="it-IT" b="1" dirty="0" smtClean="0">
                <a:latin typeface="Arial" pitchFamily="34" charset="0"/>
              </a:rPr>
              <a:t>elettivi e selettivi-differenziali</a:t>
            </a:r>
            <a:endParaRPr lang="it-IT" altLang="it-IT" b="1" noProof="1">
              <a:latin typeface="Arial" pitchFamily="34" charset="0"/>
            </a:endParaRPr>
          </a:p>
        </p:txBody>
      </p:sp>
      <p:pic>
        <p:nvPicPr>
          <p:cNvPr id="38918" name="Picture 11" descr="ZoneVelGrad"/>
          <p:cNvPicPr>
            <a:picLocks noChangeAspect="1" noChangeArrowheads="1"/>
          </p:cNvPicPr>
          <p:nvPr/>
        </p:nvPicPr>
        <p:blipFill>
          <a:blip r:embed="rId2">
            <a:lum contrast="6000"/>
            <a:extLst>
              <a:ext uri="{28A0092B-C50C-407E-A947-70E740481C1C}">
                <a14:useLocalDpi xmlns:a14="http://schemas.microsoft.com/office/drawing/2010/main" val="0"/>
              </a:ext>
            </a:extLst>
          </a:blip>
          <a:srcRect l="22002"/>
          <a:stretch>
            <a:fillRect/>
          </a:stretch>
        </p:blipFill>
        <p:spPr bwMode="auto">
          <a:xfrm>
            <a:off x="5724525" y="692150"/>
            <a:ext cx="2808288"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Oval 12"/>
          <p:cNvSpPr>
            <a:spLocks noChangeArrowheads="1"/>
          </p:cNvSpPr>
          <p:nvPr/>
        </p:nvSpPr>
        <p:spPr bwMode="auto">
          <a:xfrm>
            <a:off x="7667625" y="1916113"/>
            <a:ext cx="1008063" cy="649287"/>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it-IT" altLang="it-IT"/>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339752" y="404664"/>
            <a:ext cx="4325223" cy="523220"/>
          </a:xfrm>
          <a:prstGeom prst="rect">
            <a:avLst/>
          </a:prstGeom>
          <a:noFill/>
        </p:spPr>
        <p:txBody>
          <a:bodyPr wrap="none" rtlCol="0">
            <a:spAutoFit/>
          </a:bodyPr>
          <a:lstStyle/>
          <a:p>
            <a:pPr eaLnBrk="1" fontAlgn="auto" hangingPunct="1">
              <a:spcBef>
                <a:spcPts val="0"/>
              </a:spcBef>
              <a:spcAft>
                <a:spcPts val="0"/>
              </a:spcAft>
            </a:pPr>
            <a:r>
              <a:rPr lang="en-US" sz="2800" dirty="0" err="1" smtClean="0">
                <a:solidFill>
                  <a:prstClr val="black"/>
                </a:solidFill>
                <a:latin typeface="Arial" panose="020B0604020202020204" pitchFamily="34" charset="0"/>
                <a:cs typeface="Arial" panose="020B0604020202020204" pitchFamily="34" charset="0"/>
              </a:rPr>
              <a:t>Esame</a:t>
            </a:r>
            <a:r>
              <a:rPr lang="en-US" sz="2800" dirty="0" smtClean="0">
                <a:solidFill>
                  <a:prstClr val="black"/>
                </a:solidFill>
                <a:latin typeface="Arial" panose="020B0604020202020204" pitchFamily="34" charset="0"/>
                <a:cs typeface="Arial" panose="020B0604020202020204" pitchFamily="34" charset="0"/>
              </a:rPr>
              <a:t> </a:t>
            </a:r>
            <a:r>
              <a:rPr lang="en-US" sz="2800" dirty="0" err="1" smtClean="0">
                <a:solidFill>
                  <a:prstClr val="black"/>
                </a:solidFill>
                <a:latin typeface="Arial" panose="020B0604020202020204" pitchFamily="34" charset="0"/>
                <a:cs typeface="Arial" panose="020B0604020202020204" pitchFamily="34" charset="0"/>
              </a:rPr>
              <a:t>colturale</a:t>
            </a:r>
            <a:r>
              <a:rPr lang="en-US" sz="2800" dirty="0" smtClean="0">
                <a:solidFill>
                  <a:prstClr val="black"/>
                </a:solidFill>
                <a:latin typeface="Arial" panose="020B0604020202020204" pitchFamily="34" charset="0"/>
                <a:cs typeface="Arial" panose="020B0604020202020204" pitchFamily="34" charset="0"/>
              </a:rPr>
              <a:t> del liquor</a:t>
            </a:r>
            <a:endParaRPr lang="en-US" sz="2800" dirty="0">
              <a:solidFill>
                <a:prstClr val="black"/>
              </a:solidFill>
              <a:latin typeface="Arial" panose="020B0604020202020204" pitchFamily="34" charset="0"/>
              <a:cs typeface="Arial" panose="020B0604020202020204" pitchFamily="34" charset="0"/>
            </a:endParaRPr>
          </a:p>
        </p:txBody>
      </p:sp>
      <p:sp>
        <p:nvSpPr>
          <p:cNvPr id="3" name="CasellaDiTesto 2"/>
          <p:cNvSpPr txBox="1"/>
          <p:nvPr/>
        </p:nvSpPr>
        <p:spPr>
          <a:xfrm>
            <a:off x="360040" y="1988840"/>
            <a:ext cx="8388424" cy="2677656"/>
          </a:xfrm>
          <a:prstGeom prst="rect">
            <a:avLst/>
          </a:prstGeom>
          <a:noFill/>
        </p:spPr>
        <p:txBody>
          <a:bodyPr wrap="square" rtlCol="0">
            <a:spAutoFit/>
          </a:bodyPr>
          <a:lstStyle/>
          <a:p>
            <a:pPr marL="342900" indent="-342900" eaLnBrk="1" fontAlgn="auto" hangingPunct="1">
              <a:spcBef>
                <a:spcPts val="0"/>
              </a:spcBef>
              <a:spcAft>
                <a:spcPts val="0"/>
              </a:spcAft>
              <a:buFont typeface="Arial" panose="020B0604020202020204" pitchFamily="34" charset="0"/>
              <a:buChar char="•"/>
            </a:pPr>
            <a:r>
              <a:rPr lang="en-US" dirty="0" smtClean="0">
                <a:solidFill>
                  <a:prstClr val="black"/>
                </a:solidFill>
                <a:latin typeface="Arial" panose="020B0604020202020204" pitchFamily="34" charset="0"/>
                <a:cs typeface="Arial" panose="020B0604020202020204" pitchFamily="34" charset="0"/>
              </a:rPr>
              <a:t>Gold standard per la </a:t>
            </a:r>
            <a:r>
              <a:rPr lang="en-US" dirty="0" err="1" smtClean="0">
                <a:solidFill>
                  <a:prstClr val="black"/>
                </a:solidFill>
                <a:latin typeface="Arial" panose="020B0604020202020204" pitchFamily="34" charset="0"/>
                <a:cs typeface="Arial" panose="020B0604020202020204" pitchFamily="34" charset="0"/>
              </a:rPr>
              <a:t>diagnosi</a:t>
            </a:r>
            <a:r>
              <a:rPr lang="en-US" dirty="0" smtClean="0">
                <a:solidFill>
                  <a:prstClr val="black"/>
                </a:solidFill>
                <a:latin typeface="Arial" panose="020B0604020202020204" pitchFamily="34" charset="0"/>
                <a:cs typeface="Arial" panose="020B0604020202020204" pitchFamily="34" charset="0"/>
              </a:rPr>
              <a:t> di </a:t>
            </a:r>
            <a:r>
              <a:rPr lang="en-US" dirty="0" err="1" smtClean="0">
                <a:solidFill>
                  <a:prstClr val="black"/>
                </a:solidFill>
                <a:latin typeface="Arial" panose="020B0604020202020204" pitchFamily="34" charset="0"/>
                <a:cs typeface="Arial" panose="020B0604020202020204" pitchFamily="34" charset="0"/>
              </a:rPr>
              <a:t>meningite</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batterica</a:t>
            </a:r>
            <a:r>
              <a:rPr lang="en-US" dirty="0" smtClean="0">
                <a:solidFill>
                  <a:prstClr val="black"/>
                </a:solidFill>
                <a:latin typeface="Arial" panose="020B0604020202020204" pitchFamily="34" charset="0"/>
                <a:cs typeface="Arial" panose="020B0604020202020204" pitchFamily="34" charset="0"/>
              </a:rPr>
              <a:t>.</a:t>
            </a:r>
          </a:p>
          <a:p>
            <a:pPr marL="342900" indent="-342900" eaLnBrk="1" fontAlgn="auto" hangingPunct="1">
              <a:spcBef>
                <a:spcPts val="0"/>
              </a:spcBef>
              <a:spcAft>
                <a:spcPts val="0"/>
              </a:spcAft>
              <a:buFont typeface="Arial" panose="020B0604020202020204" pitchFamily="34" charset="0"/>
              <a:buChar char="•"/>
            </a:pPr>
            <a:endParaRPr lang="en-US" dirty="0">
              <a:solidFill>
                <a:prstClr val="black"/>
              </a:solidFill>
              <a:latin typeface="Arial" panose="020B0604020202020204" pitchFamily="34" charset="0"/>
              <a:cs typeface="Arial" panose="020B0604020202020204" pitchFamily="34" charset="0"/>
            </a:endParaRPr>
          </a:p>
          <a:p>
            <a:pPr marL="342900" indent="-342900" eaLnBrk="1" fontAlgn="auto" hangingPunct="1">
              <a:spcBef>
                <a:spcPts val="0"/>
              </a:spcBef>
              <a:spcAft>
                <a:spcPts val="0"/>
              </a:spcAft>
              <a:buFont typeface="Arial" panose="020B0604020202020204" pitchFamily="34" charset="0"/>
              <a:buChar char="•"/>
            </a:pPr>
            <a:r>
              <a:rPr lang="en-US" dirty="0" err="1" smtClean="0">
                <a:solidFill>
                  <a:prstClr val="black"/>
                </a:solidFill>
                <a:latin typeface="Arial" panose="020B0604020202020204" pitchFamily="34" charset="0"/>
                <a:cs typeface="Arial" panose="020B0604020202020204" pitchFamily="34" charset="0"/>
              </a:rPr>
              <a:t>Positiva</a:t>
            </a:r>
            <a:r>
              <a:rPr lang="en-US" dirty="0" smtClean="0">
                <a:solidFill>
                  <a:prstClr val="black"/>
                </a:solidFill>
                <a:latin typeface="Arial" panose="020B0604020202020204" pitchFamily="34" charset="0"/>
                <a:cs typeface="Arial" panose="020B0604020202020204" pitchFamily="34" charset="0"/>
              </a:rPr>
              <a:t> nell’80 - 90% </a:t>
            </a:r>
            <a:r>
              <a:rPr lang="en-US" dirty="0" err="1" smtClean="0">
                <a:solidFill>
                  <a:prstClr val="black"/>
                </a:solidFill>
                <a:latin typeface="Arial" panose="020B0604020202020204" pitchFamily="34" charset="0"/>
                <a:cs typeface="Arial" panose="020B0604020202020204" pitchFamily="34" charset="0"/>
              </a:rPr>
              <a:t>dei</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pz</a:t>
            </a:r>
            <a:r>
              <a:rPr lang="en-US" dirty="0" smtClean="0">
                <a:solidFill>
                  <a:prstClr val="black"/>
                </a:solidFill>
                <a:latin typeface="Arial" panose="020B0604020202020204" pitchFamily="34" charset="0"/>
                <a:cs typeface="Arial" panose="020B0604020202020204" pitchFamily="34" charset="0"/>
              </a:rPr>
              <a:t> con </a:t>
            </a:r>
            <a:r>
              <a:rPr lang="en-US" dirty="0" err="1" smtClean="0">
                <a:solidFill>
                  <a:prstClr val="black"/>
                </a:solidFill>
                <a:latin typeface="Arial" panose="020B0604020202020204" pitchFamily="34" charset="0"/>
                <a:cs typeface="Arial" panose="020B0604020202020204" pitchFamily="34" charset="0"/>
              </a:rPr>
              <a:t>meningite</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acquisita</a:t>
            </a:r>
            <a:r>
              <a:rPr lang="en-US" dirty="0" smtClean="0">
                <a:solidFill>
                  <a:prstClr val="black"/>
                </a:solidFill>
                <a:latin typeface="Arial" panose="020B0604020202020204" pitchFamily="34" charset="0"/>
                <a:cs typeface="Arial" panose="020B0604020202020204" pitchFamily="34" charset="0"/>
              </a:rPr>
              <a:t> in </a:t>
            </a:r>
            <a:r>
              <a:rPr lang="en-US" dirty="0" err="1" smtClean="0">
                <a:solidFill>
                  <a:prstClr val="black"/>
                </a:solidFill>
                <a:latin typeface="Arial" panose="020B0604020202020204" pitchFamily="34" charset="0"/>
                <a:cs typeface="Arial" panose="020B0604020202020204" pitchFamily="34" charset="0"/>
              </a:rPr>
              <a:t>comunità</a:t>
            </a:r>
            <a:r>
              <a:rPr lang="en-US" dirty="0" smtClean="0">
                <a:solidFill>
                  <a:prstClr val="black"/>
                </a:solidFill>
                <a:latin typeface="Arial" panose="020B0604020202020204" pitchFamily="34" charset="0"/>
                <a:cs typeface="Arial" panose="020B0604020202020204" pitchFamily="34" charset="0"/>
              </a:rPr>
              <a:t>, se </a:t>
            </a:r>
            <a:r>
              <a:rPr lang="en-US" dirty="0" err="1" smtClean="0">
                <a:solidFill>
                  <a:prstClr val="black"/>
                </a:solidFill>
                <a:latin typeface="Arial" panose="020B0604020202020204" pitchFamily="34" charset="0"/>
                <a:cs typeface="Arial" panose="020B0604020202020204" pitchFamily="34" charset="0"/>
              </a:rPr>
              <a:t>il</a:t>
            </a:r>
            <a:r>
              <a:rPr lang="en-US" dirty="0" smtClean="0">
                <a:solidFill>
                  <a:prstClr val="black"/>
                </a:solidFill>
                <a:latin typeface="Arial" panose="020B0604020202020204" pitchFamily="34" charset="0"/>
                <a:cs typeface="Arial" panose="020B0604020202020204" pitchFamily="34" charset="0"/>
              </a:rPr>
              <a:t> liquor è </a:t>
            </a:r>
            <a:r>
              <a:rPr lang="en-US" dirty="0" err="1" smtClean="0">
                <a:solidFill>
                  <a:prstClr val="black"/>
                </a:solidFill>
                <a:latin typeface="Arial" panose="020B0604020202020204" pitchFamily="34" charset="0"/>
                <a:cs typeface="Arial" panose="020B0604020202020204" pitchFamily="34" charset="0"/>
              </a:rPr>
              <a:t>prelevato</a:t>
            </a:r>
            <a:r>
              <a:rPr lang="en-US" dirty="0" smtClean="0">
                <a:solidFill>
                  <a:prstClr val="black"/>
                </a:solidFill>
                <a:latin typeface="Arial" panose="020B0604020202020204" pitchFamily="34" charset="0"/>
                <a:cs typeface="Arial" panose="020B0604020202020204" pitchFamily="34" charset="0"/>
              </a:rPr>
              <a:t> prima </a:t>
            </a:r>
            <a:r>
              <a:rPr lang="en-US" dirty="0" err="1" smtClean="0">
                <a:solidFill>
                  <a:prstClr val="black"/>
                </a:solidFill>
                <a:latin typeface="Arial" panose="020B0604020202020204" pitchFamily="34" charset="0"/>
                <a:cs typeface="Arial" panose="020B0604020202020204" pitchFamily="34" charset="0"/>
              </a:rPr>
              <a:t>dell’inizio</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della</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terapia</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antibiotica</a:t>
            </a:r>
            <a:r>
              <a:rPr lang="en-US" dirty="0" smtClean="0">
                <a:solidFill>
                  <a:prstClr val="black"/>
                </a:solidFill>
                <a:latin typeface="Arial" panose="020B0604020202020204" pitchFamily="34" charset="0"/>
                <a:cs typeface="Arial" panose="020B0604020202020204" pitchFamily="34" charset="0"/>
              </a:rPr>
              <a:t>.</a:t>
            </a:r>
          </a:p>
          <a:p>
            <a:pPr eaLnBrk="1" fontAlgn="auto" hangingPunct="1">
              <a:spcBef>
                <a:spcPts val="0"/>
              </a:spcBef>
              <a:spcAft>
                <a:spcPts val="0"/>
              </a:spcAft>
            </a:pPr>
            <a:endParaRPr lang="en-US" dirty="0">
              <a:solidFill>
                <a:prstClr val="black"/>
              </a:solidFill>
              <a:latin typeface="Arial" panose="020B0604020202020204" pitchFamily="34" charset="0"/>
              <a:cs typeface="Arial" panose="020B0604020202020204" pitchFamily="34" charset="0"/>
            </a:endParaRPr>
          </a:p>
          <a:p>
            <a:pPr marL="342900" indent="-342900" eaLnBrk="1" fontAlgn="auto" hangingPunct="1">
              <a:spcBef>
                <a:spcPts val="0"/>
              </a:spcBef>
              <a:spcAft>
                <a:spcPts val="0"/>
              </a:spcAft>
              <a:buFont typeface="Arial" panose="020B0604020202020204" pitchFamily="34" charset="0"/>
              <a:buChar char="•"/>
            </a:pPr>
            <a:r>
              <a:rPr lang="en-US" dirty="0" err="1" smtClean="0">
                <a:solidFill>
                  <a:prstClr val="black"/>
                </a:solidFill>
                <a:latin typeface="Arial" panose="020B0604020202020204" pitchFamily="34" charset="0"/>
                <a:cs typeface="Arial" panose="020B0604020202020204" pitchFamily="34" charset="0"/>
              </a:rPr>
              <a:t>Positiva</a:t>
            </a:r>
            <a:r>
              <a:rPr lang="en-US" dirty="0" smtClean="0">
                <a:solidFill>
                  <a:prstClr val="black"/>
                </a:solidFill>
                <a:latin typeface="Arial" panose="020B0604020202020204" pitchFamily="34" charset="0"/>
                <a:cs typeface="Arial" panose="020B0604020202020204" pitchFamily="34" charset="0"/>
              </a:rPr>
              <a:t> in &lt;50% </a:t>
            </a:r>
            <a:r>
              <a:rPr lang="en-US" dirty="0" err="1" smtClean="0">
                <a:solidFill>
                  <a:prstClr val="black"/>
                </a:solidFill>
                <a:latin typeface="Arial" panose="020B0604020202020204" pitchFamily="34" charset="0"/>
                <a:cs typeface="Arial" panose="020B0604020202020204" pitchFamily="34" charset="0"/>
              </a:rPr>
              <a:t>dei</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pz</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già</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trattati</a:t>
            </a:r>
            <a:r>
              <a:rPr lang="en-US" dirty="0" smtClean="0">
                <a:solidFill>
                  <a:prstClr val="black"/>
                </a:solidFill>
                <a:latin typeface="Arial" panose="020B0604020202020204" pitchFamily="34" charset="0"/>
                <a:cs typeface="Arial" panose="020B0604020202020204" pitchFamily="34" charset="0"/>
              </a:rPr>
              <a:t>.</a:t>
            </a:r>
          </a:p>
        </p:txBody>
      </p:sp>
      <p:cxnSp>
        <p:nvCxnSpPr>
          <p:cNvPr id="5" name="Connettore 1 4"/>
          <p:cNvCxnSpPr/>
          <p:nvPr/>
        </p:nvCxnSpPr>
        <p:spPr>
          <a:xfrm>
            <a:off x="0" y="1052736"/>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CasellaDiTesto 5"/>
          <p:cNvSpPr txBox="1"/>
          <p:nvPr/>
        </p:nvSpPr>
        <p:spPr>
          <a:xfrm>
            <a:off x="5737835" y="6237312"/>
            <a:ext cx="3226653" cy="523220"/>
          </a:xfrm>
          <a:prstGeom prst="rect">
            <a:avLst/>
          </a:prstGeom>
          <a:noFill/>
        </p:spPr>
        <p:txBody>
          <a:bodyPr wrap="none" rtlCol="0">
            <a:spAutoFit/>
          </a:bodyPr>
          <a:lstStyle/>
          <a:p>
            <a:pPr eaLnBrk="1" fontAlgn="auto" hangingPunct="1">
              <a:spcBef>
                <a:spcPts val="0"/>
              </a:spcBef>
              <a:spcAft>
                <a:spcPts val="0"/>
              </a:spcAft>
            </a:pPr>
            <a:r>
              <a:rPr lang="en-US" sz="1400" i="1" dirty="0" err="1" smtClean="0">
                <a:solidFill>
                  <a:prstClr val="black"/>
                </a:solidFill>
                <a:latin typeface="Arial" panose="020B0604020202020204" pitchFamily="34" charset="0"/>
                <a:cs typeface="Arial" panose="020B0604020202020204" pitchFamily="34" charset="0"/>
              </a:rPr>
              <a:t>Brouwer</a:t>
            </a:r>
            <a:r>
              <a:rPr lang="en-US" sz="1400" i="1" dirty="0" smtClean="0">
                <a:solidFill>
                  <a:prstClr val="black"/>
                </a:solidFill>
                <a:latin typeface="Arial" panose="020B0604020202020204" pitchFamily="34" charset="0"/>
                <a:cs typeface="Arial" panose="020B0604020202020204" pitchFamily="34" charset="0"/>
              </a:rPr>
              <a:t> et al, </a:t>
            </a:r>
            <a:r>
              <a:rPr lang="en-US" sz="1400" i="1" dirty="0" err="1" smtClean="0">
                <a:solidFill>
                  <a:prstClr val="black"/>
                </a:solidFill>
                <a:latin typeface="Arial" panose="020B0604020202020204" pitchFamily="34" charset="0"/>
                <a:cs typeface="Arial" panose="020B0604020202020204" pitchFamily="34" charset="0"/>
              </a:rPr>
              <a:t>clin</a:t>
            </a:r>
            <a:r>
              <a:rPr lang="en-US" sz="1400" i="1" dirty="0" smtClean="0">
                <a:solidFill>
                  <a:prstClr val="black"/>
                </a:solidFill>
                <a:latin typeface="Arial" panose="020B0604020202020204" pitchFamily="34" charset="0"/>
                <a:cs typeface="Arial" panose="020B0604020202020204" pitchFamily="34" charset="0"/>
              </a:rPr>
              <a:t> </a:t>
            </a:r>
            <a:r>
              <a:rPr lang="en-US" sz="1400" i="1" dirty="0" err="1" smtClean="0">
                <a:solidFill>
                  <a:prstClr val="black"/>
                </a:solidFill>
                <a:latin typeface="Arial" panose="020B0604020202020204" pitchFamily="34" charset="0"/>
                <a:cs typeface="Arial" panose="020B0604020202020204" pitchFamily="34" charset="0"/>
              </a:rPr>
              <a:t>Microbiol</a:t>
            </a:r>
            <a:r>
              <a:rPr lang="en-US" sz="1400" i="1" dirty="0" smtClean="0">
                <a:solidFill>
                  <a:prstClr val="black"/>
                </a:solidFill>
                <a:latin typeface="Arial" panose="020B0604020202020204" pitchFamily="34" charset="0"/>
                <a:cs typeface="Arial" panose="020B0604020202020204" pitchFamily="34" charset="0"/>
              </a:rPr>
              <a:t> Rev, 2010</a:t>
            </a:r>
          </a:p>
          <a:p>
            <a:pPr eaLnBrk="1" fontAlgn="auto" hangingPunct="1">
              <a:spcBef>
                <a:spcPts val="0"/>
              </a:spcBef>
              <a:spcAft>
                <a:spcPts val="0"/>
              </a:spcAft>
            </a:pPr>
            <a:r>
              <a:rPr lang="en-US" sz="1400" i="1" dirty="0" err="1" smtClean="0">
                <a:solidFill>
                  <a:prstClr val="black"/>
                </a:solidFill>
                <a:latin typeface="Arial" panose="020B0604020202020204" pitchFamily="34" charset="0"/>
                <a:cs typeface="Arial" panose="020B0604020202020204" pitchFamily="34" charset="0"/>
              </a:rPr>
              <a:t>Brouwer</a:t>
            </a:r>
            <a:r>
              <a:rPr lang="en-US" sz="1400" i="1" dirty="0" smtClean="0">
                <a:solidFill>
                  <a:prstClr val="black"/>
                </a:solidFill>
                <a:latin typeface="Arial" panose="020B0604020202020204" pitchFamily="34" charset="0"/>
                <a:cs typeface="Arial" panose="020B0604020202020204" pitchFamily="34" charset="0"/>
              </a:rPr>
              <a:t> et al, Lancet, 2012</a:t>
            </a:r>
            <a:endParaRPr lang="en-US" sz="1400" i="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640896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ext Box 3"/>
          <p:cNvSpPr txBox="1">
            <a:spLocks noChangeArrowheads="1"/>
          </p:cNvSpPr>
          <p:nvPr/>
        </p:nvSpPr>
        <p:spPr bwMode="auto">
          <a:xfrm>
            <a:off x="395288" y="161925"/>
            <a:ext cx="7440612" cy="64817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it-IT" b="1" dirty="0">
                <a:latin typeface="Arial" pitchFamily="34" charset="0"/>
              </a:rPr>
              <a:t>RICERCA DI ANTIGENI BATTERICI NEL LIQUOR</a:t>
            </a:r>
          </a:p>
          <a:p>
            <a:r>
              <a:rPr lang="en-US" altLang="it-IT" dirty="0">
                <a:latin typeface="Arial" pitchFamily="34" charset="0"/>
              </a:rPr>
              <a:t>test di </a:t>
            </a:r>
            <a:r>
              <a:rPr lang="en-US" altLang="it-IT" dirty="0" err="1">
                <a:latin typeface="Arial" pitchFamily="34" charset="0"/>
              </a:rPr>
              <a:t>agglutinazione</a:t>
            </a:r>
            <a:r>
              <a:rPr lang="en-US" altLang="it-IT" dirty="0">
                <a:latin typeface="Arial" pitchFamily="34" charset="0"/>
              </a:rPr>
              <a:t> con </a:t>
            </a:r>
            <a:r>
              <a:rPr lang="en-US" altLang="it-IT" dirty="0" err="1">
                <a:latin typeface="Arial" pitchFamily="34" charset="0"/>
              </a:rPr>
              <a:t>anticorpi</a:t>
            </a:r>
            <a:r>
              <a:rPr lang="en-US" altLang="it-IT" dirty="0">
                <a:latin typeface="Arial" pitchFamily="34" charset="0"/>
              </a:rPr>
              <a:t> </a:t>
            </a:r>
            <a:r>
              <a:rPr lang="en-US" altLang="it-IT" dirty="0" err="1">
                <a:latin typeface="Arial" pitchFamily="34" charset="0"/>
              </a:rPr>
              <a:t>specifici</a:t>
            </a:r>
            <a:r>
              <a:rPr lang="en-US" altLang="it-IT" dirty="0">
                <a:latin typeface="Arial" pitchFamily="34" charset="0"/>
              </a:rPr>
              <a:t> </a:t>
            </a:r>
          </a:p>
          <a:p>
            <a:r>
              <a:rPr lang="en-US" altLang="it-IT" dirty="0" err="1">
                <a:latin typeface="Arial" pitchFamily="34" charset="0"/>
              </a:rPr>
              <a:t>coniugati</a:t>
            </a:r>
            <a:r>
              <a:rPr lang="en-US" altLang="it-IT" dirty="0">
                <a:latin typeface="Arial" pitchFamily="34" charset="0"/>
              </a:rPr>
              <a:t> con lattice. </a:t>
            </a:r>
          </a:p>
          <a:p>
            <a:r>
              <a:rPr lang="en-US" altLang="it-IT" dirty="0">
                <a:latin typeface="Arial" pitchFamily="34" charset="0"/>
              </a:rPr>
              <a:t>Il </a:t>
            </a:r>
            <a:r>
              <a:rPr lang="en-US" altLang="it-IT" dirty="0" err="1">
                <a:latin typeface="Arial" pitchFamily="34" charset="0"/>
              </a:rPr>
              <a:t>riscaldamento</a:t>
            </a:r>
            <a:r>
              <a:rPr lang="en-US" altLang="it-IT" dirty="0">
                <a:latin typeface="Arial" pitchFamily="34" charset="0"/>
              </a:rPr>
              <a:t> del </a:t>
            </a:r>
            <a:r>
              <a:rPr lang="en-US" altLang="it-IT" dirty="0" err="1">
                <a:latin typeface="Arial" pitchFamily="34" charset="0"/>
              </a:rPr>
              <a:t>campione</a:t>
            </a:r>
            <a:r>
              <a:rPr lang="en-US" altLang="it-IT" dirty="0">
                <a:latin typeface="Arial" pitchFamily="34" charset="0"/>
              </a:rPr>
              <a:t> prime del test </a:t>
            </a:r>
            <a:r>
              <a:rPr lang="en-US" altLang="it-IT" dirty="0" err="1">
                <a:latin typeface="Arial" pitchFamily="34" charset="0"/>
              </a:rPr>
              <a:t>favorisce</a:t>
            </a:r>
            <a:endParaRPr lang="en-US" altLang="it-IT" dirty="0">
              <a:latin typeface="Arial" pitchFamily="34" charset="0"/>
            </a:endParaRPr>
          </a:p>
          <a:p>
            <a:r>
              <a:rPr lang="en-US" altLang="it-IT" dirty="0" err="1">
                <a:latin typeface="Arial" pitchFamily="34" charset="0"/>
              </a:rPr>
              <a:t>il</a:t>
            </a:r>
            <a:r>
              <a:rPr lang="en-US" altLang="it-IT" dirty="0">
                <a:latin typeface="Arial" pitchFamily="34" charset="0"/>
              </a:rPr>
              <a:t> </a:t>
            </a:r>
            <a:r>
              <a:rPr lang="en-US" altLang="it-IT" dirty="0" err="1">
                <a:latin typeface="Arial" pitchFamily="34" charset="0"/>
              </a:rPr>
              <a:t>rilascio</a:t>
            </a:r>
            <a:r>
              <a:rPr lang="en-US" altLang="it-IT" dirty="0">
                <a:latin typeface="Arial" pitchFamily="34" charset="0"/>
              </a:rPr>
              <a:t> degli </a:t>
            </a:r>
            <a:r>
              <a:rPr lang="en-US" altLang="it-IT" dirty="0" err="1">
                <a:latin typeface="Arial" pitchFamily="34" charset="0"/>
              </a:rPr>
              <a:t>esoantigeni</a:t>
            </a:r>
            <a:r>
              <a:rPr lang="en-US" altLang="it-IT" dirty="0">
                <a:latin typeface="Arial" pitchFamily="34" charset="0"/>
              </a:rPr>
              <a:t> </a:t>
            </a:r>
            <a:r>
              <a:rPr lang="en-US" altLang="it-IT" dirty="0" err="1">
                <a:latin typeface="Arial" pitchFamily="34" charset="0"/>
              </a:rPr>
              <a:t>batterici</a:t>
            </a:r>
            <a:endParaRPr lang="en-US" altLang="it-IT" dirty="0">
              <a:latin typeface="Arial" pitchFamily="34" charset="0"/>
            </a:endParaRPr>
          </a:p>
          <a:p>
            <a:r>
              <a:rPr lang="en-US" altLang="it-IT" dirty="0" err="1">
                <a:latin typeface="Arial" pitchFamily="34" charset="0"/>
              </a:rPr>
              <a:t>Risultato</a:t>
            </a:r>
            <a:r>
              <a:rPr lang="en-US" altLang="it-IT" dirty="0">
                <a:latin typeface="Arial" pitchFamily="34" charset="0"/>
              </a:rPr>
              <a:t> in circa 30 </a:t>
            </a:r>
            <a:r>
              <a:rPr lang="en-US" altLang="it-IT" dirty="0" err="1">
                <a:latin typeface="Arial" pitchFamily="34" charset="0"/>
              </a:rPr>
              <a:t>minuti</a:t>
            </a:r>
            <a:r>
              <a:rPr lang="en-US" altLang="it-IT" dirty="0">
                <a:latin typeface="Arial" pitchFamily="34" charset="0"/>
              </a:rPr>
              <a:t>.</a:t>
            </a:r>
          </a:p>
          <a:p>
            <a:r>
              <a:rPr lang="en-US" altLang="it-IT" dirty="0">
                <a:latin typeface="Arial" pitchFamily="34" charset="0"/>
              </a:rPr>
              <a:t>Utile </a:t>
            </a:r>
            <a:r>
              <a:rPr lang="en-US" altLang="it-IT" dirty="0" err="1">
                <a:latin typeface="Arial" pitchFamily="34" charset="0"/>
              </a:rPr>
              <a:t>quando</a:t>
            </a:r>
            <a:r>
              <a:rPr lang="en-US" altLang="it-IT" dirty="0">
                <a:latin typeface="Arial" pitchFamily="34" charset="0"/>
              </a:rPr>
              <a:t> </a:t>
            </a:r>
            <a:r>
              <a:rPr lang="en-US" altLang="it-IT" dirty="0" err="1">
                <a:latin typeface="Arial" pitchFamily="34" charset="0"/>
              </a:rPr>
              <a:t>l’esame</a:t>
            </a:r>
            <a:r>
              <a:rPr lang="en-US" altLang="it-IT" dirty="0">
                <a:latin typeface="Arial" pitchFamily="34" charset="0"/>
              </a:rPr>
              <a:t> </a:t>
            </a:r>
            <a:r>
              <a:rPr lang="en-US" altLang="it-IT" dirty="0" err="1">
                <a:latin typeface="Arial" pitchFamily="34" charset="0"/>
              </a:rPr>
              <a:t>microscopico</a:t>
            </a:r>
            <a:r>
              <a:rPr lang="en-US" altLang="it-IT" dirty="0">
                <a:latin typeface="Arial" pitchFamily="34" charset="0"/>
              </a:rPr>
              <a:t> </a:t>
            </a:r>
          </a:p>
          <a:p>
            <a:r>
              <a:rPr lang="en-US" altLang="it-IT" dirty="0">
                <a:latin typeface="Arial" pitchFamily="34" charset="0"/>
              </a:rPr>
              <a:t>è </a:t>
            </a:r>
            <a:r>
              <a:rPr lang="en-US" altLang="it-IT" dirty="0" err="1">
                <a:latin typeface="Arial" pitchFamily="34" charset="0"/>
              </a:rPr>
              <a:t>negativo</a:t>
            </a:r>
            <a:endParaRPr lang="en-US" altLang="it-IT" dirty="0">
              <a:latin typeface="Arial" pitchFamily="34" charset="0"/>
            </a:endParaRPr>
          </a:p>
          <a:p>
            <a:r>
              <a:rPr lang="en-US" altLang="it-IT" dirty="0">
                <a:latin typeface="Arial" pitchFamily="34" charset="0"/>
              </a:rPr>
              <a:t>(</a:t>
            </a:r>
            <a:r>
              <a:rPr lang="en-US" altLang="it-IT" dirty="0" err="1">
                <a:latin typeface="Arial" pitchFamily="34" charset="0"/>
              </a:rPr>
              <a:t>l’esame</a:t>
            </a:r>
            <a:r>
              <a:rPr lang="en-US" altLang="it-IT" dirty="0">
                <a:latin typeface="Arial" pitchFamily="34" charset="0"/>
              </a:rPr>
              <a:t> </a:t>
            </a:r>
            <a:r>
              <a:rPr lang="en-US" altLang="it-IT" dirty="0" err="1">
                <a:latin typeface="Arial" pitchFamily="34" charset="0"/>
              </a:rPr>
              <a:t>colturale</a:t>
            </a:r>
            <a:r>
              <a:rPr lang="en-US" altLang="it-IT" dirty="0">
                <a:latin typeface="Arial" pitchFamily="34" charset="0"/>
              </a:rPr>
              <a:t> ha </a:t>
            </a:r>
            <a:r>
              <a:rPr lang="en-US" altLang="it-IT" dirty="0" err="1">
                <a:latin typeface="Arial" pitchFamily="34" charset="0"/>
              </a:rPr>
              <a:t>bisogno</a:t>
            </a:r>
            <a:r>
              <a:rPr lang="en-US" altLang="it-IT" dirty="0">
                <a:latin typeface="Arial" pitchFamily="34" charset="0"/>
              </a:rPr>
              <a:t> di </a:t>
            </a:r>
          </a:p>
          <a:p>
            <a:r>
              <a:rPr lang="en-US" altLang="it-IT" dirty="0" err="1">
                <a:latin typeface="Arial" pitchFamily="34" charset="0"/>
              </a:rPr>
              <a:t>almeno</a:t>
            </a:r>
            <a:r>
              <a:rPr lang="en-US" altLang="it-IT" dirty="0">
                <a:latin typeface="Arial" pitchFamily="34" charset="0"/>
              </a:rPr>
              <a:t> 24h di </a:t>
            </a:r>
            <a:r>
              <a:rPr lang="en-US" altLang="it-IT" dirty="0" err="1">
                <a:latin typeface="Arial" pitchFamily="34" charset="0"/>
              </a:rPr>
              <a:t>incubazione</a:t>
            </a:r>
            <a:r>
              <a:rPr lang="en-US" altLang="it-IT" dirty="0">
                <a:latin typeface="Arial" pitchFamily="34" charset="0"/>
              </a:rPr>
              <a:t>...)</a:t>
            </a:r>
            <a:endParaRPr lang="en-US" altLang="it-IT" i="1" dirty="0">
              <a:latin typeface="Arial" pitchFamily="34" charset="0"/>
            </a:endParaRPr>
          </a:p>
          <a:p>
            <a:endParaRPr lang="en-US" altLang="it-IT" dirty="0">
              <a:latin typeface="Arial" pitchFamily="34" charset="0"/>
            </a:endParaRPr>
          </a:p>
          <a:p>
            <a:r>
              <a:rPr lang="en-US" altLang="it-IT" dirty="0">
                <a:latin typeface="Arial" pitchFamily="34" charset="0"/>
              </a:rPr>
              <a:t>La </a:t>
            </a:r>
            <a:r>
              <a:rPr lang="en-US" altLang="it-IT" dirty="0" err="1">
                <a:latin typeface="Arial" pitchFamily="34" charset="0"/>
              </a:rPr>
              <a:t>reazione</a:t>
            </a:r>
            <a:r>
              <a:rPr lang="en-US" altLang="it-IT" dirty="0">
                <a:latin typeface="Arial" pitchFamily="34" charset="0"/>
              </a:rPr>
              <a:t> </a:t>
            </a:r>
            <a:r>
              <a:rPr lang="en-US" altLang="it-IT" dirty="0" err="1">
                <a:latin typeface="Arial" pitchFamily="34" charset="0"/>
              </a:rPr>
              <a:t>evidenzia</a:t>
            </a:r>
            <a:r>
              <a:rPr lang="en-US" altLang="it-IT" dirty="0">
                <a:latin typeface="Arial" pitchFamily="34" charset="0"/>
              </a:rPr>
              <a:t> </a:t>
            </a:r>
            <a:r>
              <a:rPr lang="en-US" altLang="it-IT" dirty="0" err="1">
                <a:latin typeface="Arial" pitchFamily="34" charset="0"/>
              </a:rPr>
              <a:t>antigeni</a:t>
            </a:r>
            <a:r>
              <a:rPr lang="en-US" altLang="it-IT" dirty="0">
                <a:latin typeface="Arial" pitchFamily="34" charset="0"/>
              </a:rPr>
              <a:t> di:</a:t>
            </a:r>
          </a:p>
          <a:p>
            <a:pPr>
              <a:lnSpc>
                <a:spcPct val="110000"/>
              </a:lnSpc>
            </a:pPr>
            <a:r>
              <a:rPr lang="en-US" altLang="it-IT" i="1" dirty="0">
                <a:latin typeface="Arial" pitchFamily="34" charset="0"/>
              </a:rPr>
              <a:t>S. </a:t>
            </a:r>
            <a:r>
              <a:rPr lang="en-US" altLang="it-IT" i="1" dirty="0" err="1">
                <a:latin typeface="Arial" pitchFamily="34" charset="0"/>
              </a:rPr>
              <a:t>agalactiae</a:t>
            </a:r>
            <a:r>
              <a:rPr lang="en-US" altLang="it-IT" i="1" dirty="0">
                <a:latin typeface="Arial" pitchFamily="34" charset="0"/>
              </a:rPr>
              <a:t> </a:t>
            </a:r>
          </a:p>
          <a:p>
            <a:pPr>
              <a:lnSpc>
                <a:spcPct val="110000"/>
              </a:lnSpc>
            </a:pPr>
            <a:r>
              <a:rPr lang="en-US" altLang="it-IT" i="1" dirty="0">
                <a:latin typeface="Arial" pitchFamily="34" charset="0"/>
              </a:rPr>
              <a:t>H. </a:t>
            </a:r>
            <a:r>
              <a:rPr lang="en-US" altLang="it-IT" i="1" dirty="0" err="1">
                <a:latin typeface="Arial" pitchFamily="34" charset="0"/>
              </a:rPr>
              <a:t>influenzae</a:t>
            </a:r>
            <a:r>
              <a:rPr lang="en-US" altLang="it-IT" dirty="0">
                <a:latin typeface="Arial" pitchFamily="34" charset="0"/>
              </a:rPr>
              <a:t> </a:t>
            </a:r>
            <a:r>
              <a:rPr lang="en-US" altLang="it-IT" dirty="0" err="1">
                <a:latin typeface="Arial" pitchFamily="34" charset="0"/>
              </a:rPr>
              <a:t>tipo</a:t>
            </a:r>
            <a:r>
              <a:rPr lang="en-US" altLang="it-IT" dirty="0">
                <a:latin typeface="Arial" pitchFamily="34" charset="0"/>
              </a:rPr>
              <a:t> b</a:t>
            </a:r>
          </a:p>
          <a:p>
            <a:pPr>
              <a:lnSpc>
                <a:spcPct val="110000"/>
              </a:lnSpc>
            </a:pPr>
            <a:r>
              <a:rPr lang="en-US" altLang="it-IT" i="1" dirty="0">
                <a:latin typeface="Arial" pitchFamily="34" charset="0"/>
              </a:rPr>
              <a:t>S. pneumoniae</a:t>
            </a:r>
            <a:endParaRPr lang="en-US" altLang="it-IT" dirty="0">
              <a:latin typeface="Arial" pitchFamily="34" charset="0"/>
            </a:endParaRPr>
          </a:p>
          <a:p>
            <a:pPr>
              <a:lnSpc>
                <a:spcPct val="110000"/>
              </a:lnSpc>
            </a:pPr>
            <a:r>
              <a:rPr lang="en-US" altLang="it-IT" i="1" dirty="0">
                <a:latin typeface="Arial" pitchFamily="34" charset="0"/>
              </a:rPr>
              <a:t>N. </a:t>
            </a:r>
            <a:r>
              <a:rPr lang="en-US" altLang="it-IT" i="1" dirty="0" err="1">
                <a:latin typeface="Arial" pitchFamily="34" charset="0"/>
              </a:rPr>
              <a:t>meningitidis</a:t>
            </a:r>
            <a:r>
              <a:rPr lang="en-US" altLang="it-IT" dirty="0">
                <a:latin typeface="Arial" pitchFamily="34" charset="0"/>
              </a:rPr>
              <a:t> ACY W135</a:t>
            </a:r>
          </a:p>
          <a:p>
            <a:pPr>
              <a:lnSpc>
                <a:spcPct val="110000"/>
              </a:lnSpc>
            </a:pPr>
            <a:r>
              <a:rPr lang="en-US" altLang="it-IT" i="1" dirty="0">
                <a:latin typeface="Arial" pitchFamily="34" charset="0"/>
              </a:rPr>
              <a:t>N. </a:t>
            </a:r>
            <a:r>
              <a:rPr lang="en-US" altLang="it-IT" i="1" dirty="0" err="1">
                <a:latin typeface="Arial" pitchFamily="34" charset="0"/>
              </a:rPr>
              <a:t>meningitidis</a:t>
            </a:r>
            <a:r>
              <a:rPr lang="en-US" altLang="it-IT" i="1" dirty="0">
                <a:latin typeface="Arial" pitchFamily="34" charset="0"/>
              </a:rPr>
              <a:t> </a:t>
            </a:r>
            <a:r>
              <a:rPr lang="en-US" altLang="it-IT" dirty="0">
                <a:latin typeface="Arial" pitchFamily="34" charset="0"/>
              </a:rPr>
              <a:t>B / </a:t>
            </a:r>
            <a:r>
              <a:rPr lang="en-US" altLang="it-IT" i="1" dirty="0">
                <a:latin typeface="Arial" pitchFamily="34" charset="0"/>
              </a:rPr>
              <a:t>E. coli</a:t>
            </a:r>
            <a:r>
              <a:rPr lang="en-US" altLang="it-IT" dirty="0">
                <a:latin typeface="Arial" pitchFamily="34" charset="0"/>
              </a:rPr>
              <a:t> K1</a:t>
            </a:r>
          </a:p>
        </p:txBody>
      </p:sp>
      <p:grpSp>
        <p:nvGrpSpPr>
          <p:cNvPr id="126986" name="Group 10"/>
          <p:cNvGrpSpPr>
            <a:grpSpLocks/>
          </p:cNvGrpSpPr>
          <p:nvPr/>
        </p:nvGrpSpPr>
        <p:grpSpPr bwMode="auto">
          <a:xfrm>
            <a:off x="4716463" y="4668838"/>
            <a:ext cx="288925" cy="1871662"/>
            <a:chOff x="2971" y="2251"/>
            <a:chExt cx="182" cy="1179"/>
          </a:xfrm>
        </p:grpSpPr>
        <p:sp>
          <p:nvSpPr>
            <p:cNvPr id="126980" name="Oval 5"/>
            <p:cNvSpPr>
              <a:spLocks noChangeArrowheads="1"/>
            </p:cNvSpPr>
            <p:nvPr/>
          </p:nvSpPr>
          <p:spPr bwMode="auto">
            <a:xfrm>
              <a:off x="2972" y="2251"/>
              <a:ext cx="181" cy="182"/>
            </a:xfrm>
            <a:prstGeom prst="ellipse">
              <a:avLst/>
            </a:prstGeom>
            <a:solidFill>
              <a:schemeClr val="tx1"/>
            </a:solidFill>
            <a:ln w="38100">
              <a:solidFill>
                <a:srgbClr val="FF7C80"/>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it-IT" altLang="it-IT" u="sng"/>
            </a:p>
          </p:txBody>
        </p:sp>
        <p:sp>
          <p:nvSpPr>
            <p:cNvPr id="126981" name="Oval 6"/>
            <p:cNvSpPr>
              <a:spLocks noChangeArrowheads="1"/>
            </p:cNvSpPr>
            <p:nvPr/>
          </p:nvSpPr>
          <p:spPr bwMode="auto">
            <a:xfrm>
              <a:off x="2971" y="2500"/>
              <a:ext cx="181" cy="182"/>
            </a:xfrm>
            <a:prstGeom prst="ellipse">
              <a:avLst/>
            </a:prstGeom>
            <a:solidFill>
              <a:schemeClr val="tx1"/>
            </a:solidFill>
            <a:ln w="38100">
              <a:solidFill>
                <a:srgbClr val="0099FF"/>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it-IT" altLang="it-IT" u="sng"/>
            </a:p>
          </p:txBody>
        </p:sp>
        <p:sp>
          <p:nvSpPr>
            <p:cNvPr id="126982" name="Oval 7"/>
            <p:cNvSpPr>
              <a:spLocks noChangeArrowheads="1"/>
            </p:cNvSpPr>
            <p:nvPr/>
          </p:nvSpPr>
          <p:spPr bwMode="auto">
            <a:xfrm>
              <a:off x="2971" y="2749"/>
              <a:ext cx="181" cy="182"/>
            </a:xfrm>
            <a:prstGeom prst="ellipse">
              <a:avLst/>
            </a:prstGeom>
            <a:solidFill>
              <a:schemeClr val="tx1"/>
            </a:solidFill>
            <a:ln w="38100">
              <a:solidFill>
                <a:srgbClr val="FFFF00"/>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it-IT" altLang="it-IT" u="sng"/>
            </a:p>
          </p:txBody>
        </p:sp>
        <p:sp>
          <p:nvSpPr>
            <p:cNvPr id="126983" name="Oval 8"/>
            <p:cNvSpPr>
              <a:spLocks noChangeArrowheads="1"/>
            </p:cNvSpPr>
            <p:nvPr/>
          </p:nvSpPr>
          <p:spPr bwMode="auto">
            <a:xfrm>
              <a:off x="2971" y="2998"/>
              <a:ext cx="181" cy="182"/>
            </a:xfrm>
            <a:prstGeom prst="ellipse">
              <a:avLst/>
            </a:prstGeom>
            <a:solidFill>
              <a:schemeClr val="tx1"/>
            </a:solidFill>
            <a:ln w="38100">
              <a:solidFill>
                <a:schemeClr val="bg2"/>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it-IT" altLang="it-IT" u="sng"/>
            </a:p>
          </p:txBody>
        </p:sp>
        <p:sp>
          <p:nvSpPr>
            <p:cNvPr id="126984" name="Oval 9"/>
            <p:cNvSpPr>
              <a:spLocks noChangeArrowheads="1"/>
            </p:cNvSpPr>
            <p:nvPr/>
          </p:nvSpPr>
          <p:spPr bwMode="auto">
            <a:xfrm>
              <a:off x="2972" y="3248"/>
              <a:ext cx="181" cy="182"/>
            </a:xfrm>
            <a:prstGeom prst="ellipse">
              <a:avLst/>
            </a:prstGeom>
            <a:solidFill>
              <a:schemeClr val="tx1"/>
            </a:solidFill>
            <a:ln w="38100">
              <a:solidFill>
                <a:srgbClr val="800000"/>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it-IT" altLang="it-IT" u="sng"/>
            </a:p>
          </p:txBody>
        </p:sp>
      </p:grpSp>
      <p:pic>
        <p:nvPicPr>
          <p:cNvPr id="126985" name="Picture 2" descr="slidex_top_thumb51"/>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6011863" y="1773238"/>
            <a:ext cx="2881312"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6991" name="Group 15"/>
          <p:cNvGrpSpPr>
            <a:grpSpLocks/>
          </p:cNvGrpSpPr>
          <p:nvPr/>
        </p:nvGrpSpPr>
        <p:grpSpPr bwMode="auto">
          <a:xfrm>
            <a:off x="5724525" y="3933825"/>
            <a:ext cx="3240088" cy="2808288"/>
            <a:chOff x="3606" y="2478"/>
            <a:chExt cx="2041" cy="1769"/>
          </a:xfrm>
        </p:grpSpPr>
        <p:pic>
          <p:nvPicPr>
            <p:cNvPr id="126979" name="Picture 4" descr="Rapid Meningitis Test"/>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l="5450" t="4642" r="9099" b="15271"/>
            <a:stretch>
              <a:fillRect/>
            </a:stretch>
          </p:blipFill>
          <p:spPr bwMode="auto">
            <a:xfrm>
              <a:off x="3651" y="2478"/>
              <a:ext cx="1896" cy="1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7" name="Rectangle 11"/>
            <p:cNvSpPr>
              <a:spLocks noChangeArrowheads="1"/>
            </p:cNvSpPr>
            <p:nvPr/>
          </p:nvSpPr>
          <p:spPr bwMode="auto">
            <a:xfrm>
              <a:off x="3742" y="3974"/>
              <a:ext cx="18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1800" b="1">
                  <a:latin typeface="Arial" pitchFamily="34" charset="0"/>
                </a:rPr>
                <a:t>agglutinazione = positivo</a:t>
              </a:r>
            </a:p>
          </p:txBody>
        </p:sp>
        <p:sp>
          <p:nvSpPr>
            <p:cNvPr id="126988" name="Line 12"/>
            <p:cNvSpPr>
              <a:spLocks noChangeShapeType="1"/>
            </p:cNvSpPr>
            <p:nvPr/>
          </p:nvSpPr>
          <p:spPr bwMode="auto">
            <a:xfrm flipH="1" flipV="1">
              <a:off x="4105" y="3748"/>
              <a:ext cx="136" cy="226"/>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9" name="Line 13"/>
            <p:cNvSpPr>
              <a:spLocks noChangeShapeType="1"/>
            </p:cNvSpPr>
            <p:nvPr/>
          </p:nvSpPr>
          <p:spPr bwMode="auto">
            <a:xfrm flipV="1">
              <a:off x="4604" y="3624"/>
              <a:ext cx="499" cy="36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90" name="Rectangle 14"/>
            <p:cNvSpPr>
              <a:spLocks noChangeArrowheads="1"/>
            </p:cNvSpPr>
            <p:nvPr/>
          </p:nvSpPr>
          <p:spPr bwMode="auto">
            <a:xfrm>
              <a:off x="3606" y="2523"/>
              <a:ext cx="2041" cy="1724"/>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303018" y="173846"/>
            <a:ext cx="2565126" cy="461665"/>
          </a:xfrm>
          <a:prstGeom prst="rect">
            <a:avLst/>
          </a:prstGeom>
          <a:noFill/>
        </p:spPr>
        <p:txBody>
          <a:bodyPr wrap="none" rtlCol="0">
            <a:spAutoFit/>
          </a:bodyPr>
          <a:lstStyle/>
          <a:p>
            <a:pPr eaLnBrk="1" fontAlgn="auto" hangingPunct="1">
              <a:spcBef>
                <a:spcPts val="0"/>
              </a:spcBef>
              <a:spcAft>
                <a:spcPts val="0"/>
              </a:spcAft>
            </a:pPr>
            <a:r>
              <a:rPr lang="en-US" dirty="0" smtClean="0">
                <a:solidFill>
                  <a:prstClr val="black"/>
                </a:solidFill>
                <a:latin typeface="Arial" panose="020B0604020202020204" pitchFamily="34" charset="0"/>
                <a:cs typeface="Arial" panose="020B0604020202020204" pitchFamily="34" charset="0"/>
              </a:rPr>
              <a:t>Antigen detection</a:t>
            </a:r>
            <a:endParaRPr lang="en-US" dirty="0">
              <a:solidFill>
                <a:prstClr val="black"/>
              </a:solidFill>
              <a:latin typeface="Arial" panose="020B0604020202020204" pitchFamily="34" charset="0"/>
              <a:cs typeface="Arial" panose="020B0604020202020204" pitchFamily="34" charset="0"/>
            </a:endParaRPr>
          </a:p>
        </p:txBody>
      </p:sp>
      <p:sp>
        <p:nvSpPr>
          <p:cNvPr id="3" name="CasellaDiTesto 2"/>
          <p:cNvSpPr txBox="1"/>
          <p:nvPr/>
        </p:nvSpPr>
        <p:spPr>
          <a:xfrm>
            <a:off x="219334" y="2221123"/>
            <a:ext cx="8606053" cy="1323439"/>
          </a:xfrm>
          <a:prstGeom prst="rect">
            <a:avLst/>
          </a:prstGeom>
          <a:noFill/>
        </p:spPr>
        <p:txBody>
          <a:bodyPr wrap="square" rtlCol="0">
            <a:spAutoFit/>
          </a:bodyPr>
          <a:lstStyle/>
          <a:p>
            <a:pPr eaLnBrk="1" fontAlgn="auto" hangingPunct="1">
              <a:spcBef>
                <a:spcPts val="0"/>
              </a:spcBef>
              <a:spcAft>
                <a:spcPts val="0"/>
              </a:spcAft>
            </a:pPr>
            <a:r>
              <a:rPr lang="en-US" sz="2000" dirty="0" smtClean="0">
                <a:solidFill>
                  <a:prstClr val="black"/>
                </a:solidFill>
                <a:latin typeface="Arial" panose="020B0604020202020204" pitchFamily="34" charset="0"/>
                <a:cs typeface="Arial" panose="020B0604020202020204" pitchFamily="34" charset="0"/>
              </a:rPr>
              <a:t>If the direct Gram stain is negative, initiation of antibiotic therapy based on the most appropriate empirical coverage rather than in response to bacterial antigen testing is a safer course of action in life-threatening situations.</a:t>
            </a:r>
            <a:endParaRPr lang="en-US" sz="2000" dirty="0">
              <a:solidFill>
                <a:prstClr val="black"/>
              </a:solidFill>
              <a:latin typeface="Arial" panose="020B0604020202020204" pitchFamily="34" charset="0"/>
              <a:cs typeface="Arial" panose="020B0604020202020204" pitchFamily="34" charset="0"/>
            </a:endParaRPr>
          </a:p>
        </p:txBody>
      </p:sp>
      <p:sp>
        <p:nvSpPr>
          <p:cNvPr id="5" name="CasellaDiTesto 4"/>
          <p:cNvSpPr txBox="1"/>
          <p:nvPr/>
        </p:nvSpPr>
        <p:spPr>
          <a:xfrm>
            <a:off x="219334" y="5373216"/>
            <a:ext cx="8856984" cy="707886"/>
          </a:xfrm>
          <a:prstGeom prst="rect">
            <a:avLst/>
          </a:prstGeom>
          <a:noFill/>
        </p:spPr>
        <p:txBody>
          <a:bodyPr wrap="square" rtlCol="0">
            <a:spAutoFit/>
          </a:bodyPr>
          <a:lstStyle/>
          <a:p>
            <a:pPr eaLnBrk="1" fontAlgn="auto" hangingPunct="1">
              <a:spcBef>
                <a:spcPts val="0"/>
              </a:spcBef>
              <a:spcAft>
                <a:spcPts val="0"/>
              </a:spcAft>
            </a:pPr>
            <a:r>
              <a:rPr lang="en-US" sz="2000" dirty="0" smtClean="0">
                <a:solidFill>
                  <a:prstClr val="black"/>
                </a:solidFill>
                <a:latin typeface="Arial" panose="020B0604020202020204" pitchFamily="34" charset="0"/>
                <a:cs typeface="Arial" panose="020B0604020202020204" pitchFamily="34" charset="0"/>
              </a:rPr>
              <a:t>Antigens test for </a:t>
            </a:r>
            <a:r>
              <a:rPr lang="en-US" sz="2000" i="1" dirty="0" smtClean="0">
                <a:solidFill>
                  <a:prstClr val="black"/>
                </a:solidFill>
                <a:latin typeface="Arial" panose="020B0604020202020204" pitchFamily="34" charset="0"/>
                <a:cs typeface="Arial" panose="020B0604020202020204" pitchFamily="34" charset="0"/>
              </a:rPr>
              <a:t>Cryptococcus </a:t>
            </a:r>
            <a:r>
              <a:rPr lang="en-US" sz="2000" i="1" dirty="0" err="1" smtClean="0">
                <a:solidFill>
                  <a:prstClr val="black"/>
                </a:solidFill>
                <a:latin typeface="Arial" panose="020B0604020202020204" pitchFamily="34" charset="0"/>
                <a:cs typeface="Arial" panose="020B0604020202020204" pitchFamily="34" charset="0"/>
              </a:rPr>
              <a:t>neoformans</a:t>
            </a:r>
            <a:r>
              <a:rPr lang="en-US" sz="2000" i="1" dirty="0" smtClean="0">
                <a:solidFill>
                  <a:prstClr val="black"/>
                </a:solidFill>
                <a:latin typeface="Arial" panose="020B0604020202020204" pitchFamily="34" charset="0"/>
                <a:cs typeface="Arial" panose="020B0604020202020204" pitchFamily="34" charset="0"/>
              </a:rPr>
              <a:t> </a:t>
            </a:r>
            <a:r>
              <a:rPr lang="en-US" sz="2000" dirty="0" smtClean="0">
                <a:solidFill>
                  <a:prstClr val="black"/>
                </a:solidFill>
                <a:latin typeface="Arial" panose="020B0604020202020204" pitchFamily="34" charset="0"/>
                <a:cs typeface="Arial" panose="020B0604020202020204" pitchFamily="34" charset="0"/>
              </a:rPr>
              <a:t>are sensitive and specific, even better than India Ink staining.</a:t>
            </a:r>
            <a:endParaRPr lang="en-US" sz="2000" dirty="0">
              <a:solidFill>
                <a:prstClr val="black"/>
              </a:solidFill>
              <a:latin typeface="Arial" panose="020B0604020202020204" pitchFamily="34" charset="0"/>
              <a:cs typeface="Arial" panose="020B0604020202020204" pitchFamily="34" charset="0"/>
            </a:endParaRPr>
          </a:p>
        </p:txBody>
      </p:sp>
      <p:sp>
        <p:nvSpPr>
          <p:cNvPr id="6" name="CasellaDiTesto 5"/>
          <p:cNvSpPr txBox="1"/>
          <p:nvPr/>
        </p:nvSpPr>
        <p:spPr>
          <a:xfrm>
            <a:off x="219334" y="1124744"/>
            <a:ext cx="8601138" cy="707886"/>
          </a:xfrm>
          <a:prstGeom prst="rect">
            <a:avLst/>
          </a:prstGeom>
          <a:noFill/>
        </p:spPr>
        <p:txBody>
          <a:bodyPr wrap="square" rtlCol="0">
            <a:spAutoFit/>
          </a:bodyPr>
          <a:lstStyle/>
          <a:p>
            <a:pPr eaLnBrk="1" fontAlgn="auto" hangingPunct="1">
              <a:spcBef>
                <a:spcPts val="0"/>
              </a:spcBef>
              <a:spcAft>
                <a:spcPts val="0"/>
              </a:spcAft>
            </a:pPr>
            <a:r>
              <a:rPr lang="en-US" sz="2000" dirty="0" smtClean="0">
                <a:solidFill>
                  <a:prstClr val="black"/>
                </a:solidFill>
                <a:latin typeface="Arial" panose="020B0604020202020204" pitchFamily="34" charset="0"/>
                <a:cs typeface="Arial" panose="020B0604020202020204" pitchFamily="34" charset="0"/>
              </a:rPr>
              <a:t>Antigen tests are not recommended as screening assays for bacteria responsible for meningitis, being no more sensitive than a Gram stain</a:t>
            </a:r>
            <a:endParaRPr lang="en-US" sz="2000" dirty="0">
              <a:solidFill>
                <a:prstClr val="black"/>
              </a:solidFill>
              <a:latin typeface="Arial" panose="020B0604020202020204" pitchFamily="34" charset="0"/>
              <a:cs typeface="Arial" panose="020B0604020202020204" pitchFamily="34" charset="0"/>
            </a:endParaRPr>
          </a:p>
        </p:txBody>
      </p:sp>
      <p:sp>
        <p:nvSpPr>
          <p:cNvPr id="7" name="CasellaDiTesto 6"/>
          <p:cNvSpPr txBox="1"/>
          <p:nvPr/>
        </p:nvSpPr>
        <p:spPr>
          <a:xfrm>
            <a:off x="219334" y="3933056"/>
            <a:ext cx="8169090" cy="707886"/>
          </a:xfrm>
          <a:prstGeom prst="rect">
            <a:avLst/>
          </a:prstGeom>
          <a:noFill/>
        </p:spPr>
        <p:txBody>
          <a:bodyPr wrap="square" rtlCol="0">
            <a:spAutoFit/>
          </a:bodyPr>
          <a:lstStyle/>
          <a:p>
            <a:pPr eaLnBrk="1" fontAlgn="auto" hangingPunct="1">
              <a:spcBef>
                <a:spcPts val="0"/>
              </a:spcBef>
              <a:spcAft>
                <a:spcPts val="0"/>
              </a:spcAft>
            </a:pPr>
            <a:r>
              <a:rPr lang="en-US" sz="2000" dirty="0" smtClean="0">
                <a:solidFill>
                  <a:prstClr val="black"/>
                </a:solidFill>
                <a:latin typeface="Arial" panose="020B0604020202020204" pitchFamily="34" charset="0"/>
                <a:cs typeface="Arial" panose="020B0604020202020204" pitchFamily="34" charset="0"/>
              </a:rPr>
              <a:t>Antigen tests can be useful for the presumptive identification of an organism observed on Gram staining.</a:t>
            </a:r>
            <a:endParaRPr lang="en-US" sz="2000" dirty="0">
              <a:solidFill>
                <a:prstClr val="black"/>
              </a:solidFill>
              <a:latin typeface="Arial" panose="020B0604020202020204" pitchFamily="34" charset="0"/>
              <a:cs typeface="Arial" panose="020B0604020202020204" pitchFamily="34" charset="0"/>
            </a:endParaRPr>
          </a:p>
        </p:txBody>
      </p:sp>
      <p:sp>
        <p:nvSpPr>
          <p:cNvPr id="4" name="Rettangolo 3"/>
          <p:cNvSpPr/>
          <p:nvPr/>
        </p:nvSpPr>
        <p:spPr>
          <a:xfrm>
            <a:off x="219334" y="980728"/>
            <a:ext cx="8601138" cy="38164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9" name="Rettangolo 8"/>
          <p:cNvSpPr/>
          <p:nvPr/>
        </p:nvSpPr>
        <p:spPr>
          <a:xfrm>
            <a:off x="219334" y="4941168"/>
            <a:ext cx="8601138" cy="1116124"/>
          </a:xfrm>
          <a:prstGeom prst="rect">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10" name="CasellaDiTesto 9"/>
          <p:cNvSpPr txBox="1"/>
          <p:nvPr/>
        </p:nvSpPr>
        <p:spPr>
          <a:xfrm>
            <a:off x="4355976" y="6093296"/>
            <a:ext cx="4536504" cy="738664"/>
          </a:xfrm>
          <a:prstGeom prst="rect">
            <a:avLst/>
          </a:prstGeom>
          <a:solidFill>
            <a:schemeClr val="bg1"/>
          </a:solidFill>
          <a:ln>
            <a:solidFill>
              <a:schemeClr val="bg1"/>
            </a:solidFill>
          </a:ln>
        </p:spPr>
        <p:txBody>
          <a:bodyPr wrap="square" rtlCol="0">
            <a:spAutoFit/>
          </a:bodyPr>
          <a:lstStyle/>
          <a:p>
            <a:pPr algn="r" eaLnBrk="1" fontAlgn="auto" hangingPunct="1">
              <a:lnSpc>
                <a:spcPct val="150000"/>
              </a:lnSpc>
              <a:spcBef>
                <a:spcPts val="0"/>
              </a:spcBef>
              <a:spcAft>
                <a:spcPts val="0"/>
              </a:spcAft>
            </a:pPr>
            <a:r>
              <a:rPr lang="en-US" sz="1400" i="1" dirty="0" err="1" smtClean="0">
                <a:solidFill>
                  <a:prstClr val="black"/>
                </a:solidFill>
                <a:latin typeface="Arial" panose="020B0604020202020204" pitchFamily="34" charset="0"/>
                <a:cs typeface="Arial" panose="020B0604020202020204" pitchFamily="34" charset="0"/>
                <a:sym typeface="Symbol"/>
              </a:rPr>
              <a:t>Tunkel</a:t>
            </a:r>
            <a:r>
              <a:rPr lang="en-US" sz="1400" i="1" dirty="0" smtClean="0">
                <a:solidFill>
                  <a:prstClr val="black"/>
                </a:solidFill>
                <a:latin typeface="Arial" panose="020B0604020202020204" pitchFamily="34" charset="0"/>
                <a:cs typeface="Arial" panose="020B0604020202020204" pitchFamily="34" charset="0"/>
                <a:sym typeface="Symbol"/>
              </a:rPr>
              <a:t> A.R. </a:t>
            </a:r>
            <a:r>
              <a:rPr lang="en-US" sz="1400" i="1" dirty="0" err="1" smtClean="0">
                <a:solidFill>
                  <a:prstClr val="black"/>
                </a:solidFill>
                <a:latin typeface="Arial" panose="020B0604020202020204" pitchFamily="34" charset="0"/>
                <a:cs typeface="Arial" panose="020B0604020202020204" pitchFamily="34" charset="0"/>
                <a:sym typeface="Symbol"/>
              </a:rPr>
              <a:t>Baterial</a:t>
            </a:r>
            <a:r>
              <a:rPr lang="en-US" sz="1400" i="1" dirty="0" smtClean="0">
                <a:solidFill>
                  <a:prstClr val="black"/>
                </a:solidFill>
                <a:latin typeface="Arial" panose="020B0604020202020204" pitchFamily="34" charset="0"/>
                <a:cs typeface="Arial" panose="020B0604020202020204" pitchFamily="34" charset="0"/>
                <a:sym typeface="Symbol"/>
              </a:rPr>
              <a:t> meningitis, 2001</a:t>
            </a:r>
          </a:p>
          <a:p>
            <a:pPr algn="r" eaLnBrk="1" fontAlgn="auto" hangingPunct="1">
              <a:lnSpc>
                <a:spcPct val="150000"/>
              </a:lnSpc>
              <a:spcBef>
                <a:spcPts val="0"/>
              </a:spcBef>
              <a:spcAft>
                <a:spcPts val="0"/>
              </a:spcAft>
            </a:pPr>
            <a:r>
              <a:rPr lang="en-US" sz="1400" i="1" dirty="0" err="1" smtClean="0">
                <a:solidFill>
                  <a:prstClr val="black"/>
                </a:solidFill>
                <a:latin typeface="Arial" panose="020B0604020202020204" pitchFamily="34" charset="0"/>
                <a:cs typeface="Arial" panose="020B0604020202020204" pitchFamily="34" charset="0"/>
                <a:sym typeface="Symbol"/>
              </a:rPr>
              <a:t>Tunkel</a:t>
            </a:r>
            <a:r>
              <a:rPr lang="en-US" sz="1400" i="1" dirty="0" smtClean="0">
                <a:solidFill>
                  <a:prstClr val="black"/>
                </a:solidFill>
                <a:latin typeface="Arial" panose="020B0604020202020204" pitchFamily="34" charset="0"/>
                <a:cs typeface="Arial" panose="020B0604020202020204" pitchFamily="34" charset="0"/>
                <a:sym typeface="Symbol"/>
              </a:rPr>
              <a:t> et al, </a:t>
            </a:r>
            <a:r>
              <a:rPr lang="en-US" sz="1400" i="1" dirty="0" err="1" smtClean="0">
                <a:solidFill>
                  <a:prstClr val="black"/>
                </a:solidFill>
                <a:latin typeface="Arial" panose="020B0604020202020204" pitchFamily="34" charset="0"/>
                <a:cs typeface="Arial" panose="020B0604020202020204" pitchFamily="34" charset="0"/>
                <a:sym typeface="Symbol"/>
              </a:rPr>
              <a:t>Clin</a:t>
            </a:r>
            <a:r>
              <a:rPr lang="en-US" sz="1400" i="1" dirty="0" smtClean="0">
                <a:solidFill>
                  <a:prstClr val="black"/>
                </a:solidFill>
                <a:latin typeface="Arial" panose="020B0604020202020204" pitchFamily="34" charset="0"/>
                <a:cs typeface="Arial" panose="020B0604020202020204" pitchFamily="34" charset="0"/>
                <a:sym typeface="Symbol"/>
              </a:rPr>
              <a:t> Infect Dis, 2004</a:t>
            </a:r>
            <a:endParaRPr lang="en-US" sz="1400" i="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589983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Immagine 1" descr="2008-05-gg-1159-07.jpg"/>
          <p:cNvPicPr>
            <a:picLocks noChangeAspect="1"/>
          </p:cNvPicPr>
          <p:nvPr/>
        </p:nvPicPr>
        <p:blipFill>
          <a:blip r:embed="rId2">
            <a:lum bright="-6000" contrast="36000"/>
            <a:extLst>
              <a:ext uri="{28A0092B-C50C-407E-A947-70E740481C1C}">
                <a14:useLocalDpi xmlns:a14="http://schemas.microsoft.com/office/drawing/2010/main" val="0"/>
              </a:ext>
            </a:extLst>
          </a:blip>
          <a:srcRect l="6317" r="4991" b="20644"/>
          <a:stretch>
            <a:fillRect/>
          </a:stretch>
        </p:blipFill>
        <p:spPr bwMode="auto">
          <a:xfrm>
            <a:off x="76200" y="981075"/>
            <a:ext cx="4443413"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1" name="Immagine 2" descr="2008-05-gg-1200-13.jpg"/>
          <p:cNvPicPr>
            <a:picLocks noChangeAspect="1"/>
          </p:cNvPicPr>
          <p:nvPr/>
        </p:nvPicPr>
        <p:blipFill>
          <a:blip r:embed="rId3">
            <a:lum contrast="30000"/>
            <a:extLst>
              <a:ext uri="{28A0092B-C50C-407E-A947-70E740481C1C}">
                <a14:useLocalDpi xmlns:a14="http://schemas.microsoft.com/office/drawing/2010/main" val="0"/>
              </a:ext>
            </a:extLst>
          </a:blip>
          <a:srcRect l="4718" r="6671" b="20642"/>
          <a:stretch>
            <a:fillRect/>
          </a:stretch>
        </p:blipFill>
        <p:spPr bwMode="auto">
          <a:xfrm>
            <a:off x="4668838" y="979488"/>
            <a:ext cx="4440237"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3" name="Text Box 5"/>
          <p:cNvSpPr txBox="1">
            <a:spLocks noChangeArrowheads="1"/>
          </p:cNvSpPr>
          <p:nvPr/>
        </p:nvSpPr>
        <p:spPr bwMode="auto">
          <a:xfrm>
            <a:off x="3076575" y="115888"/>
            <a:ext cx="2846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a:latin typeface="Arial" pitchFamily="34" charset="0"/>
              </a:rPr>
              <a:t>Meningite da </a:t>
            </a:r>
            <a:r>
              <a:rPr lang="en-US" altLang="it-IT" i="1">
                <a:latin typeface="Arial" pitchFamily="34" charset="0"/>
              </a:rPr>
              <a:t>E. coli</a:t>
            </a:r>
          </a:p>
        </p:txBody>
      </p:sp>
      <p:sp>
        <p:nvSpPr>
          <p:cNvPr id="109574" name="Rectangle 6"/>
          <p:cNvSpPr>
            <a:spLocks noChangeArrowheads="1"/>
          </p:cNvSpPr>
          <p:nvPr/>
        </p:nvSpPr>
        <p:spPr bwMode="auto">
          <a:xfrm>
            <a:off x="1258888" y="3827463"/>
            <a:ext cx="2376487" cy="144462"/>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575" name="Rectangle 7"/>
          <p:cNvSpPr>
            <a:spLocks noChangeArrowheads="1"/>
          </p:cNvSpPr>
          <p:nvPr/>
        </p:nvSpPr>
        <p:spPr bwMode="auto">
          <a:xfrm>
            <a:off x="179388" y="4633913"/>
            <a:ext cx="3097212" cy="106362"/>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576" name="Oval 8"/>
          <p:cNvSpPr>
            <a:spLocks noChangeArrowheads="1"/>
          </p:cNvSpPr>
          <p:nvPr/>
        </p:nvSpPr>
        <p:spPr bwMode="auto">
          <a:xfrm>
            <a:off x="179388" y="5084763"/>
            <a:ext cx="863600" cy="360362"/>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578" name="Rectangle 10"/>
          <p:cNvSpPr>
            <a:spLocks noChangeArrowheads="1"/>
          </p:cNvSpPr>
          <p:nvPr/>
        </p:nvSpPr>
        <p:spPr bwMode="auto">
          <a:xfrm>
            <a:off x="1258888" y="3040063"/>
            <a:ext cx="3241675" cy="360362"/>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9" name="Immagine 2" descr="2008-05-gg-1201-16.jpg"/>
          <p:cNvPicPr>
            <a:picLocks noChangeAspect="1"/>
          </p:cNvPicPr>
          <p:nvPr/>
        </p:nvPicPr>
        <p:blipFill>
          <a:blip r:embed="rId2">
            <a:lum contrast="36000"/>
            <a:extLst>
              <a:ext uri="{28A0092B-C50C-407E-A947-70E740481C1C}">
                <a14:useLocalDpi xmlns:a14="http://schemas.microsoft.com/office/drawing/2010/main" val="0"/>
              </a:ext>
            </a:extLst>
          </a:blip>
          <a:srcRect b="20952"/>
          <a:stretch>
            <a:fillRect/>
          </a:stretch>
        </p:blipFill>
        <p:spPr bwMode="auto">
          <a:xfrm>
            <a:off x="1939925" y="981075"/>
            <a:ext cx="5119688"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4"/>
          <p:cNvSpPr txBox="1">
            <a:spLocks noChangeArrowheads="1"/>
          </p:cNvSpPr>
          <p:nvPr/>
        </p:nvSpPr>
        <p:spPr bwMode="auto">
          <a:xfrm>
            <a:off x="1998663" y="234950"/>
            <a:ext cx="4848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i="1">
                <a:latin typeface="Arial" pitchFamily="34" charset="0"/>
              </a:rPr>
              <a:t>E. faecium</a:t>
            </a:r>
            <a:r>
              <a:rPr lang="en-US" altLang="it-IT">
                <a:latin typeface="Arial" pitchFamily="34" charset="0"/>
              </a:rPr>
              <a:t> in liquor da derivazione</a:t>
            </a:r>
            <a:endParaRPr lang="en-US" altLang="it-IT" i="1">
              <a:latin typeface="Arial" pitchFamily="34" charset="0"/>
            </a:endParaRPr>
          </a:p>
        </p:txBody>
      </p:sp>
      <p:sp>
        <p:nvSpPr>
          <p:cNvPr id="111621" name="Oval 5"/>
          <p:cNvSpPr>
            <a:spLocks noChangeArrowheads="1"/>
          </p:cNvSpPr>
          <p:nvPr/>
        </p:nvSpPr>
        <p:spPr bwMode="auto">
          <a:xfrm>
            <a:off x="2555875" y="4149725"/>
            <a:ext cx="863600" cy="360363"/>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5"/>
          <p:cNvSpPr>
            <a:spLocks noChangeArrowheads="1"/>
          </p:cNvSpPr>
          <p:nvPr/>
        </p:nvSpPr>
        <p:spPr bwMode="auto">
          <a:xfrm>
            <a:off x="4960938" y="795338"/>
            <a:ext cx="4003675" cy="3387725"/>
          </a:xfrm>
          <a:prstGeom prst="rect">
            <a:avLst/>
          </a:prstGeom>
          <a:solidFill>
            <a:srgbClr val="CCFFFF"/>
          </a:solidFill>
          <a:ln w="9525">
            <a:solidFill>
              <a:srgbClr val="FF0000"/>
            </a:solidFill>
            <a:miter lim="800000"/>
            <a:headEnd/>
            <a:tailEnd/>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90000"/>
              </a:lnSpc>
            </a:pPr>
            <a:r>
              <a:rPr lang="it-IT" altLang="it-IT" b="1" noProof="1">
                <a:latin typeface="Arial" pitchFamily="34" charset="0"/>
              </a:rPr>
              <a:t>MENINGITE VIRALE</a:t>
            </a:r>
          </a:p>
          <a:p>
            <a:pPr>
              <a:lnSpc>
                <a:spcPct val="90000"/>
              </a:lnSpc>
            </a:pPr>
            <a:endParaRPr lang="it-IT" altLang="it-IT" b="1" dirty="0">
              <a:latin typeface="Arial" pitchFamily="34" charset="0"/>
            </a:endParaRPr>
          </a:p>
          <a:p>
            <a:pPr>
              <a:lnSpc>
                <a:spcPct val="90000"/>
              </a:lnSpc>
            </a:pPr>
            <a:r>
              <a:rPr lang="it-IT" altLang="it-IT" b="1" dirty="0" smtClean="0">
                <a:solidFill>
                  <a:srgbClr val="FF0000"/>
                </a:solidFill>
                <a:latin typeface="Arial" pitchFamily="34" charset="0"/>
              </a:rPr>
              <a:t>Sempre</a:t>
            </a:r>
            <a:endParaRPr lang="it-IT" altLang="it-IT" b="1" dirty="0">
              <a:solidFill>
                <a:srgbClr val="FF0000"/>
              </a:solidFill>
              <a:latin typeface="Arial" pitchFamily="34" charset="0"/>
            </a:endParaRPr>
          </a:p>
          <a:p>
            <a:pPr>
              <a:lnSpc>
                <a:spcPct val="90000"/>
              </a:lnSpc>
            </a:pPr>
            <a:r>
              <a:rPr lang="it-IT" altLang="it-IT" b="1" dirty="0">
                <a:latin typeface="Arial" pitchFamily="34" charset="0"/>
              </a:rPr>
              <a:t>determinazione della </a:t>
            </a:r>
          </a:p>
          <a:p>
            <a:pPr>
              <a:lnSpc>
                <a:spcPct val="90000"/>
              </a:lnSpc>
            </a:pPr>
            <a:r>
              <a:rPr lang="it-IT" altLang="it-IT" b="1" dirty="0">
                <a:latin typeface="Arial" pitchFamily="34" charset="0"/>
              </a:rPr>
              <a:t>presenza di genoma virale</a:t>
            </a:r>
          </a:p>
          <a:p>
            <a:pPr>
              <a:lnSpc>
                <a:spcPct val="90000"/>
              </a:lnSpc>
            </a:pPr>
            <a:r>
              <a:rPr lang="it-IT" altLang="it-IT" dirty="0">
                <a:latin typeface="Arial" pitchFamily="34" charset="0"/>
              </a:rPr>
              <a:t>(DNA-PCR / RNA-PCR)</a:t>
            </a:r>
            <a:endParaRPr lang="it-IT" altLang="it-IT" b="1" dirty="0">
              <a:latin typeface="Arial" pitchFamily="34" charset="0"/>
            </a:endParaRPr>
          </a:p>
          <a:p>
            <a:pPr>
              <a:lnSpc>
                <a:spcPct val="90000"/>
              </a:lnSpc>
              <a:buFontTx/>
              <a:buChar char="•"/>
            </a:pPr>
            <a:r>
              <a:rPr lang="it-IT" altLang="it-IT" b="1" dirty="0">
                <a:latin typeface="Arial" pitchFamily="34" charset="0"/>
              </a:rPr>
              <a:t> Herpes</a:t>
            </a:r>
          </a:p>
          <a:p>
            <a:pPr>
              <a:lnSpc>
                <a:spcPct val="90000"/>
              </a:lnSpc>
              <a:buFontTx/>
              <a:buChar char="•"/>
            </a:pPr>
            <a:r>
              <a:rPr lang="it-IT" altLang="it-IT" b="1" dirty="0">
                <a:latin typeface="Arial" pitchFamily="34" charset="0"/>
              </a:rPr>
              <a:t> CMV</a:t>
            </a:r>
          </a:p>
          <a:p>
            <a:pPr>
              <a:lnSpc>
                <a:spcPct val="90000"/>
              </a:lnSpc>
              <a:buFontTx/>
              <a:buChar char="•"/>
            </a:pPr>
            <a:r>
              <a:rPr lang="it-IT" altLang="it-IT" b="1" dirty="0">
                <a:latin typeface="Arial" pitchFamily="34" charset="0"/>
              </a:rPr>
              <a:t> Virus Toscana</a:t>
            </a:r>
          </a:p>
          <a:p>
            <a:pPr>
              <a:lnSpc>
                <a:spcPct val="90000"/>
              </a:lnSpc>
            </a:pPr>
            <a:r>
              <a:rPr lang="it-IT" altLang="it-IT" b="1" dirty="0">
                <a:latin typeface="Arial" pitchFamily="34" charset="0"/>
              </a:rPr>
              <a:t>etc.</a:t>
            </a:r>
            <a:endParaRPr lang="it-IT" altLang="it-IT" b="1" noProof="1">
              <a:latin typeface="Arial" pitchFamily="34" charset="0"/>
            </a:endParaRPr>
          </a:p>
        </p:txBody>
      </p:sp>
      <p:sp>
        <p:nvSpPr>
          <p:cNvPr id="41987" name="Text Box 6"/>
          <p:cNvSpPr txBox="1">
            <a:spLocks noChangeArrowheads="1"/>
          </p:cNvSpPr>
          <p:nvPr/>
        </p:nvSpPr>
        <p:spPr bwMode="auto">
          <a:xfrm>
            <a:off x="1403350" y="115888"/>
            <a:ext cx="6270625" cy="4667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it-IT" altLang="it-IT" b="1">
                <a:latin typeface="Arial" pitchFamily="34" charset="0"/>
              </a:rPr>
              <a:t>DIAGNOSI DI MENINGITE MEDIANTE PCR</a:t>
            </a:r>
            <a:endParaRPr lang="it-IT" altLang="it-IT" b="1" noProof="1">
              <a:latin typeface="Arial" pitchFamily="34" charset="0"/>
            </a:endParaRPr>
          </a:p>
        </p:txBody>
      </p:sp>
      <p:sp>
        <p:nvSpPr>
          <p:cNvPr id="41988" name="Text Box 8"/>
          <p:cNvSpPr txBox="1">
            <a:spLocks noChangeArrowheads="1"/>
          </p:cNvSpPr>
          <p:nvPr/>
        </p:nvSpPr>
        <p:spPr bwMode="auto">
          <a:xfrm>
            <a:off x="250825" y="795338"/>
            <a:ext cx="4504759" cy="3083921"/>
          </a:xfrm>
          <a:prstGeom prst="rect">
            <a:avLst/>
          </a:prstGeom>
          <a:solidFill>
            <a:srgbClr val="FFFFCD"/>
          </a:solidFill>
          <a:ln w="9525">
            <a:solidFill>
              <a:srgbClr val="FF0000"/>
            </a:solidFill>
            <a:miter lim="800000"/>
            <a:headEnd/>
            <a:tailEnd/>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90000"/>
              </a:lnSpc>
            </a:pPr>
            <a:r>
              <a:rPr lang="it-IT" altLang="it-IT" b="1" noProof="1">
                <a:latin typeface="Arial" pitchFamily="34" charset="0"/>
              </a:rPr>
              <a:t>MENINGITE BATTERICA</a:t>
            </a:r>
          </a:p>
          <a:p>
            <a:pPr>
              <a:lnSpc>
                <a:spcPct val="90000"/>
              </a:lnSpc>
            </a:pPr>
            <a:endParaRPr lang="it-IT" altLang="it-IT" b="1" noProof="1">
              <a:latin typeface="Arial" pitchFamily="34" charset="0"/>
            </a:endParaRPr>
          </a:p>
          <a:p>
            <a:pPr>
              <a:lnSpc>
                <a:spcPct val="90000"/>
              </a:lnSpc>
            </a:pPr>
            <a:r>
              <a:rPr lang="it-IT" altLang="it-IT" b="1" dirty="0" smtClean="0">
                <a:solidFill>
                  <a:srgbClr val="FF0000"/>
                </a:solidFill>
                <a:latin typeface="Arial" pitchFamily="34" charset="0"/>
              </a:rPr>
              <a:t>In casi particolari</a:t>
            </a:r>
          </a:p>
          <a:p>
            <a:pPr>
              <a:lnSpc>
                <a:spcPct val="90000"/>
              </a:lnSpc>
            </a:pPr>
            <a:r>
              <a:rPr lang="it-IT" altLang="it-IT" b="1" dirty="0" smtClean="0">
                <a:latin typeface="Arial" pitchFamily="34" charset="0"/>
              </a:rPr>
              <a:t>Ad </a:t>
            </a:r>
            <a:r>
              <a:rPr lang="it-IT" altLang="it-IT" b="1" dirty="0">
                <a:latin typeface="Arial" pitchFamily="34" charset="0"/>
              </a:rPr>
              <a:t>esempio:</a:t>
            </a:r>
          </a:p>
          <a:p>
            <a:pPr>
              <a:lnSpc>
                <a:spcPct val="90000"/>
              </a:lnSpc>
            </a:pPr>
            <a:r>
              <a:rPr lang="it-IT" altLang="it-IT" b="1" i="1" dirty="0">
                <a:latin typeface="Arial" pitchFamily="34" charset="0"/>
              </a:rPr>
              <a:t>N. </a:t>
            </a:r>
            <a:r>
              <a:rPr lang="it-IT" altLang="it-IT" b="1" i="1" dirty="0" err="1">
                <a:latin typeface="Arial" pitchFamily="34" charset="0"/>
              </a:rPr>
              <a:t>meningitidis</a:t>
            </a:r>
            <a:endParaRPr lang="it-IT" altLang="it-IT" b="1" dirty="0">
              <a:latin typeface="Arial" pitchFamily="34" charset="0"/>
            </a:endParaRPr>
          </a:p>
          <a:p>
            <a:pPr>
              <a:lnSpc>
                <a:spcPct val="90000"/>
              </a:lnSpc>
            </a:pPr>
            <a:r>
              <a:rPr lang="it-IT" altLang="it-IT" b="1" dirty="0">
                <a:latin typeface="Arial" pitchFamily="34" charset="0"/>
              </a:rPr>
              <a:t>  (identificazione dei sierotipi:</a:t>
            </a:r>
          </a:p>
          <a:p>
            <a:pPr>
              <a:lnSpc>
                <a:spcPct val="90000"/>
              </a:lnSpc>
            </a:pPr>
            <a:r>
              <a:rPr lang="it-IT" altLang="it-IT" b="1" dirty="0">
                <a:latin typeface="Arial" pitchFamily="34" charset="0"/>
              </a:rPr>
              <a:t>  importante a fini</a:t>
            </a:r>
          </a:p>
          <a:p>
            <a:pPr>
              <a:lnSpc>
                <a:spcPct val="90000"/>
              </a:lnSpc>
            </a:pPr>
            <a:r>
              <a:rPr lang="it-IT" altLang="it-IT" b="1" dirty="0">
                <a:latin typeface="Arial" pitchFamily="34" charset="0"/>
              </a:rPr>
              <a:t>  epidemiologici</a:t>
            </a:r>
            <a:r>
              <a:rPr lang="it-IT" altLang="it-IT" b="1" dirty="0" smtClean="0">
                <a:latin typeface="Arial" pitchFamily="34" charset="0"/>
              </a:rPr>
              <a:t>),</a:t>
            </a:r>
          </a:p>
          <a:p>
            <a:pPr>
              <a:lnSpc>
                <a:spcPct val="90000"/>
              </a:lnSpc>
            </a:pPr>
            <a:r>
              <a:rPr lang="it-IT" altLang="it-IT" b="1" noProof="1" smtClean="0">
                <a:latin typeface="Arial" pitchFamily="34" charset="0"/>
              </a:rPr>
              <a:t>Coltura negativa</a:t>
            </a:r>
            <a:endParaRPr lang="it-IT" altLang="it-IT" b="1" noProof="1">
              <a:latin typeface="Arial" pitchFamily="34" charset="0"/>
            </a:endParaRPr>
          </a:p>
        </p:txBody>
      </p:sp>
      <p:sp>
        <p:nvSpPr>
          <p:cNvPr id="41989" name="Text Box 9"/>
          <p:cNvSpPr txBox="1">
            <a:spLocks noChangeArrowheads="1"/>
          </p:cNvSpPr>
          <p:nvPr/>
        </p:nvSpPr>
        <p:spPr bwMode="auto">
          <a:xfrm>
            <a:off x="381000" y="4868863"/>
            <a:ext cx="85344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98438" algn="l"/>
                <a:tab pos="3055938" algn="l"/>
                <a:tab pos="4187825" algn="l"/>
                <a:tab pos="6569075" algn="l"/>
                <a:tab pos="7977188" algn="l"/>
              </a:tabLst>
              <a:defRPr sz="2400">
                <a:solidFill>
                  <a:schemeClr val="tx1"/>
                </a:solidFill>
                <a:latin typeface="Times New Roman" pitchFamily="18" charset="0"/>
              </a:defRPr>
            </a:lvl1pPr>
            <a:lvl2pPr marL="742950" indent="-285750">
              <a:tabLst>
                <a:tab pos="198438" algn="l"/>
                <a:tab pos="3055938" algn="l"/>
                <a:tab pos="4187825" algn="l"/>
                <a:tab pos="6569075" algn="l"/>
                <a:tab pos="7977188" algn="l"/>
              </a:tabLst>
              <a:defRPr sz="2400">
                <a:solidFill>
                  <a:schemeClr val="tx1"/>
                </a:solidFill>
                <a:latin typeface="Times New Roman" pitchFamily="18" charset="0"/>
              </a:defRPr>
            </a:lvl2pPr>
            <a:lvl3pPr marL="1143000" indent="-228600">
              <a:tabLst>
                <a:tab pos="198438" algn="l"/>
                <a:tab pos="3055938" algn="l"/>
                <a:tab pos="4187825" algn="l"/>
                <a:tab pos="6569075" algn="l"/>
                <a:tab pos="7977188" algn="l"/>
              </a:tabLst>
              <a:defRPr sz="2400">
                <a:solidFill>
                  <a:schemeClr val="tx1"/>
                </a:solidFill>
                <a:latin typeface="Times New Roman" pitchFamily="18" charset="0"/>
              </a:defRPr>
            </a:lvl3pPr>
            <a:lvl4pPr marL="1600200" indent="-228600">
              <a:tabLst>
                <a:tab pos="198438" algn="l"/>
                <a:tab pos="3055938" algn="l"/>
                <a:tab pos="4187825" algn="l"/>
                <a:tab pos="6569075" algn="l"/>
                <a:tab pos="7977188" algn="l"/>
              </a:tabLst>
              <a:defRPr sz="2400">
                <a:solidFill>
                  <a:schemeClr val="tx1"/>
                </a:solidFill>
                <a:latin typeface="Times New Roman" pitchFamily="18" charset="0"/>
              </a:defRPr>
            </a:lvl4pPr>
            <a:lvl5pPr marL="2057400" indent="-228600">
              <a:tabLst>
                <a:tab pos="198438" algn="l"/>
                <a:tab pos="3055938" algn="l"/>
                <a:tab pos="4187825" algn="l"/>
                <a:tab pos="6569075" algn="l"/>
                <a:tab pos="7977188"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198438" algn="l"/>
                <a:tab pos="3055938" algn="l"/>
                <a:tab pos="4187825" algn="l"/>
                <a:tab pos="6569075" algn="l"/>
                <a:tab pos="7977188"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198438" algn="l"/>
                <a:tab pos="3055938" algn="l"/>
                <a:tab pos="4187825" algn="l"/>
                <a:tab pos="6569075" algn="l"/>
                <a:tab pos="7977188"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198438" algn="l"/>
                <a:tab pos="3055938" algn="l"/>
                <a:tab pos="4187825" algn="l"/>
                <a:tab pos="6569075" algn="l"/>
                <a:tab pos="7977188"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198438" algn="l"/>
                <a:tab pos="3055938" algn="l"/>
                <a:tab pos="4187825" algn="l"/>
                <a:tab pos="6569075" algn="l"/>
                <a:tab pos="7977188" algn="l"/>
              </a:tabLst>
              <a:defRPr sz="2400">
                <a:solidFill>
                  <a:schemeClr val="tx1"/>
                </a:solidFill>
                <a:latin typeface="Times New Roman" pitchFamily="18" charset="0"/>
              </a:defRPr>
            </a:lvl9pPr>
          </a:lstStyle>
          <a:p>
            <a:r>
              <a:rPr lang="it-IT" altLang="it-IT">
                <a:latin typeface="Arial" pitchFamily="34" charset="0"/>
              </a:rPr>
              <a:t>ricerca di anticorpi sierici con 2 sieri, uno in fase acuta ed uno in fase di convalescenza.</a:t>
            </a:r>
          </a:p>
          <a:p>
            <a:r>
              <a:rPr lang="it-IT" altLang="it-IT">
                <a:latin typeface="Arial" pitchFamily="34" charset="0"/>
              </a:rPr>
              <a:t>Dimostrazione della produzione intratecale di anticorpi IgG1.</a:t>
            </a:r>
          </a:p>
          <a:p>
            <a:r>
              <a:rPr lang="it-IT" altLang="it-IT">
                <a:latin typeface="Arial" pitchFamily="34" charset="0"/>
              </a:rPr>
              <a:t>Le IgM sono riscontrabili nella panencefalite sclerosante subacuta (PESS) e nella encefalite da HSV.</a:t>
            </a:r>
          </a:p>
        </p:txBody>
      </p:sp>
      <p:sp>
        <p:nvSpPr>
          <p:cNvPr id="41990" name="Rectangle 11"/>
          <p:cNvSpPr>
            <a:spLocks noChangeArrowheads="1"/>
          </p:cNvSpPr>
          <p:nvPr/>
        </p:nvSpPr>
        <p:spPr bwMode="auto">
          <a:xfrm>
            <a:off x="1871663" y="4308475"/>
            <a:ext cx="5360763"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110000"/>
              </a:lnSpc>
            </a:pPr>
            <a:r>
              <a:rPr lang="it-IT" altLang="it-IT" b="1" dirty="0">
                <a:latin typeface="Arial" pitchFamily="34" charset="0"/>
              </a:rPr>
              <a:t>meningite virale: diagnosi </a:t>
            </a:r>
            <a:r>
              <a:rPr lang="it-IT" altLang="it-IT" b="1" dirty="0" smtClean="0">
                <a:latin typeface="Arial" pitchFamily="34" charset="0"/>
              </a:rPr>
              <a:t>indiretta </a:t>
            </a:r>
            <a:endParaRPr lang="it-IT" altLang="it-IT" b="1" dirty="0">
              <a:latin typeface="Arial" pitchFamily="34" charset="0"/>
            </a:endParaRPr>
          </a:p>
        </p:txBody>
      </p:sp>
      <p:sp>
        <p:nvSpPr>
          <p:cNvPr id="41993" name="Rectangle 9"/>
          <p:cNvSpPr>
            <a:spLocks noChangeArrowheads="1"/>
          </p:cNvSpPr>
          <p:nvPr/>
        </p:nvSpPr>
        <p:spPr bwMode="auto">
          <a:xfrm>
            <a:off x="171450" y="4320431"/>
            <a:ext cx="8820150" cy="242093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67544" y="1700808"/>
            <a:ext cx="8136904" cy="707886"/>
          </a:xfrm>
          <a:prstGeom prst="rect">
            <a:avLst/>
          </a:prstGeom>
        </p:spPr>
        <p:txBody>
          <a:bodyPr wrap="square">
            <a:spAutoFit/>
          </a:bodyPr>
          <a:lstStyle/>
          <a:p>
            <a:pPr eaLnBrk="1" fontAlgn="auto" hangingPunct="1">
              <a:spcBef>
                <a:spcPts val="0"/>
              </a:spcBef>
              <a:spcAft>
                <a:spcPts val="0"/>
              </a:spcAft>
            </a:pPr>
            <a:r>
              <a:rPr lang="en-US" sz="2000" dirty="0">
                <a:solidFill>
                  <a:prstClr val="black"/>
                </a:solidFill>
                <a:latin typeface="Arial" panose="020B0604020202020204" pitchFamily="34" charset="0"/>
                <a:cs typeface="Arial" panose="020B0604020202020204" pitchFamily="34" charset="0"/>
              </a:rPr>
              <a:t>A rapid and specific real time RT-PCR assay for diagnosis of Toscana virus infection</a:t>
            </a:r>
            <a:r>
              <a:rPr lang="en-US" sz="2000" dirty="0" smtClean="0">
                <a:solidFill>
                  <a:prstClr val="black"/>
                </a:solidFill>
                <a:latin typeface="Arial" panose="020B0604020202020204" pitchFamily="34" charset="0"/>
                <a:cs typeface="Arial" panose="020B0604020202020204" pitchFamily="34" charset="0"/>
              </a:rPr>
              <a:t>.                                                    </a:t>
            </a:r>
            <a:r>
              <a:rPr lang="en-US" sz="1400" i="1" dirty="0" err="1" smtClean="0">
                <a:solidFill>
                  <a:prstClr val="black"/>
                </a:solidFill>
                <a:latin typeface="Arial" panose="020B0604020202020204" pitchFamily="34" charset="0"/>
                <a:cs typeface="Arial" panose="020B0604020202020204" pitchFamily="34" charset="0"/>
              </a:rPr>
              <a:t>Brisbarre</a:t>
            </a:r>
            <a:r>
              <a:rPr lang="en-US" sz="1400" i="1" dirty="0" smtClean="0">
                <a:solidFill>
                  <a:prstClr val="black"/>
                </a:solidFill>
                <a:latin typeface="Arial" panose="020B0604020202020204" pitchFamily="34" charset="0"/>
                <a:cs typeface="Arial" panose="020B0604020202020204" pitchFamily="34" charset="0"/>
              </a:rPr>
              <a:t> et al</a:t>
            </a:r>
            <a:r>
              <a:rPr lang="en-US" sz="1400" i="1" dirty="0">
                <a:solidFill>
                  <a:prstClr val="black"/>
                </a:solidFill>
                <a:latin typeface="Arial" panose="020B0604020202020204" pitchFamily="34" charset="0"/>
                <a:cs typeface="Arial" panose="020B0604020202020204" pitchFamily="34" charset="0"/>
              </a:rPr>
              <a:t>, J </a:t>
            </a:r>
            <a:r>
              <a:rPr lang="en-US" sz="1400" i="1" dirty="0" err="1">
                <a:solidFill>
                  <a:prstClr val="black"/>
                </a:solidFill>
                <a:latin typeface="Arial" panose="020B0604020202020204" pitchFamily="34" charset="0"/>
                <a:cs typeface="Arial" panose="020B0604020202020204" pitchFamily="34" charset="0"/>
              </a:rPr>
              <a:t>Clin</a:t>
            </a:r>
            <a:r>
              <a:rPr lang="en-US" sz="1400" i="1" dirty="0">
                <a:solidFill>
                  <a:prstClr val="black"/>
                </a:solidFill>
                <a:latin typeface="Arial" panose="020B0604020202020204" pitchFamily="34" charset="0"/>
                <a:cs typeface="Arial" panose="020B0604020202020204" pitchFamily="34" charset="0"/>
              </a:rPr>
              <a:t> </a:t>
            </a:r>
            <a:r>
              <a:rPr lang="en-US" sz="1400" i="1" dirty="0" err="1">
                <a:solidFill>
                  <a:prstClr val="black"/>
                </a:solidFill>
                <a:latin typeface="Arial" panose="020B0604020202020204" pitchFamily="34" charset="0"/>
                <a:cs typeface="Arial" panose="020B0604020202020204" pitchFamily="34" charset="0"/>
              </a:rPr>
              <a:t>Virol</a:t>
            </a:r>
            <a:r>
              <a:rPr lang="en-US" sz="1400" i="1" dirty="0">
                <a:solidFill>
                  <a:prstClr val="black"/>
                </a:solidFill>
                <a:latin typeface="Arial" panose="020B0604020202020204" pitchFamily="34" charset="0"/>
                <a:cs typeface="Arial" panose="020B0604020202020204" pitchFamily="34" charset="0"/>
              </a:rPr>
              <a:t>. 2015</a:t>
            </a:r>
          </a:p>
        </p:txBody>
      </p:sp>
      <p:sp>
        <p:nvSpPr>
          <p:cNvPr id="4" name="Rettangolo 3"/>
          <p:cNvSpPr/>
          <p:nvPr/>
        </p:nvSpPr>
        <p:spPr>
          <a:xfrm>
            <a:off x="467544" y="3369766"/>
            <a:ext cx="8136904" cy="923330"/>
          </a:xfrm>
          <a:prstGeom prst="rect">
            <a:avLst/>
          </a:prstGeom>
        </p:spPr>
        <p:txBody>
          <a:bodyPr wrap="square">
            <a:spAutoFit/>
          </a:bodyPr>
          <a:lstStyle/>
          <a:p>
            <a:pPr eaLnBrk="1" fontAlgn="auto" hangingPunct="1">
              <a:spcBef>
                <a:spcPts val="0"/>
              </a:spcBef>
              <a:spcAft>
                <a:spcPts val="0"/>
              </a:spcAft>
            </a:pPr>
            <a:r>
              <a:rPr lang="en-US" sz="2000" dirty="0">
                <a:solidFill>
                  <a:prstClr val="black"/>
                </a:solidFill>
                <a:latin typeface="Arial" panose="020B0604020202020204" pitchFamily="34" charset="0"/>
                <a:cs typeface="Arial" panose="020B0604020202020204" pitchFamily="34" charset="0"/>
              </a:rPr>
              <a:t>Nucleic acid-based methods for the detection of bacterial pathogens: present and future considerations for the clinical </a:t>
            </a:r>
            <a:r>
              <a:rPr lang="en-US" sz="2000" dirty="0" smtClean="0">
                <a:solidFill>
                  <a:prstClr val="black"/>
                </a:solidFill>
                <a:latin typeface="Arial" panose="020B0604020202020204" pitchFamily="34" charset="0"/>
                <a:cs typeface="Arial" panose="020B0604020202020204" pitchFamily="34" charset="0"/>
              </a:rPr>
              <a:t>laboratory. </a:t>
            </a:r>
            <a:endParaRPr lang="en-US" sz="2000" dirty="0">
              <a:solidFill>
                <a:prstClr val="black"/>
              </a:solidFill>
              <a:latin typeface="Arial" panose="020B0604020202020204" pitchFamily="34" charset="0"/>
              <a:cs typeface="Arial" panose="020B0604020202020204" pitchFamily="34" charset="0"/>
            </a:endParaRPr>
          </a:p>
          <a:p>
            <a:pPr algn="r" eaLnBrk="1" fontAlgn="auto" hangingPunct="1">
              <a:spcBef>
                <a:spcPts val="0"/>
              </a:spcBef>
              <a:spcAft>
                <a:spcPts val="0"/>
              </a:spcAft>
            </a:pPr>
            <a:r>
              <a:rPr lang="en-US" sz="1400" i="1" dirty="0" err="1" smtClean="0">
                <a:solidFill>
                  <a:prstClr val="black"/>
                </a:solidFill>
                <a:latin typeface="Arial" panose="020B0604020202020204" pitchFamily="34" charset="0"/>
                <a:cs typeface="Arial" panose="020B0604020202020204" pitchFamily="34" charset="0"/>
              </a:rPr>
              <a:t>Mothershed</a:t>
            </a:r>
            <a:r>
              <a:rPr lang="en-US" sz="1400" i="1" dirty="0" smtClean="0">
                <a:solidFill>
                  <a:prstClr val="black"/>
                </a:solidFill>
                <a:latin typeface="Arial" panose="020B0604020202020204" pitchFamily="34" charset="0"/>
                <a:cs typeface="Arial" panose="020B0604020202020204" pitchFamily="34" charset="0"/>
              </a:rPr>
              <a:t> and Whitney, </a:t>
            </a:r>
            <a:r>
              <a:rPr lang="en-US" sz="1400" i="1" dirty="0" err="1" smtClean="0">
                <a:solidFill>
                  <a:prstClr val="black"/>
                </a:solidFill>
                <a:latin typeface="Arial" panose="020B0604020202020204" pitchFamily="34" charset="0"/>
                <a:cs typeface="Arial" panose="020B0604020202020204" pitchFamily="34" charset="0"/>
              </a:rPr>
              <a:t>Clin</a:t>
            </a:r>
            <a:r>
              <a:rPr lang="en-US" sz="1400" i="1" dirty="0" smtClean="0">
                <a:solidFill>
                  <a:prstClr val="black"/>
                </a:solidFill>
                <a:latin typeface="Arial" panose="020B0604020202020204" pitchFamily="34" charset="0"/>
                <a:cs typeface="Arial" panose="020B0604020202020204" pitchFamily="34" charset="0"/>
              </a:rPr>
              <a:t> </a:t>
            </a:r>
            <a:r>
              <a:rPr lang="en-US" sz="1400" i="1" dirty="0" err="1">
                <a:solidFill>
                  <a:prstClr val="black"/>
                </a:solidFill>
                <a:latin typeface="Arial" panose="020B0604020202020204" pitchFamily="34" charset="0"/>
                <a:cs typeface="Arial" panose="020B0604020202020204" pitchFamily="34" charset="0"/>
              </a:rPr>
              <a:t>Chim</a:t>
            </a:r>
            <a:r>
              <a:rPr lang="en-US" sz="1400" i="1" dirty="0">
                <a:solidFill>
                  <a:prstClr val="black"/>
                </a:solidFill>
                <a:latin typeface="Arial" panose="020B0604020202020204" pitchFamily="34" charset="0"/>
                <a:cs typeface="Arial" panose="020B0604020202020204" pitchFamily="34" charset="0"/>
              </a:rPr>
              <a:t> </a:t>
            </a:r>
            <a:r>
              <a:rPr lang="en-US" sz="1400" i="1" dirty="0" err="1">
                <a:solidFill>
                  <a:prstClr val="black"/>
                </a:solidFill>
                <a:latin typeface="Arial" panose="020B0604020202020204" pitchFamily="34" charset="0"/>
                <a:cs typeface="Arial" panose="020B0604020202020204" pitchFamily="34" charset="0"/>
              </a:rPr>
              <a:t>Acta</a:t>
            </a:r>
            <a:r>
              <a:rPr lang="en-US" sz="1400" i="1" dirty="0">
                <a:solidFill>
                  <a:prstClr val="black"/>
                </a:solidFill>
                <a:latin typeface="Arial" panose="020B0604020202020204" pitchFamily="34" charset="0"/>
                <a:cs typeface="Arial" panose="020B0604020202020204" pitchFamily="34" charset="0"/>
              </a:rPr>
              <a:t>. 2006 </a:t>
            </a:r>
          </a:p>
        </p:txBody>
      </p:sp>
      <p:sp>
        <p:nvSpPr>
          <p:cNvPr id="5" name="Rettangolo 4"/>
          <p:cNvSpPr/>
          <p:nvPr/>
        </p:nvSpPr>
        <p:spPr>
          <a:xfrm>
            <a:off x="467544" y="5169386"/>
            <a:ext cx="8496944" cy="707886"/>
          </a:xfrm>
          <a:prstGeom prst="rect">
            <a:avLst/>
          </a:prstGeom>
        </p:spPr>
        <p:txBody>
          <a:bodyPr wrap="square">
            <a:spAutoFit/>
          </a:bodyPr>
          <a:lstStyle/>
          <a:p>
            <a:pPr eaLnBrk="1" fontAlgn="auto" hangingPunct="1">
              <a:spcBef>
                <a:spcPts val="0"/>
              </a:spcBef>
              <a:spcAft>
                <a:spcPts val="0"/>
              </a:spcAft>
            </a:pPr>
            <a:r>
              <a:rPr lang="en-US" sz="2000" dirty="0">
                <a:solidFill>
                  <a:prstClr val="black"/>
                </a:solidFill>
                <a:latin typeface="Arial" panose="020B0604020202020204" pitchFamily="34" charset="0"/>
                <a:cs typeface="Arial" panose="020B0604020202020204" pitchFamily="34" charset="0"/>
              </a:rPr>
              <a:t>Acute viral infections of the central nervous system in immunocompetent adults: diagnosis and </a:t>
            </a:r>
            <a:r>
              <a:rPr lang="en-US" sz="2000" dirty="0" smtClean="0">
                <a:solidFill>
                  <a:prstClr val="black"/>
                </a:solidFill>
                <a:latin typeface="Arial" panose="020B0604020202020204" pitchFamily="34" charset="0"/>
                <a:cs typeface="Arial" panose="020B0604020202020204" pitchFamily="34" charset="0"/>
              </a:rPr>
              <a:t>management.                              </a:t>
            </a:r>
            <a:r>
              <a:rPr lang="en-US" sz="1400" i="1" dirty="0" err="1" smtClean="0">
                <a:solidFill>
                  <a:prstClr val="black"/>
                </a:solidFill>
                <a:latin typeface="Arial" panose="020B0604020202020204" pitchFamily="34" charset="0"/>
                <a:cs typeface="Arial" panose="020B0604020202020204" pitchFamily="34" charset="0"/>
              </a:rPr>
              <a:t>Studahl</a:t>
            </a:r>
            <a:r>
              <a:rPr lang="en-US" sz="1400" i="1" dirty="0" smtClean="0">
                <a:solidFill>
                  <a:prstClr val="black"/>
                </a:solidFill>
                <a:latin typeface="Arial" panose="020B0604020202020204" pitchFamily="34" charset="0"/>
                <a:cs typeface="Arial" panose="020B0604020202020204" pitchFamily="34" charset="0"/>
              </a:rPr>
              <a:t>  et al, Drugs 2013</a:t>
            </a:r>
            <a:endParaRPr lang="en-US" sz="1400" i="1" dirty="0">
              <a:solidFill>
                <a:prstClr val="black"/>
              </a:solidFill>
              <a:latin typeface="Arial" panose="020B0604020202020204" pitchFamily="34" charset="0"/>
              <a:cs typeface="Arial" panose="020B0604020202020204" pitchFamily="34" charset="0"/>
            </a:endParaRPr>
          </a:p>
        </p:txBody>
      </p:sp>
      <p:sp>
        <p:nvSpPr>
          <p:cNvPr id="6" name="CasellaDiTesto 5"/>
          <p:cNvSpPr txBox="1"/>
          <p:nvPr/>
        </p:nvSpPr>
        <p:spPr>
          <a:xfrm>
            <a:off x="3340396" y="404664"/>
            <a:ext cx="2239716" cy="461665"/>
          </a:xfrm>
          <a:prstGeom prst="rect">
            <a:avLst/>
          </a:prstGeom>
          <a:noFill/>
        </p:spPr>
        <p:txBody>
          <a:bodyPr wrap="none" rtlCol="0">
            <a:spAutoFit/>
          </a:bodyPr>
          <a:lstStyle/>
          <a:p>
            <a:pPr eaLnBrk="1" fontAlgn="auto" hangingPunct="1">
              <a:spcBef>
                <a:spcPts val="0"/>
              </a:spcBef>
              <a:spcAft>
                <a:spcPts val="0"/>
              </a:spcAft>
            </a:pPr>
            <a:r>
              <a:rPr lang="en-US" dirty="0" smtClean="0">
                <a:solidFill>
                  <a:prstClr val="black"/>
                </a:solidFill>
                <a:latin typeface="Arial" panose="020B0604020202020204" pitchFamily="34" charset="0"/>
                <a:cs typeface="Arial" panose="020B0604020202020204" pitchFamily="34" charset="0"/>
              </a:rPr>
              <a:t>Real-time PCR</a:t>
            </a:r>
            <a:endParaRPr lang="en-US" dirty="0">
              <a:solidFill>
                <a:prstClr val="black"/>
              </a:solidFill>
              <a:latin typeface="Arial" panose="020B0604020202020204" pitchFamily="34" charset="0"/>
              <a:cs typeface="Arial" panose="020B0604020202020204" pitchFamily="34" charset="0"/>
            </a:endParaRPr>
          </a:p>
        </p:txBody>
      </p:sp>
      <p:cxnSp>
        <p:nvCxnSpPr>
          <p:cNvPr id="8" name="Connettore 1 7"/>
          <p:cNvCxnSpPr/>
          <p:nvPr/>
        </p:nvCxnSpPr>
        <p:spPr>
          <a:xfrm>
            <a:off x="0" y="1052736"/>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84988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603" name="Group 11"/>
          <p:cNvGrpSpPr>
            <a:grpSpLocks/>
          </p:cNvGrpSpPr>
          <p:nvPr/>
        </p:nvGrpSpPr>
        <p:grpSpPr bwMode="auto">
          <a:xfrm>
            <a:off x="179388" y="730250"/>
            <a:ext cx="4144962" cy="4714875"/>
            <a:chOff x="431" y="460"/>
            <a:chExt cx="2293" cy="2653"/>
          </a:xfrm>
        </p:grpSpPr>
        <p:pic>
          <p:nvPicPr>
            <p:cNvPr id="110594" name="Immagine 2" descr="2008-05-gg-1203-31.jpg"/>
            <p:cNvPicPr>
              <a:picLocks noChangeAspect="1"/>
            </p:cNvPicPr>
            <p:nvPr/>
          </p:nvPicPr>
          <p:blipFill>
            <a:blip r:embed="rId2">
              <a:lum contrast="48000"/>
              <a:extLst>
                <a:ext uri="{28A0092B-C50C-407E-A947-70E740481C1C}">
                  <a14:useLocalDpi xmlns:a14="http://schemas.microsoft.com/office/drawing/2010/main" val="0"/>
                </a:ext>
              </a:extLst>
            </a:blip>
            <a:srcRect l="9007" b="23523"/>
            <a:stretch>
              <a:fillRect/>
            </a:stretch>
          </p:blipFill>
          <p:spPr bwMode="auto">
            <a:xfrm>
              <a:off x="431" y="460"/>
              <a:ext cx="2293" cy="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Oval 4"/>
            <p:cNvSpPr>
              <a:spLocks noChangeArrowheads="1"/>
            </p:cNvSpPr>
            <p:nvPr/>
          </p:nvSpPr>
          <p:spPr bwMode="auto">
            <a:xfrm>
              <a:off x="521" y="1797"/>
              <a:ext cx="1996" cy="8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10604" name="Group 12"/>
          <p:cNvGrpSpPr>
            <a:grpSpLocks/>
          </p:cNvGrpSpPr>
          <p:nvPr/>
        </p:nvGrpSpPr>
        <p:grpSpPr bwMode="auto">
          <a:xfrm>
            <a:off x="4643438" y="763588"/>
            <a:ext cx="3957637" cy="4610100"/>
            <a:chOff x="3152" y="481"/>
            <a:chExt cx="2266" cy="2677"/>
          </a:xfrm>
        </p:grpSpPr>
        <p:pic>
          <p:nvPicPr>
            <p:cNvPr id="110595" name="Immagine 1" descr="2008-05-gg-1202-41.jpg"/>
            <p:cNvPicPr>
              <a:picLocks noChangeAspect="1"/>
            </p:cNvPicPr>
            <p:nvPr/>
          </p:nvPicPr>
          <p:blipFill>
            <a:blip r:embed="rId3">
              <a:lum contrast="42000"/>
              <a:extLst>
                <a:ext uri="{28A0092B-C50C-407E-A947-70E740481C1C}">
                  <a14:useLocalDpi xmlns:a14="http://schemas.microsoft.com/office/drawing/2010/main" val="0"/>
                </a:ext>
              </a:extLst>
            </a:blip>
            <a:srcRect l="9541" b="22360"/>
            <a:stretch>
              <a:fillRect/>
            </a:stretch>
          </p:blipFill>
          <p:spPr bwMode="auto">
            <a:xfrm>
              <a:off x="3152" y="481"/>
              <a:ext cx="2266" cy="2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Text Box 5"/>
            <p:cNvSpPr txBox="1">
              <a:spLocks noChangeArrowheads="1"/>
            </p:cNvSpPr>
            <p:nvPr/>
          </p:nvSpPr>
          <p:spPr bwMode="auto">
            <a:xfrm>
              <a:off x="4889" y="2636"/>
              <a:ext cx="330" cy="16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it-IT" sz="600" b="1">
                  <a:latin typeface="Arial" pitchFamily="34" charset="0"/>
                </a:rPr>
                <a:t>569</a:t>
              </a:r>
            </a:p>
            <a:p>
              <a:pPr algn="ctr"/>
              <a:r>
                <a:rPr lang="en-US" altLang="it-IT" sz="600" b="1">
                  <a:latin typeface="Arial" pitchFamily="34" charset="0"/>
                </a:rPr>
                <a:t>Genomi/ml</a:t>
              </a:r>
            </a:p>
          </p:txBody>
        </p:sp>
        <p:sp>
          <p:nvSpPr>
            <p:cNvPr id="110598" name="Line 6"/>
            <p:cNvSpPr>
              <a:spLocks noChangeShapeType="1"/>
            </p:cNvSpPr>
            <p:nvPr/>
          </p:nvSpPr>
          <p:spPr bwMode="auto">
            <a:xfrm>
              <a:off x="4879" y="2613"/>
              <a:ext cx="0" cy="2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599" name="Line 7"/>
            <p:cNvSpPr>
              <a:spLocks noChangeShapeType="1"/>
            </p:cNvSpPr>
            <p:nvPr/>
          </p:nvSpPr>
          <p:spPr bwMode="auto">
            <a:xfrm>
              <a:off x="5233" y="2595"/>
              <a:ext cx="0" cy="2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600" name="Line 8"/>
            <p:cNvSpPr>
              <a:spLocks noChangeShapeType="1"/>
            </p:cNvSpPr>
            <p:nvPr/>
          </p:nvSpPr>
          <p:spPr bwMode="auto">
            <a:xfrm>
              <a:off x="4876" y="2789"/>
              <a:ext cx="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601" name="Line 9"/>
            <p:cNvSpPr>
              <a:spLocks noChangeShapeType="1"/>
            </p:cNvSpPr>
            <p:nvPr/>
          </p:nvSpPr>
          <p:spPr bwMode="auto">
            <a:xfrm>
              <a:off x="4876" y="2667"/>
              <a:ext cx="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602" name="Rectangle 10"/>
            <p:cNvSpPr>
              <a:spLocks noChangeArrowheads="1"/>
            </p:cNvSpPr>
            <p:nvPr/>
          </p:nvSpPr>
          <p:spPr bwMode="auto">
            <a:xfrm>
              <a:off x="3243" y="2568"/>
              <a:ext cx="2132" cy="317"/>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idx="1"/>
          </p:nvPr>
        </p:nvSpPr>
        <p:spPr>
          <a:xfrm>
            <a:off x="197296" y="217190"/>
            <a:ext cx="8839200" cy="6380162"/>
          </a:xfrm>
          <a:noFill/>
        </p:spPr>
        <p:txBody>
          <a:bodyPr/>
          <a:lstStyle/>
          <a:p>
            <a:pPr algn="ctr">
              <a:lnSpc>
                <a:spcPct val="90000"/>
              </a:lnSpc>
              <a:buFontTx/>
              <a:buNone/>
            </a:pPr>
            <a:r>
              <a:rPr lang="it-IT" altLang="it-IT" b="1" dirty="0" smtClean="0">
                <a:solidFill>
                  <a:srgbClr val="FF0000"/>
                </a:solidFill>
                <a:latin typeface="Arial" pitchFamily="34" charset="0"/>
              </a:rPr>
              <a:t>MENINGITI</a:t>
            </a:r>
          </a:p>
          <a:p>
            <a:pPr>
              <a:lnSpc>
                <a:spcPct val="90000"/>
              </a:lnSpc>
              <a:buFontTx/>
              <a:buNone/>
            </a:pPr>
            <a:r>
              <a:rPr lang="it-IT" altLang="it-IT" sz="2800" dirty="0" smtClean="0">
                <a:latin typeface="Arial" pitchFamily="34" charset="0"/>
              </a:rPr>
              <a:t>Processi infiammatori di natura infettiva che si verificano a carico della </a:t>
            </a:r>
          </a:p>
          <a:p>
            <a:pPr>
              <a:lnSpc>
                <a:spcPct val="90000"/>
              </a:lnSpc>
            </a:pPr>
            <a:r>
              <a:rPr lang="it-IT" altLang="it-IT" sz="2800" dirty="0" smtClean="0">
                <a:latin typeface="Arial" pitchFamily="34" charset="0"/>
              </a:rPr>
              <a:t>dura madre  = </a:t>
            </a:r>
            <a:r>
              <a:rPr lang="it-IT" altLang="it-IT" sz="2800" u="sng" dirty="0" smtClean="0">
                <a:solidFill>
                  <a:srgbClr val="FF0000"/>
                </a:solidFill>
                <a:latin typeface="Arial" pitchFamily="34" charset="0"/>
              </a:rPr>
              <a:t>PACHIMENINGITI </a:t>
            </a:r>
          </a:p>
          <a:p>
            <a:pPr>
              <a:lnSpc>
                <a:spcPct val="90000"/>
              </a:lnSpc>
            </a:pPr>
            <a:r>
              <a:rPr lang="it-IT" altLang="it-IT" sz="2800" dirty="0" smtClean="0">
                <a:latin typeface="Arial" pitchFamily="34" charset="0"/>
              </a:rPr>
              <a:t>o delle leptomeningi = </a:t>
            </a:r>
            <a:r>
              <a:rPr lang="it-IT" altLang="it-IT" sz="2800" u="sng" dirty="0" smtClean="0">
                <a:solidFill>
                  <a:srgbClr val="FF0000"/>
                </a:solidFill>
                <a:latin typeface="Arial" pitchFamily="34" charset="0"/>
              </a:rPr>
              <a:t>LEPTOMENINGITI.</a:t>
            </a:r>
          </a:p>
          <a:p>
            <a:pPr marL="0" indent="0">
              <a:lnSpc>
                <a:spcPct val="90000"/>
              </a:lnSpc>
              <a:buNone/>
            </a:pPr>
            <a:endParaRPr lang="it-IT" altLang="it-IT" sz="2800" u="sng" dirty="0" smtClean="0">
              <a:solidFill>
                <a:srgbClr val="FF0000"/>
              </a:solidFill>
              <a:latin typeface="Arial" pitchFamily="34" charset="0"/>
            </a:endParaRPr>
          </a:p>
          <a:p>
            <a:pPr>
              <a:lnSpc>
                <a:spcPct val="90000"/>
              </a:lnSpc>
              <a:buFontTx/>
              <a:buNone/>
            </a:pPr>
            <a:r>
              <a:rPr lang="it-IT" altLang="it-IT" sz="2800" b="1" dirty="0">
                <a:solidFill>
                  <a:srgbClr val="FF0000"/>
                </a:solidFill>
                <a:latin typeface="Arial" pitchFamily="34" charset="0"/>
              </a:rPr>
              <a:t>P</a:t>
            </a:r>
            <a:r>
              <a:rPr lang="it-IT" altLang="it-IT" sz="2800" b="1" dirty="0" smtClean="0">
                <a:solidFill>
                  <a:srgbClr val="FF0000"/>
                </a:solidFill>
                <a:latin typeface="Arial" pitchFamily="34" charset="0"/>
              </a:rPr>
              <a:t>achimeningiti</a:t>
            </a:r>
            <a:r>
              <a:rPr lang="it-IT" altLang="it-IT" sz="2800" dirty="0" smtClean="0">
                <a:latin typeface="Arial" pitchFamily="34" charset="0"/>
              </a:rPr>
              <a:t> (rare) si presentano come: </a:t>
            </a:r>
          </a:p>
          <a:p>
            <a:pPr marL="720725" indent="82550">
              <a:lnSpc>
                <a:spcPct val="90000"/>
              </a:lnSpc>
            </a:pPr>
            <a:r>
              <a:rPr lang="it-IT" altLang="it-IT" sz="2800" dirty="0">
                <a:latin typeface="Arial" pitchFamily="34" charset="0"/>
              </a:rPr>
              <a:t>	</a:t>
            </a:r>
            <a:r>
              <a:rPr lang="it-IT" altLang="it-IT" sz="2800" dirty="0" smtClean="0">
                <a:latin typeface="Arial" pitchFamily="34" charset="0"/>
              </a:rPr>
              <a:t>ascessi peridurali (tra dura e periostio) ed </a:t>
            </a:r>
          </a:p>
          <a:p>
            <a:pPr marL="720725" indent="82550">
              <a:lnSpc>
                <a:spcPct val="90000"/>
              </a:lnSpc>
            </a:pPr>
            <a:r>
              <a:rPr lang="it-IT" altLang="it-IT" sz="2800" dirty="0">
                <a:latin typeface="Arial" pitchFamily="34" charset="0"/>
              </a:rPr>
              <a:t>	</a:t>
            </a:r>
            <a:r>
              <a:rPr lang="it-IT" altLang="it-IT" sz="2800" dirty="0" smtClean="0">
                <a:latin typeface="Arial" pitchFamily="34" charset="0"/>
              </a:rPr>
              <a:t>empiemi subdurali (tra dura e aracnoide)</a:t>
            </a:r>
          </a:p>
          <a:p>
            <a:pPr marL="720725" indent="82550">
              <a:lnSpc>
                <a:spcPct val="90000"/>
              </a:lnSpc>
              <a:buFontTx/>
              <a:buNone/>
            </a:pPr>
            <a:endParaRPr lang="it-IT" altLang="it-IT" sz="2800" dirty="0" smtClean="0">
              <a:latin typeface="Arial" pitchFamily="34" charset="0"/>
            </a:endParaRPr>
          </a:p>
          <a:p>
            <a:pPr>
              <a:lnSpc>
                <a:spcPct val="90000"/>
              </a:lnSpc>
              <a:buFontTx/>
              <a:buNone/>
            </a:pPr>
            <a:r>
              <a:rPr lang="it-IT" altLang="it-IT" sz="2800" b="1" dirty="0" smtClean="0">
                <a:solidFill>
                  <a:srgbClr val="FF0000"/>
                </a:solidFill>
                <a:latin typeface="Arial" pitchFamily="34" charset="0"/>
              </a:rPr>
              <a:t>Leptomeningiti</a:t>
            </a:r>
            <a:r>
              <a:rPr lang="it-IT" altLang="it-IT" sz="2800" dirty="0" smtClean="0">
                <a:latin typeface="Arial" pitchFamily="34" charset="0"/>
              </a:rPr>
              <a:t> (comunemente dette </a:t>
            </a:r>
            <a:r>
              <a:rPr lang="it-IT" altLang="it-IT" sz="2800" i="1" dirty="0" smtClean="0">
                <a:latin typeface="Arial" pitchFamily="34" charset="0"/>
              </a:rPr>
              <a:t>meningiti</a:t>
            </a:r>
            <a:r>
              <a:rPr lang="it-IT" altLang="it-IT" sz="2800" dirty="0" smtClean="0">
                <a:latin typeface="Arial" pitchFamily="34" charset="0"/>
              </a:rPr>
              <a:t>): </a:t>
            </a:r>
            <a:r>
              <a:rPr lang="it-IT" altLang="it-IT" sz="2800" b="1" dirty="0" smtClean="0">
                <a:latin typeface="Arial" pitchFamily="34" charset="0"/>
              </a:rPr>
              <a:t>infiammazioni delle meningi, circoscritte allo spazio subaracnoideo, sempre cerebrospinali</a:t>
            </a:r>
            <a:endParaRPr lang="it-IT" altLang="it-IT" sz="2800" dirty="0" smtClean="0">
              <a:latin typeface="Arial" pitchFamily="34"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528" t="11182"/>
          <a:stretch/>
        </p:blipFill>
        <p:spPr bwMode="auto">
          <a:xfrm>
            <a:off x="6101844" y="1916832"/>
            <a:ext cx="2862644" cy="3055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1" y="1988840"/>
            <a:ext cx="5762625" cy="275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2448373" y="620688"/>
            <a:ext cx="4211859" cy="461665"/>
          </a:xfrm>
          <a:prstGeom prst="rect">
            <a:avLst/>
          </a:prstGeom>
          <a:noFill/>
        </p:spPr>
        <p:txBody>
          <a:bodyPr wrap="none" rtlCol="0">
            <a:spAutoFit/>
          </a:bodyPr>
          <a:lstStyle/>
          <a:p>
            <a:pPr eaLnBrk="1" fontAlgn="auto" hangingPunct="1">
              <a:spcBef>
                <a:spcPts val="0"/>
              </a:spcBef>
              <a:spcAft>
                <a:spcPts val="0"/>
              </a:spcAft>
            </a:pPr>
            <a:r>
              <a:rPr lang="en-US" dirty="0" smtClean="0">
                <a:solidFill>
                  <a:prstClr val="black"/>
                </a:solidFill>
                <a:latin typeface="Arial" panose="020B0604020202020204" pitchFamily="34" charset="0"/>
                <a:cs typeface="Arial" panose="020B0604020202020204" pitchFamily="34" charset="0"/>
              </a:rPr>
              <a:t>The FILMARRAY </a:t>
            </a:r>
            <a:r>
              <a:rPr lang="en-US" dirty="0" smtClean="0">
                <a:solidFill>
                  <a:prstClr val="black"/>
                </a:solidFill>
                <a:latin typeface="Arial" panose="020B0604020202020204" pitchFamily="34" charset="0"/>
                <a:cs typeface="Arial" panose="020B0604020202020204" pitchFamily="34" charset="0"/>
                <a:sym typeface="Symbol"/>
              </a:rPr>
              <a:t></a:t>
            </a:r>
            <a:r>
              <a:rPr lang="en-US" dirty="0" smtClean="0">
                <a:solidFill>
                  <a:prstClr val="black"/>
                </a:solidFill>
                <a:latin typeface="Arial" panose="020B0604020202020204" pitchFamily="34" charset="0"/>
                <a:cs typeface="Arial" panose="020B0604020202020204" pitchFamily="34" charset="0"/>
              </a:rPr>
              <a:t> SYSTEM</a:t>
            </a:r>
            <a:endParaRPr lang="en-US" dirty="0">
              <a:solidFill>
                <a:prstClr val="black"/>
              </a:solidFill>
              <a:latin typeface="Arial" panose="020B0604020202020204" pitchFamily="34" charset="0"/>
              <a:cs typeface="Arial" panose="020B0604020202020204" pitchFamily="34" charset="0"/>
            </a:endParaRPr>
          </a:p>
        </p:txBody>
      </p:sp>
      <p:cxnSp>
        <p:nvCxnSpPr>
          <p:cNvPr id="4" name="Connettore 1 3"/>
          <p:cNvCxnSpPr/>
          <p:nvPr/>
        </p:nvCxnSpPr>
        <p:spPr>
          <a:xfrm flipV="1">
            <a:off x="107504" y="1268760"/>
            <a:ext cx="8856984" cy="72008"/>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348" y="3619153"/>
            <a:ext cx="7620000" cy="31813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2196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004" b="1951"/>
          <a:stretch/>
        </p:blipFill>
        <p:spPr bwMode="auto">
          <a:xfrm>
            <a:off x="217407" y="1802708"/>
            <a:ext cx="8675073" cy="4146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839" y="38092"/>
            <a:ext cx="8532440" cy="1443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199278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2987675" y="301625"/>
            <a:ext cx="3013075" cy="7112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it-IT" altLang="it-IT" sz="2000" b="1" noProof="1">
                <a:latin typeface="Arial" pitchFamily="34" charset="0"/>
              </a:rPr>
              <a:t>AGENTI EZIOLOGICI D</a:t>
            </a:r>
            <a:r>
              <a:rPr lang="it-IT" altLang="it-IT" sz="2000" b="1">
                <a:latin typeface="Arial" pitchFamily="34" charset="0"/>
              </a:rPr>
              <a:t>I</a:t>
            </a:r>
            <a:endParaRPr lang="it-IT" altLang="it-IT" sz="2000" b="1" noProof="1">
              <a:latin typeface="Arial" pitchFamily="34" charset="0"/>
            </a:endParaRPr>
          </a:p>
          <a:p>
            <a:pPr algn="ctr"/>
            <a:r>
              <a:rPr lang="it-IT" altLang="it-IT" sz="2000" b="1" noProof="1">
                <a:latin typeface="Arial" pitchFamily="34" charset="0"/>
              </a:rPr>
              <a:t>MENINGITE CRONICA</a:t>
            </a:r>
          </a:p>
        </p:txBody>
      </p:sp>
      <p:sp>
        <p:nvSpPr>
          <p:cNvPr id="47107" name="Text Box 3"/>
          <p:cNvSpPr txBox="1">
            <a:spLocks noChangeArrowheads="1"/>
          </p:cNvSpPr>
          <p:nvPr/>
        </p:nvSpPr>
        <p:spPr bwMode="auto">
          <a:xfrm>
            <a:off x="395288" y="2222500"/>
            <a:ext cx="8474075" cy="2236788"/>
          </a:xfrm>
          <a:prstGeom prst="rect">
            <a:avLst/>
          </a:prstGeom>
          <a:solidFill>
            <a:srgbClr val="FFFFCD"/>
          </a:solidFill>
          <a:ln w="9525">
            <a:solidFill>
              <a:srgbClr val="FF0000"/>
            </a:solidFill>
            <a:miter lim="800000"/>
            <a:headEnd/>
            <a:tailEnd/>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it-IT" altLang="it-IT" sz="2800" noProof="1">
                <a:latin typeface="Arial" pitchFamily="34" charset="0"/>
              </a:rPr>
              <a:t>meningite tubercolare (</a:t>
            </a:r>
            <a:r>
              <a:rPr lang="it-IT" altLang="it-IT" sz="2800" i="1" noProof="1">
                <a:latin typeface="Arial" pitchFamily="34" charset="0"/>
              </a:rPr>
              <a:t>Mycobacterium tuberculosis)</a:t>
            </a:r>
            <a:r>
              <a:rPr lang="it-IT" altLang="it-IT" sz="2800" noProof="1">
                <a:latin typeface="Arial" pitchFamily="34" charset="0"/>
              </a:rPr>
              <a:t> </a:t>
            </a:r>
          </a:p>
          <a:p>
            <a:endParaRPr lang="it-IT" altLang="it-IT" sz="2800" noProof="1">
              <a:latin typeface="Arial" pitchFamily="34" charset="0"/>
            </a:endParaRPr>
          </a:p>
          <a:p>
            <a:r>
              <a:rPr lang="it-IT" altLang="it-IT" sz="2800" noProof="1">
                <a:latin typeface="Arial" pitchFamily="34" charset="0"/>
              </a:rPr>
              <a:t>meningite da funghi (</a:t>
            </a:r>
            <a:r>
              <a:rPr lang="it-IT" altLang="it-IT" sz="2800" i="1" noProof="1">
                <a:latin typeface="Arial" pitchFamily="34" charset="0"/>
              </a:rPr>
              <a:t>Cryptococcus neoformans</a:t>
            </a:r>
            <a:r>
              <a:rPr lang="it-IT" altLang="it-IT" sz="2800" noProof="1">
                <a:latin typeface="Arial" pitchFamily="34" charset="0"/>
              </a:rPr>
              <a:t>) </a:t>
            </a:r>
            <a:br>
              <a:rPr lang="it-IT" altLang="it-IT" sz="2800" noProof="1">
                <a:latin typeface="Arial" pitchFamily="34" charset="0"/>
              </a:rPr>
            </a:br>
            <a:r>
              <a:rPr lang="it-IT" altLang="it-IT" sz="2800" noProof="1">
                <a:latin typeface="Arial" pitchFamily="34" charset="0"/>
              </a:rPr>
              <a:t>meningite sifilitica  (</a:t>
            </a:r>
            <a:r>
              <a:rPr lang="it-IT" altLang="it-IT" sz="2800" i="1" noProof="1">
                <a:latin typeface="Arial" pitchFamily="34" charset="0"/>
              </a:rPr>
              <a:t>Treponema pallidum</a:t>
            </a:r>
            <a:r>
              <a:rPr lang="it-IT" altLang="it-IT" sz="2800" noProof="1">
                <a:latin typeface="Arial" pitchFamily="34" charset="0"/>
              </a:rPr>
              <a:t>)</a:t>
            </a:r>
          </a:p>
          <a:p>
            <a:r>
              <a:rPr lang="it-IT" altLang="it-IT" sz="2800" noProof="1">
                <a:latin typeface="Arial" pitchFamily="34" charset="0"/>
              </a:rPr>
              <a:t>meningite amebica (</a:t>
            </a:r>
            <a:r>
              <a:rPr lang="it-IT" altLang="it-IT" sz="2800" i="1" noProof="1">
                <a:latin typeface="Arial" pitchFamily="34" charset="0"/>
              </a:rPr>
              <a:t>Naegleria fowleri</a:t>
            </a:r>
            <a:r>
              <a:rPr lang="it-IT" altLang="it-IT" sz="2800" noProof="1">
                <a:latin typeface="Arial" pitchFamily="34" charset="0"/>
              </a:rPr>
              <a:t>) </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body" idx="1"/>
          </p:nvPr>
        </p:nvSpPr>
        <p:spPr>
          <a:xfrm>
            <a:off x="34925" y="1447800"/>
            <a:ext cx="9067800" cy="4114800"/>
          </a:xfrm>
        </p:spPr>
        <p:txBody>
          <a:bodyPr/>
          <a:lstStyle/>
          <a:p>
            <a:pPr>
              <a:lnSpc>
                <a:spcPct val="120000"/>
              </a:lnSpc>
            </a:pPr>
            <a:r>
              <a:rPr lang="en-GB" altLang="it-IT" sz="2400" b="1" smtClean="0">
                <a:latin typeface="Arial" pitchFamily="34" charset="0"/>
              </a:rPr>
              <a:t>La localizzazione meningea è secondaria a focolai preesistenti da cui il bacillo si diffonde per via ematica</a:t>
            </a:r>
          </a:p>
          <a:p>
            <a:pPr>
              <a:lnSpc>
                <a:spcPct val="120000"/>
              </a:lnSpc>
            </a:pPr>
            <a:r>
              <a:rPr lang="en-GB" altLang="it-IT" sz="2400" b="1" smtClean="0">
                <a:latin typeface="Arial" pitchFamily="34" charset="0"/>
              </a:rPr>
              <a:t>Incidenza in aumento</a:t>
            </a:r>
          </a:p>
          <a:p>
            <a:pPr>
              <a:lnSpc>
                <a:spcPct val="120000"/>
              </a:lnSpc>
            </a:pPr>
            <a:r>
              <a:rPr lang="en-GB" altLang="it-IT" sz="2400" b="1" smtClean="0">
                <a:latin typeface="Arial" pitchFamily="34" charset="0"/>
              </a:rPr>
              <a:t>3/4 dei casi in soggetti extracomunitari</a:t>
            </a:r>
          </a:p>
          <a:p>
            <a:pPr>
              <a:lnSpc>
                <a:spcPct val="120000"/>
              </a:lnSpc>
            </a:pPr>
            <a:r>
              <a:rPr lang="en-GB" altLang="it-IT" sz="2400" b="1" smtClean="0">
                <a:latin typeface="Arial" pitchFamily="34" charset="0"/>
              </a:rPr>
              <a:t>Più frequente nei bambini e nei giovani</a:t>
            </a:r>
          </a:p>
          <a:p>
            <a:pPr>
              <a:lnSpc>
                <a:spcPct val="120000"/>
              </a:lnSpc>
            </a:pPr>
            <a:r>
              <a:rPr lang="en-GB" altLang="it-IT" sz="2400" b="1" smtClean="0">
                <a:latin typeface="Arial" pitchFamily="34" charset="0"/>
              </a:rPr>
              <a:t>Infezione da HIV</a:t>
            </a:r>
          </a:p>
          <a:p>
            <a:pPr lvl="1">
              <a:lnSpc>
                <a:spcPct val="120000"/>
              </a:lnSpc>
            </a:pPr>
            <a:r>
              <a:rPr lang="en-GB" altLang="it-IT" sz="2400" b="1" smtClean="0">
                <a:latin typeface="Arial" pitchFamily="34" charset="0"/>
              </a:rPr>
              <a:t>aumentato rischio</a:t>
            </a:r>
          </a:p>
          <a:p>
            <a:pPr lvl="1">
              <a:lnSpc>
                <a:spcPct val="120000"/>
              </a:lnSpc>
            </a:pPr>
            <a:r>
              <a:rPr lang="en-GB" altLang="it-IT" sz="2400" b="1" smtClean="0">
                <a:latin typeface="Arial" pitchFamily="34" charset="0"/>
              </a:rPr>
              <a:t>ascessi cerebrali  più comuni</a:t>
            </a:r>
          </a:p>
          <a:p>
            <a:pPr>
              <a:lnSpc>
                <a:spcPct val="90000"/>
              </a:lnSpc>
              <a:buFontTx/>
              <a:buNone/>
            </a:pPr>
            <a:r>
              <a:rPr lang="en-GB" altLang="it-IT" sz="2400" b="1" smtClean="0">
                <a:latin typeface="Arial" pitchFamily="34" charset="0"/>
              </a:rPr>
              <a:t> </a:t>
            </a:r>
          </a:p>
        </p:txBody>
      </p:sp>
      <p:sp>
        <p:nvSpPr>
          <p:cNvPr id="50179" name="Text Box 3"/>
          <p:cNvSpPr txBox="1">
            <a:spLocks noChangeArrowheads="1"/>
          </p:cNvSpPr>
          <p:nvPr/>
        </p:nvSpPr>
        <p:spPr bwMode="auto">
          <a:xfrm>
            <a:off x="2640013" y="414338"/>
            <a:ext cx="36131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GB" altLang="it-IT" sz="2800">
                <a:latin typeface="Arial" pitchFamily="34" charset="0"/>
              </a:rPr>
              <a:t>Meningite tubercolare</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5" name="Group 25"/>
          <p:cNvGraphicFramePr>
            <a:graphicFrameLocks noGrp="1"/>
          </p:cNvGraphicFramePr>
          <p:nvPr/>
        </p:nvGraphicFramePr>
        <p:xfrm>
          <a:off x="1446213" y="1284288"/>
          <a:ext cx="6249987" cy="4049713"/>
        </p:xfrm>
        <a:graphic>
          <a:graphicData uri="http://schemas.openxmlformats.org/drawingml/2006/table">
            <a:tbl>
              <a:tblPr/>
              <a:tblGrid>
                <a:gridCol w="2600325"/>
                <a:gridCol w="3649662"/>
              </a:tblGrid>
              <a:tr h="849313">
                <a:tc>
                  <a:txBody>
                    <a:bodyPr/>
                    <a:lstStyle>
                      <a:lvl1pPr>
                        <a:spcBef>
                          <a:spcPct val="20000"/>
                        </a:spcBef>
                        <a:defRPr sz="2800">
                          <a:solidFill>
                            <a:schemeClr val="tx1"/>
                          </a:solidFill>
                          <a:latin typeface="Times New Roman" pitchFamily="18" charset="0"/>
                        </a:defRPr>
                      </a:lvl1pPr>
                      <a:lvl2pPr marL="742950" indent="-285750">
                        <a:spcBef>
                          <a:spcPct val="20000"/>
                        </a:spcBef>
                        <a:defRPr sz="24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it-IT" sz="2400" b="0" i="0" u="none" strike="noStrike" cap="none" normalizeH="0" baseline="0" smtClean="0">
                          <a:ln>
                            <a:noFill/>
                          </a:ln>
                          <a:solidFill>
                            <a:schemeClr val="tx1"/>
                          </a:solidFill>
                          <a:effectLst/>
                          <a:latin typeface="Arial" pitchFamily="34" charset="0"/>
                          <a:cs typeface="Times New Roman" pitchFamily="18" charset="0"/>
                        </a:rPr>
                        <a:t>reticolo del Mya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it-IT" sz="2400" b="0" i="0" u="none" strike="noStrike" cap="none" normalizeH="0" baseline="0" smtClean="0">
                          <a:ln>
                            <a:noFill/>
                          </a:ln>
                          <a:solidFill>
                            <a:schemeClr val="tx1"/>
                          </a:solidFill>
                          <a:effectLst/>
                          <a:latin typeface="Arial" pitchFamily="34" charset="0"/>
                          <a:cs typeface="Times New Roman" pitchFamily="18" charset="0"/>
                        </a:rPr>
                        <a:t>(fibrina)</a:t>
                      </a:r>
                      <a:endParaRPr kumimoji="0" lang="en-US" altLang="it-IT" sz="2400" b="0" i="0" u="none" strike="noStrike" cap="none" normalizeH="0" baseline="0" smtClean="0">
                        <a:ln>
                          <a:noFill/>
                        </a:ln>
                        <a:solidFill>
                          <a:schemeClr val="tx1"/>
                        </a:solidFill>
                        <a:effectLst/>
                        <a:latin typeface="Arial"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marL="742950" indent="-285750">
                        <a:spcBef>
                          <a:spcPct val="20000"/>
                        </a:spcBef>
                        <a:defRPr sz="24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it-IT" sz="2400" b="0" i="0" u="none" strike="noStrike" cap="none" normalizeH="0" baseline="0" smtClean="0">
                          <a:ln>
                            <a:noFill/>
                          </a:ln>
                          <a:solidFill>
                            <a:schemeClr val="tx1"/>
                          </a:solidFill>
                          <a:effectLst/>
                          <a:latin typeface="Arial" pitchFamily="34" charset="0"/>
                          <a:cs typeface="Times New Roman" pitchFamily="18" charset="0"/>
                        </a:rPr>
                        <a:t>positivo</a:t>
                      </a:r>
                      <a:endParaRPr kumimoji="0" lang="en-US" altLang="it-IT" sz="2400" b="0" i="0" u="none" strike="noStrike" cap="none" normalizeH="0" baseline="0" smtClean="0">
                        <a:ln>
                          <a:noFill/>
                        </a:ln>
                        <a:solidFill>
                          <a:schemeClr val="tx1"/>
                        </a:solidFill>
                        <a:effectLst/>
                        <a:latin typeface="Arial" pitchFamily="34" charset="0"/>
                      </a:endParaRPr>
                    </a:p>
                  </a:txBody>
                  <a:tcPr anchor="ctr" horzOverflow="overflow">
                    <a:lnL>
                      <a:noFill/>
                    </a:lnL>
                    <a:lnR>
                      <a:noFill/>
                    </a:lnR>
                    <a:lnT>
                      <a:noFill/>
                    </a:lnT>
                    <a:lnB>
                      <a:noFill/>
                    </a:lnB>
                    <a:lnTlToBr>
                      <a:noFill/>
                    </a:lnTlToBr>
                    <a:lnBlToTr>
                      <a:noFill/>
                    </a:lnBlToTr>
                    <a:noFill/>
                  </a:tcPr>
                </a:tc>
              </a:tr>
              <a:tr h="457200">
                <a:tc>
                  <a:txBody>
                    <a:bodyPr/>
                    <a:lstStyle>
                      <a:lvl1pPr>
                        <a:spcBef>
                          <a:spcPct val="20000"/>
                        </a:spcBef>
                        <a:defRPr sz="2800">
                          <a:solidFill>
                            <a:schemeClr val="tx1"/>
                          </a:solidFill>
                          <a:latin typeface="Times New Roman" pitchFamily="18" charset="0"/>
                        </a:defRPr>
                      </a:lvl1pPr>
                      <a:lvl2pPr marL="742950" indent="-285750">
                        <a:spcBef>
                          <a:spcPct val="20000"/>
                        </a:spcBef>
                        <a:defRPr sz="24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it-IT" sz="2400" b="0" i="0" u="none" strike="noStrike" cap="none" normalizeH="0" baseline="0" smtClean="0">
                          <a:ln>
                            <a:noFill/>
                          </a:ln>
                          <a:solidFill>
                            <a:schemeClr val="tx1"/>
                          </a:solidFill>
                          <a:effectLst/>
                          <a:latin typeface="Arial" pitchFamily="34" charset="0"/>
                          <a:cs typeface="Times New Roman" pitchFamily="18" charset="0"/>
                        </a:rPr>
                        <a:t>cloruri nel liquor</a:t>
                      </a:r>
                      <a:endParaRPr kumimoji="0" lang="en-US" altLang="it-IT" sz="2400" b="0" i="0" u="none" strike="noStrike" cap="none" normalizeH="0" baseline="0" smtClean="0">
                        <a:ln>
                          <a:noFill/>
                        </a:ln>
                        <a:solidFill>
                          <a:schemeClr val="tx1"/>
                        </a:solidFill>
                        <a:effectLst/>
                        <a:latin typeface="Arial"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marL="742950" indent="-285750">
                        <a:spcBef>
                          <a:spcPct val="20000"/>
                        </a:spcBef>
                        <a:defRPr sz="24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it-IT" sz="2400" b="0" i="0" u="none" strike="noStrike" cap="none" normalizeH="0" baseline="0" smtClean="0">
                          <a:ln>
                            <a:noFill/>
                          </a:ln>
                          <a:solidFill>
                            <a:schemeClr val="tx1"/>
                          </a:solidFill>
                          <a:effectLst/>
                          <a:latin typeface="Arial" pitchFamily="34" charset="0"/>
                          <a:cs typeface="Times New Roman" pitchFamily="18" charset="0"/>
                        </a:rPr>
                        <a:t>&lt; 100 meq/L</a:t>
                      </a:r>
                      <a:endParaRPr kumimoji="0" lang="en-US" altLang="it-IT" sz="2400" b="0" i="0" u="none" strike="noStrike" cap="none" normalizeH="0" baseline="0" smtClean="0">
                        <a:ln>
                          <a:noFill/>
                        </a:ln>
                        <a:solidFill>
                          <a:schemeClr val="tx1"/>
                        </a:solidFill>
                        <a:effectLst/>
                        <a:latin typeface="Arial" pitchFamily="34" charset="0"/>
                      </a:endParaRPr>
                    </a:p>
                  </a:txBody>
                  <a:tcPr anchor="ctr" horzOverflow="overflow">
                    <a:lnL>
                      <a:noFill/>
                    </a:lnL>
                    <a:lnR>
                      <a:noFill/>
                    </a:lnR>
                    <a:lnT>
                      <a:noFill/>
                    </a:lnT>
                    <a:lnB>
                      <a:noFill/>
                    </a:lnB>
                    <a:lnTlToBr>
                      <a:noFill/>
                    </a:lnTlToBr>
                    <a:lnBlToTr>
                      <a:noFill/>
                    </a:lnBlToTr>
                    <a:noFill/>
                  </a:tcPr>
                </a:tc>
              </a:tr>
              <a:tr h="457200">
                <a:tc>
                  <a:txBody>
                    <a:bodyPr/>
                    <a:lstStyle>
                      <a:lvl1pPr>
                        <a:spcBef>
                          <a:spcPct val="20000"/>
                        </a:spcBef>
                        <a:defRPr sz="2800">
                          <a:solidFill>
                            <a:schemeClr val="tx1"/>
                          </a:solidFill>
                          <a:latin typeface="Times New Roman" pitchFamily="18" charset="0"/>
                        </a:defRPr>
                      </a:lvl1pPr>
                      <a:lvl2pPr marL="742950" indent="-285750">
                        <a:spcBef>
                          <a:spcPct val="20000"/>
                        </a:spcBef>
                        <a:defRPr sz="24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it-IT" sz="2400" b="0" i="0" u="none" strike="noStrike" cap="none" normalizeH="0" baseline="0" smtClean="0">
                          <a:ln>
                            <a:noFill/>
                          </a:ln>
                          <a:solidFill>
                            <a:schemeClr val="tx1"/>
                          </a:solidFill>
                          <a:effectLst/>
                          <a:latin typeface="Arial" pitchFamily="34" charset="0"/>
                          <a:cs typeface="Times New Roman" pitchFamily="18" charset="0"/>
                        </a:rPr>
                        <a:t>Na sangue</a:t>
                      </a:r>
                      <a:endParaRPr kumimoji="0" lang="en-US" altLang="it-IT" sz="2400" b="0" i="0" u="none" strike="noStrike" cap="none" normalizeH="0" baseline="0" smtClean="0">
                        <a:ln>
                          <a:noFill/>
                        </a:ln>
                        <a:solidFill>
                          <a:schemeClr val="tx1"/>
                        </a:solidFill>
                        <a:effectLst/>
                        <a:latin typeface="Arial"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marL="742950" indent="-285750">
                        <a:spcBef>
                          <a:spcPct val="20000"/>
                        </a:spcBef>
                        <a:defRPr sz="24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it-IT" sz="2400" b="0" i="0" u="none" strike="noStrike" cap="none" normalizeH="0" baseline="0" smtClean="0">
                          <a:ln>
                            <a:noFill/>
                          </a:ln>
                          <a:solidFill>
                            <a:schemeClr val="tx1"/>
                          </a:solidFill>
                          <a:effectLst/>
                          <a:latin typeface="Arial" pitchFamily="34" charset="0"/>
                          <a:cs typeface="Times New Roman" pitchFamily="18" charset="0"/>
                        </a:rPr>
                        <a:t>&lt;135 meq/L</a:t>
                      </a:r>
                      <a:endParaRPr kumimoji="0" lang="en-US" altLang="it-IT" sz="2400" b="0" i="0" u="none" strike="noStrike" cap="none" normalizeH="0" baseline="0" smtClean="0">
                        <a:ln>
                          <a:noFill/>
                        </a:ln>
                        <a:solidFill>
                          <a:schemeClr val="tx1"/>
                        </a:solidFill>
                        <a:effectLst/>
                        <a:latin typeface="Arial" pitchFamily="34" charset="0"/>
                      </a:endParaRPr>
                    </a:p>
                  </a:txBody>
                  <a:tcPr anchor="ctr" horzOverflow="overflow">
                    <a:lnL>
                      <a:noFill/>
                    </a:lnL>
                    <a:lnR>
                      <a:noFill/>
                    </a:lnR>
                    <a:lnT>
                      <a:noFill/>
                    </a:lnT>
                    <a:lnB>
                      <a:noFill/>
                    </a:lnB>
                    <a:lnTlToBr>
                      <a:noFill/>
                    </a:lnTlToBr>
                    <a:lnBlToTr>
                      <a:noFill/>
                    </a:lnBlToTr>
                    <a:noFill/>
                  </a:tcPr>
                </a:tc>
              </a:tr>
              <a:tr h="457200">
                <a:tc>
                  <a:txBody>
                    <a:bodyPr/>
                    <a:lstStyle>
                      <a:lvl1pPr>
                        <a:spcBef>
                          <a:spcPct val="20000"/>
                        </a:spcBef>
                        <a:defRPr sz="2800">
                          <a:solidFill>
                            <a:schemeClr val="tx1"/>
                          </a:solidFill>
                          <a:latin typeface="Times New Roman" pitchFamily="18" charset="0"/>
                        </a:defRPr>
                      </a:lvl1pPr>
                      <a:lvl2pPr marL="742950" indent="-285750">
                        <a:spcBef>
                          <a:spcPct val="20000"/>
                        </a:spcBef>
                        <a:defRPr sz="24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it-IT" sz="2400" b="0" i="0" u="none" strike="noStrike" cap="none" normalizeH="0" baseline="0" smtClean="0">
                          <a:ln>
                            <a:noFill/>
                          </a:ln>
                          <a:solidFill>
                            <a:schemeClr val="tx1"/>
                          </a:solidFill>
                          <a:effectLst/>
                          <a:latin typeface="Arial" pitchFamily="34" charset="0"/>
                          <a:cs typeface="Times New Roman" pitchFamily="18" charset="0"/>
                        </a:rPr>
                        <a:t>glucosio liquor</a:t>
                      </a:r>
                      <a:endParaRPr kumimoji="0" lang="en-US" altLang="it-IT" sz="2400" b="0" i="0" u="none" strike="noStrike" cap="none" normalizeH="0" baseline="0" smtClean="0">
                        <a:ln>
                          <a:noFill/>
                        </a:ln>
                        <a:solidFill>
                          <a:schemeClr val="tx1"/>
                        </a:solidFill>
                        <a:effectLst/>
                        <a:latin typeface="Arial"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marL="742950" indent="-285750">
                        <a:spcBef>
                          <a:spcPct val="20000"/>
                        </a:spcBef>
                        <a:defRPr sz="24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it-IT" sz="2400" b="0" i="0" u="none" strike="noStrike" cap="none" normalizeH="0" baseline="0" smtClean="0">
                          <a:ln>
                            <a:noFill/>
                          </a:ln>
                          <a:solidFill>
                            <a:schemeClr val="tx1"/>
                          </a:solidFill>
                          <a:effectLst/>
                          <a:latin typeface="Arial" pitchFamily="34" charset="0"/>
                          <a:cs typeface="Times New Roman" pitchFamily="18" charset="0"/>
                        </a:rPr>
                        <a:t>&lt; 30 mg%</a:t>
                      </a:r>
                      <a:endParaRPr kumimoji="0" lang="en-US" altLang="it-IT" sz="2400" b="0" i="0" u="none" strike="noStrike" cap="none" normalizeH="0" baseline="0" smtClean="0">
                        <a:ln>
                          <a:noFill/>
                        </a:ln>
                        <a:solidFill>
                          <a:schemeClr val="tx1"/>
                        </a:solidFill>
                        <a:effectLst/>
                        <a:latin typeface="Arial" pitchFamily="34" charset="0"/>
                      </a:endParaRPr>
                    </a:p>
                  </a:txBody>
                  <a:tcPr anchor="ctr" horzOverflow="overflow">
                    <a:lnL>
                      <a:noFill/>
                    </a:lnL>
                    <a:lnR>
                      <a:noFill/>
                    </a:lnR>
                    <a:lnT>
                      <a:noFill/>
                    </a:lnT>
                    <a:lnB>
                      <a:noFill/>
                    </a:lnB>
                    <a:lnTlToBr>
                      <a:noFill/>
                    </a:lnTlToBr>
                    <a:lnBlToTr>
                      <a:noFill/>
                    </a:lnBlToTr>
                    <a:noFill/>
                  </a:tcPr>
                </a:tc>
              </a:tr>
              <a:tr h="457200">
                <a:tc>
                  <a:txBody>
                    <a:bodyPr/>
                    <a:lstStyle>
                      <a:lvl1pPr>
                        <a:spcBef>
                          <a:spcPct val="20000"/>
                        </a:spcBef>
                        <a:defRPr sz="2800">
                          <a:solidFill>
                            <a:schemeClr val="tx1"/>
                          </a:solidFill>
                          <a:latin typeface="Times New Roman" pitchFamily="18" charset="0"/>
                        </a:defRPr>
                      </a:lvl1pPr>
                      <a:lvl2pPr marL="742950" indent="-285750">
                        <a:spcBef>
                          <a:spcPct val="20000"/>
                        </a:spcBef>
                        <a:defRPr sz="24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it-IT" sz="2400" b="0" i="0" u="none" strike="noStrike" cap="none" normalizeH="0" baseline="0" smtClean="0">
                          <a:ln>
                            <a:noFill/>
                          </a:ln>
                          <a:solidFill>
                            <a:schemeClr val="tx1"/>
                          </a:solidFill>
                          <a:effectLst/>
                          <a:latin typeface="Arial" pitchFamily="34" charset="0"/>
                          <a:cs typeface="Times New Roman" pitchFamily="18" charset="0"/>
                        </a:rPr>
                        <a:t>cellule</a:t>
                      </a:r>
                      <a:endParaRPr kumimoji="0" lang="en-US" altLang="it-IT" sz="2400" b="0" i="0" u="none" strike="noStrike" cap="none" normalizeH="0" baseline="0" smtClean="0">
                        <a:ln>
                          <a:noFill/>
                        </a:ln>
                        <a:solidFill>
                          <a:schemeClr val="tx1"/>
                        </a:solidFill>
                        <a:effectLst/>
                        <a:latin typeface="Arial"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marL="742950" indent="-285750">
                        <a:spcBef>
                          <a:spcPct val="20000"/>
                        </a:spcBef>
                        <a:defRPr sz="24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it-IT" sz="2400" b="0" i="0" u="none" strike="noStrike" cap="none" normalizeH="0" baseline="0" smtClean="0">
                          <a:ln>
                            <a:noFill/>
                          </a:ln>
                          <a:solidFill>
                            <a:schemeClr val="tx1"/>
                          </a:solidFill>
                          <a:effectLst/>
                          <a:latin typeface="Arial" pitchFamily="34" charset="0"/>
                          <a:cs typeface="Times New Roman" pitchFamily="18" charset="0"/>
                        </a:rPr>
                        <a:t>&lt;500/mmc 20% linfociti</a:t>
                      </a:r>
                      <a:endParaRPr kumimoji="0" lang="en-US" altLang="it-IT" sz="2400" b="0" i="0" u="none" strike="noStrike" cap="none" normalizeH="0" baseline="0" smtClean="0">
                        <a:ln>
                          <a:noFill/>
                        </a:ln>
                        <a:solidFill>
                          <a:schemeClr val="tx1"/>
                        </a:solidFill>
                        <a:effectLst/>
                        <a:latin typeface="Arial" pitchFamily="34" charset="0"/>
                      </a:endParaRPr>
                    </a:p>
                  </a:txBody>
                  <a:tcPr anchor="ctr" horzOverflow="overflow">
                    <a:lnL>
                      <a:noFill/>
                    </a:lnL>
                    <a:lnR>
                      <a:noFill/>
                    </a:lnR>
                    <a:lnT>
                      <a:noFill/>
                    </a:lnT>
                    <a:lnB>
                      <a:noFill/>
                    </a:lnB>
                    <a:lnTlToBr>
                      <a:noFill/>
                    </a:lnTlToBr>
                    <a:lnBlToTr>
                      <a:noFill/>
                    </a:lnBlToTr>
                    <a:noFill/>
                  </a:tcPr>
                </a:tc>
              </a:tr>
              <a:tr h="457200">
                <a:tc>
                  <a:txBody>
                    <a:bodyPr/>
                    <a:lstStyle>
                      <a:lvl1pPr>
                        <a:spcBef>
                          <a:spcPct val="20000"/>
                        </a:spcBef>
                        <a:defRPr sz="2800">
                          <a:solidFill>
                            <a:schemeClr val="tx1"/>
                          </a:solidFill>
                          <a:latin typeface="Times New Roman" pitchFamily="18" charset="0"/>
                        </a:defRPr>
                      </a:lvl1pPr>
                      <a:lvl2pPr marL="742950" indent="-285750">
                        <a:spcBef>
                          <a:spcPct val="20000"/>
                        </a:spcBef>
                        <a:defRPr sz="24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it-IT" sz="2400" b="0" i="0" u="none" strike="noStrike" cap="none" normalizeH="0" baseline="0" smtClean="0">
                          <a:ln>
                            <a:noFill/>
                          </a:ln>
                          <a:solidFill>
                            <a:schemeClr val="tx1"/>
                          </a:solidFill>
                          <a:effectLst/>
                          <a:latin typeface="Arial" pitchFamily="34" charset="0"/>
                          <a:cs typeface="Times New Roman" pitchFamily="18" charset="0"/>
                        </a:rPr>
                        <a:t>aspetto</a:t>
                      </a:r>
                      <a:endParaRPr kumimoji="0" lang="en-US" altLang="it-IT" sz="2400" b="0" i="0" u="none" strike="noStrike" cap="none" normalizeH="0" baseline="0" smtClean="0">
                        <a:ln>
                          <a:noFill/>
                        </a:ln>
                        <a:solidFill>
                          <a:schemeClr val="tx1"/>
                        </a:solidFill>
                        <a:effectLst/>
                        <a:latin typeface="Arial"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marL="742950" indent="-285750">
                        <a:spcBef>
                          <a:spcPct val="20000"/>
                        </a:spcBef>
                        <a:defRPr sz="24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it-IT" sz="2400" b="0" i="0" u="none" strike="noStrike" cap="none" normalizeH="0" baseline="0" smtClean="0">
                          <a:ln>
                            <a:noFill/>
                          </a:ln>
                          <a:solidFill>
                            <a:schemeClr val="tx1"/>
                          </a:solidFill>
                          <a:effectLst/>
                          <a:latin typeface="Arial" pitchFamily="34" charset="0"/>
                          <a:cs typeface="Times New Roman" pitchFamily="18" charset="0"/>
                        </a:rPr>
                        <a:t>limpido</a:t>
                      </a:r>
                      <a:endParaRPr kumimoji="0" lang="en-US" altLang="it-IT" sz="2400" b="0" i="0" u="none" strike="noStrike" cap="none" normalizeH="0" baseline="0" smtClean="0">
                        <a:ln>
                          <a:noFill/>
                        </a:ln>
                        <a:solidFill>
                          <a:schemeClr val="tx1"/>
                        </a:solidFill>
                        <a:effectLst/>
                        <a:latin typeface="Arial" pitchFamily="34" charset="0"/>
                      </a:endParaRPr>
                    </a:p>
                  </a:txBody>
                  <a:tcPr anchor="ctr" horzOverflow="overflow">
                    <a:lnL>
                      <a:noFill/>
                    </a:lnL>
                    <a:lnR>
                      <a:noFill/>
                    </a:lnR>
                    <a:lnT>
                      <a:noFill/>
                    </a:lnT>
                    <a:lnB>
                      <a:noFill/>
                    </a:lnB>
                    <a:lnTlToBr>
                      <a:noFill/>
                    </a:lnTlToBr>
                    <a:lnBlToTr>
                      <a:noFill/>
                    </a:lnBlToTr>
                    <a:noFill/>
                  </a:tcPr>
                </a:tc>
              </a:tr>
              <a:tr h="457200">
                <a:tc>
                  <a:txBody>
                    <a:bodyPr/>
                    <a:lstStyle>
                      <a:lvl1pPr>
                        <a:spcBef>
                          <a:spcPct val="20000"/>
                        </a:spcBef>
                        <a:defRPr sz="2800">
                          <a:solidFill>
                            <a:schemeClr val="tx1"/>
                          </a:solidFill>
                          <a:latin typeface="Times New Roman" pitchFamily="18" charset="0"/>
                        </a:defRPr>
                      </a:lvl1pPr>
                      <a:lvl2pPr marL="742950" indent="-285750">
                        <a:spcBef>
                          <a:spcPct val="20000"/>
                        </a:spcBef>
                        <a:defRPr sz="24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it-IT" sz="2400" b="0" i="0" u="none" strike="noStrike" cap="none" normalizeH="0" baseline="0" smtClean="0">
                          <a:ln>
                            <a:noFill/>
                          </a:ln>
                          <a:solidFill>
                            <a:schemeClr val="tx1"/>
                          </a:solidFill>
                          <a:effectLst/>
                          <a:latin typeface="Arial" pitchFamily="34" charset="0"/>
                          <a:cs typeface="Times New Roman" pitchFamily="18" charset="0"/>
                        </a:rPr>
                        <a:t>colore</a:t>
                      </a:r>
                      <a:endParaRPr kumimoji="0" lang="en-US" altLang="it-IT" sz="2400" b="0" i="0" u="none" strike="noStrike" cap="none" normalizeH="0" baseline="0" smtClean="0">
                        <a:ln>
                          <a:noFill/>
                        </a:ln>
                        <a:solidFill>
                          <a:schemeClr val="tx1"/>
                        </a:solidFill>
                        <a:effectLst/>
                        <a:latin typeface="Arial"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marL="742950" indent="-285750">
                        <a:spcBef>
                          <a:spcPct val="20000"/>
                        </a:spcBef>
                        <a:defRPr sz="24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it-IT" sz="2400" b="0" i="0" u="none" strike="noStrike" cap="none" normalizeH="0" baseline="0" smtClean="0">
                          <a:ln>
                            <a:noFill/>
                          </a:ln>
                          <a:solidFill>
                            <a:schemeClr val="tx1"/>
                          </a:solidFill>
                          <a:effectLst/>
                          <a:latin typeface="Arial" pitchFamily="34" charset="0"/>
                          <a:cs typeface="Times New Roman" pitchFamily="18" charset="0"/>
                        </a:rPr>
                        <a:t>citrino</a:t>
                      </a:r>
                      <a:endParaRPr kumimoji="0" lang="en-US" altLang="it-IT" sz="2400" b="0" i="0" u="none" strike="noStrike" cap="none" normalizeH="0" baseline="0" smtClean="0">
                        <a:ln>
                          <a:noFill/>
                        </a:ln>
                        <a:solidFill>
                          <a:schemeClr val="tx1"/>
                        </a:solidFill>
                        <a:effectLst/>
                        <a:latin typeface="Arial" pitchFamily="34" charset="0"/>
                      </a:endParaRPr>
                    </a:p>
                  </a:txBody>
                  <a:tcPr anchor="ctr" horzOverflow="overflow">
                    <a:lnL>
                      <a:noFill/>
                    </a:lnL>
                    <a:lnR>
                      <a:noFill/>
                    </a:lnR>
                    <a:lnT>
                      <a:noFill/>
                    </a:lnT>
                    <a:lnB>
                      <a:noFill/>
                    </a:lnB>
                    <a:lnTlToBr>
                      <a:noFill/>
                    </a:lnTlToBr>
                    <a:lnBlToTr>
                      <a:noFill/>
                    </a:lnBlToTr>
                    <a:noFill/>
                  </a:tcPr>
                </a:tc>
              </a:tr>
              <a:tr h="457200">
                <a:tc>
                  <a:txBody>
                    <a:bodyPr/>
                    <a:lstStyle>
                      <a:lvl1pPr>
                        <a:spcBef>
                          <a:spcPct val="20000"/>
                        </a:spcBef>
                        <a:defRPr sz="2800">
                          <a:solidFill>
                            <a:schemeClr val="tx1"/>
                          </a:solidFill>
                          <a:latin typeface="Times New Roman" pitchFamily="18" charset="0"/>
                        </a:defRPr>
                      </a:lvl1pPr>
                      <a:lvl2pPr marL="742950" indent="-285750">
                        <a:spcBef>
                          <a:spcPct val="20000"/>
                        </a:spcBef>
                        <a:defRPr sz="24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it-IT" sz="2400" b="0" i="0" u="none" strike="noStrike" cap="none" normalizeH="0" baseline="0" smtClean="0">
                          <a:ln>
                            <a:noFill/>
                          </a:ln>
                          <a:solidFill>
                            <a:schemeClr val="tx1"/>
                          </a:solidFill>
                          <a:effectLst/>
                          <a:latin typeface="Arial" pitchFamily="34" charset="0"/>
                          <a:cs typeface="Times New Roman" pitchFamily="18" charset="0"/>
                        </a:rPr>
                        <a:t>danno di barriera</a:t>
                      </a:r>
                      <a:endParaRPr kumimoji="0" lang="en-US" altLang="it-IT" sz="2400" b="0" i="0" u="none" strike="noStrike" cap="none" normalizeH="0" baseline="0" smtClean="0">
                        <a:ln>
                          <a:noFill/>
                        </a:ln>
                        <a:solidFill>
                          <a:schemeClr val="tx1"/>
                        </a:solidFill>
                        <a:effectLst/>
                        <a:latin typeface="Arial"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marL="742950" indent="-285750">
                        <a:spcBef>
                          <a:spcPct val="20000"/>
                        </a:spcBef>
                        <a:defRPr sz="24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it-IT" sz="2400" b="0" i="0" u="none" strike="noStrike" cap="none" normalizeH="0" baseline="0" smtClean="0">
                          <a:ln>
                            <a:noFill/>
                          </a:ln>
                          <a:solidFill>
                            <a:schemeClr val="tx1"/>
                          </a:solidFill>
                          <a:effectLst/>
                          <a:latin typeface="Arial" pitchFamily="34" charset="0"/>
                          <a:cs typeface="Times New Roman" pitchFamily="18" charset="0"/>
                        </a:rPr>
                        <a:t>presente </a:t>
                      </a:r>
                      <a:endParaRPr kumimoji="0" lang="en-US" altLang="it-IT" sz="2400" b="0" i="0" u="none" strike="noStrike" cap="none" normalizeH="0" baseline="0" smtClean="0">
                        <a:ln>
                          <a:noFill/>
                        </a:ln>
                        <a:solidFill>
                          <a:schemeClr val="tx1"/>
                        </a:solidFill>
                        <a:effectLst/>
                        <a:latin typeface="Arial" pitchFamily="34" charset="0"/>
                      </a:endParaRPr>
                    </a:p>
                  </a:txBody>
                  <a:tcPr anchor="ctr" horzOverflow="overflow">
                    <a:lnL>
                      <a:noFill/>
                    </a:lnL>
                    <a:lnR>
                      <a:noFill/>
                    </a:lnR>
                    <a:lnT>
                      <a:noFill/>
                    </a:lnT>
                    <a:lnB>
                      <a:noFill/>
                    </a:lnB>
                    <a:lnTlToBr>
                      <a:noFill/>
                    </a:lnTlToBr>
                    <a:lnBlToTr>
                      <a:noFill/>
                    </a:lnBlToTr>
                    <a:noFill/>
                  </a:tcPr>
                </a:tc>
              </a:tr>
            </a:tbl>
          </a:graphicData>
        </a:graphic>
      </p:graphicFrame>
      <p:sp>
        <p:nvSpPr>
          <p:cNvPr id="51219" name="Rectangle 44"/>
          <p:cNvSpPr>
            <a:spLocks noChangeArrowheads="1"/>
          </p:cNvSpPr>
          <p:nvPr/>
        </p:nvSpPr>
        <p:spPr bwMode="auto">
          <a:xfrm>
            <a:off x="2965450" y="115888"/>
            <a:ext cx="3128963" cy="4667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it-IT" altLang="it-IT" noProof="1">
                <a:latin typeface="Arial" pitchFamily="34" charset="0"/>
              </a:rPr>
              <a:t>Meningite tubercolare</a:t>
            </a:r>
            <a:endParaRPr lang="en-US" altLang="it-IT" i="1">
              <a:latin typeface="Arial" pitchFamily="34" charset="0"/>
            </a:endParaRPr>
          </a:p>
        </p:txBody>
      </p:sp>
      <p:sp>
        <p:nvSpPr>
          <p:cNvPr id="51220" name="Rectangle 48"/>
          <p:cNvSpPr>
            <a:spLocks noChangeArrowheads="1"/>
          </p:cNvSpPr>
          <p:nvPr/>
        </p:nvSpPr>
        <p:spPr bwMode="auto">
          <a:xfrm>
            <a:off x="677863" y="5734050"/>
            <a:ext cx="76660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it-IT" altLang="it-IT">
                <a:latin typeface="Arial" pitchFamily="34" charset="0"/>
              </a:rPr>
              <a:t>In caso di sospetta </a:t>
            </a:r>
            <a:r>
              <a:rPr lang="it-IT" altLang="it-IT" noProof="1">
                <a:latin typeface="Arial" pitchFamily="34" charset="0"/>
              </a:rPr>
              <a:t>meningite tubercolare</a:t>
            </a:r>
            <a:r>
              <a:rPr lang="it-IT" altLang="it-IT">
                <a:latin typeface="Arial" pitchFamily="34" charset="0"/>
              </a:rPr>
              <a:t>: </a:t>
            </a:r>
          </a:p>
          <a:p>
            <a:r>
              <a:rPr lang="it-IT" altLang="it-IT">
                <a:latin typeface="Arial" pitchFamily="34" charset="0"/>
              </a:rPr>
              <a:t>esame microscopico dopo colorazione di Ziehl-Neelsen</a:t>
            </a:r>
            <a:endParaRPr lang="en-US" altLang="it-IT" i="1">
              <a:latin typeface="Arial" pitchFamily="34" charset="0"/>
            </a:endParaRPr>
          </a:p>
        </p:txBody>
      </p:sp>
      <p:sp>
        <p:nvSpPr>
          <p:cNvPr id="51221" name="Text Box 50"/>
          <p:cNvSpPr txBox="1">
            <a:spLocks noChangeArrowheads="1"/>
          </p:cNvSpPr>
          <p:nvPr/>
        </p:nvSpPr>
        <p:spPr bwMode="auto">
          <a:xfrm>
            <a:off x="3203575" y="692150"/>
            <a:ext cx="2735263" cy="4064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it-IT" altLang="it-IT" sz="2000" b="1" noProof="1">
                <a:latin typeface="Arial" pitchFamily="34" charset="0"/>
              </a:rPr>
              <a:t>ESAME DEL LIQUOR</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788988" y="1144588"/>
            <a:ext cx="7589837"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90000"/>
              </a:lnSpc>
            </a:pPr>
            <a:r>
              <a:rPr lang="it-IT" altLang="it-IT" b="1" noProof="1">
                <a:latin typeface="Arial" pitchFamily="34" charset="0"/>
              </a:rPr>
              <a:t>1. aumentata pressione del liquor</a:t>
            </a:r>
          </a:p>
          <a:p>
            <a:pPr>
              <a:lnSpc>
                <a:spcPct val="90000"/>
              </a:lnSpc>
            </a:pPr>
            <a:r>
              <a:rPr lang="it-IT" altLang="it-IT" b="1" noProof="1">
                <a:latin typeface="Arial" pitchFamily="34" charset="0"/>
              </a:rPr>
              <a:t>2. elevato contenuti di proteine</a:t>
            </a:r>
          </a:p>
          <a:p>
            <a:pPr>
              <a:lnSpc>
                <a:spcPct val="90000"/>
              </a:lnSpc>
            </a:pPr>
            <a:r>
              <a:rPr lang="it-IT" altLang="it-IT" b="1" noProof="1">
                <a:latin typeface="Arial" pitchFamily="34" charset="0"/>
              </a:rPr>
              <a:t>3. diminuito livello di glucosio (45% della glicemia) </a:t>
            </a:r>
          </a:p>
          <a:p>
            <a:pPr>
              <a:lnSpc>
                <a:spcPct val="90000"/>
              </a:lnSpc>
            </a:pPr>
            <a:r>
              <a:rPr lang="it-IT" altLang="it-IT" b="1" noProof="1">
                <a:latin typeface="Arial" pitchFamily="34" charset="0"/>
              </a:rPr>
              <a:t>4. leucocitosi (40-400/mm</a:t>
            </a:r>
            <a:r>
              <a:rPr lang="it-IT" altLang="it-IT" b="1" baseline="30000" noProof="1">
                <a:latin typeface="Arial" pitchFamily="34" charset="0"/>
              </a:rPr>
              <a:t>3</a:t>
            </a:r>
            <a:r>
              <a:rPr lang="it-IT" altLang="it-IT" b="1" noProof="1">
                <a:latin typeface="Arial" pitchFamily="34" charset="0"/>
              </a:rPr>
              <a:t> - PMN) </a:t>
            </a:r>
          </a:p>
          <a:p>
            <a:pPr>
              <a:lnSpc>
                <a:spcPct val="90000"/>
              </a:lnSpc>
            </a:pPr>
            <a:r>
              <a:rPr lang="it-IT" altLang="it-IT" b="1" noProof="1">
                <a:latin typeface="Arial" pitchFamily="34" charset="0"/>
              </a:rPr>
              <a:t>5. </a:t>
            </a:r>
            <a:r>
              <a:rPr lang="it-IT" altLang="it-IT" b="1" i="1" noProof="1">
                <a:latin typeface="Arial" pitchFamily="34" charset="0"/>
              </a:rPr>
              <a:t>C. neoformans</a:t>
            </a:r>
            <a:r>
              <a:rPr lang="it-IT" altLang="it-IT" b="1" noProof="1">
                <a:latin typeface="Arial" pitchFamily="34" charset="0"/>
              </a:rPr>
              <a:t> presente nel liquor (India ink) </a:t>
            </a:r>
          </a:p>
          <a:p>
            <a:pPr>
              <a:lnSpc>
                <a:spcPct val="90000"/>
              </a:lnSpc>
            </a:pPr>
            <a:r>
              <a:rPr lang="it-IT" altLang="it-IT" b="1" noProof="1">
                <a:latin typeface="Arial" pitchFamily="34" charset="0"/>
              </a:rPr>
              <a:t>6. tests sierologici per antigen</a:t>
            </a:r>
            <a:r>
              <a:rPr lang="it-IT" altLang="it-IT" b="1">
                <a:latin typeface="Arial" pitchFamily="34" charset="0"/>
              </a:rPr>
              <a:t>i</a:t>
            </a:r>
            <a:r>
              <a:rPr lang="it-IT" altLang="it-IT" b="1" noProof="1">
                <a:latin typeface="Arial" pitchFamily="34" charset="0"/>
              </a:rPr>
              <a:t> criptococcic</a:t>
            </a:r>
            <a:r>
              <a:rPr lang="it-IT" altLang="it-IT" b="1">
                <a:latin typeface="Arial" pitchFamily="34" charset="0"/>
              </a:rPr>
              <a:t>i</a:t>
            </a:r>
            <a:endParaRPr lang="it-IT" altLang="it-IT" b="1" noProof="1">
              <a:latin typeface="Arial" pitchFamily="34" charset="0"/>
            </a:endParaRPr>
          </a:p>
        </p:txBody>
      </p:sp>
      <p:sp>
        <p:nvSpPr>
          <p:cNvPr id="52227" name="Text Box 3"/>
          <p:cNvSpPr txBox="1">
            <a:spLocks noChangeArrowheads="1"/>
          </p:cNvSpPr>
          <p:nvPr/>
        </p:nvSpPr>
        <p:spPr bwMode="auto">
          <a:xfrm>
            <a:off x="900113" y="620713"/>
            <a:ext cx="27257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it-IT" altLang="it-IT" sz="2000" b="1" noProof="1">
                <a:latin typeface="Arial" pitchFamily="34" charset="0"/>
              </a:rPr>
              <a:t>ESAME DEL LIQUOR</a:t>
            </a:r>
          </a:p>
        </p:txBody>
      </p:sp>
      <p:sp>
        <p:nvSpPr>
          <p:cNvPr id="52228" name="Text Box 4"/>
          <p:cNvSpPr txBox="1">
            <a:spLocks noChangeArrowheads="1"/>
          </p:cNvSpPr>
          <p:nvPr/>
        </p:nvSpPr>
        <p:spPr bwMode="auto">
          <a:xfrm>
            <a:off x="2611438" y="44450"/>
            <a:ext cx="4030662" cy="4064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it-IT" altLang="it-IT" sz="2000" b="1" noProof="1">
                <a:latin typeface="Arial" pitchFamily="34" charset="0"/>
              </a:rPr>
              <a:t>MENINGITE CRONICA</a:t>
            </a:r>
            <a:r>
              <a:rPr lang="it-IT" altLang="it-IT" sz="2000" b="1">
                <a:latin typeface="Arial" pitchFamily="34" charset="0"/>
              </a:rPr>
              <a:t> da miceti</a:t>
            </a:r>
            <a:endParaRPr lang="it-IT" altLang="it-IT" sz="2000" b="1" noProof="1">
              <a:latin typeface="Arial" pitchFamily="34" charset="0"/>
            </a:endParaRPr>
          </a:p>
        </p:txBody>
      </p:sp>
      <p:sp>
        <p:nvSpPr>
          <p:cNvPr id="52229" name="Text Box 5"/>
          <p:cNvSpPr txBox="1">
            <a:spLocks noChangeArrowheads="1"/>
          </p:cNvSpPr>
          <p:nvPr/>
        </p:nvSpPr>
        <p:spPr bwMode="auto">
          <a:xfrm>
            <a:off x="827088" y="3429000"/>
            <a:ext cx="41100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it-IT" altLang="it-IT" b="1" noProof="1">
                <a:latin typeface="Arial" pitchFamily="34" charset="0"/>
              </a:rPr>
              <a:t>ESAME COLTURALE</a:t>
            </a:r>
            <a:r>
              <a:rPr lang="it-IT" altLang="it-IT" b="1">
                <a:latin typeface="Arial" pitchFamily="34" charset="0"/>
              </a:rPr>
              <a:t>:</a:t>
            </a:r>
          </a:p>
          <a:p>
            <a:r>
              <a:rPr lang="it-IT" altLang="it-IT" b="1">
                <a:latin typeface="Arial" pitchFamily="34" charset="0"/>
              </a:rPr>
              <a:t>Semina in agar Sabouraud </a:t>
            </a:r>
            <a:endParaRPr lang="it-IT" altLang="it-IT" b="1" noProof="1">
              <a:latin typeface="Arial" pitchFamily="34" charset="0"/>
            </a:endParaRPr>
          </a:p>
        </p:txBody>
      </p:sp>
      <p:sp>
        <p:nvSpPr>
          <p:cNvPr id="52230" name="Text Box 6"/>
          <p:cNvSpPr txBox="1">
            <a:spLocks noChangeArrowheads="1"/>
          </p:cNvSpPr>
          <p:nvPr/>
        </p:nvSpPr>
        <p:spPr bwMode="auto">
          <a:xfrm>
            <a:off x="1095375" y="6021388"/>
            <a:ext cx="1531938" cy="466725"/>
          </a:xfrm>
          <a:prstGeom prst="rect">
            <a:avLst/>
          </a:prstGeom>
          <a:solidFill>
            <a:srgbClr val="FFFFCC"/>
          </a:solidFill>
          <a:ln w="9525">
            <a:solidFill>
              <a:srgbClr val="FF0000"/>
            </a:solidFill>
            <a:miter lim="800000"/>
            <a:headEnd/>
            <a:tailEnd/>
          </a:ln>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it-IT" altLang="it-IT" b="1" noProof="1">
                <a:latin typeface="Arial" pitchFamily="34" charset="0"/>
              </a:rPr>
              <a:t>TERAPIA</a:t>
            </a:r>
          </a:p>
        </p:txBody>
      </p:sp>
      <p:sp>
        <p:nvSpPr>
          <p:cNvPr id="52231" name="Text Box 7"/>
          <p:cNvSpPr txBox="1">
            <a:spLocks noChangeArrowheads="1"/>
          </p:cNvSpPr>
          <p:nvPr/>
        </p:nvSpPr>
        <p:spPr bwMode="auto">
          <a:xfrm>
            <a:off x="3754438" y="5734050"/>
            <a:ext cx="4130675" cy="958850"/>
          </a:xfrm>
          <a:prstGeom prst="rect">
            <a:avLst/>
          </a:prstGeom>
          <a:solidFill>
            <a:srgbClr val="FFFFCC"/>
          </a:solidFill>
          <a:ln w="9525">
            <a:solidFill>
              <a:srgbClr val="FF0000"/>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ts val="500"/>
              </a:spcBef>
              <a:spcAft>
                <a:spcPts val="500"/>
              </a:spcAft>
              <a:buFontTx/>
              <a:buChar char="•"/>
            </a:pPr>
            <a:r>
              <a:rPr lang="it-IT" altLang="it-IT">
                <a:latin typeface="Arial" pitchFamily="34" charset="0"/>
              </a:rPr>
              <a:t> </a:t>
            </a:r>
            <a:r>
              <a:rPr lang="it-IT" altLang="it-IT" noProof="1">
                <a:latin typeface="Arial" pitchFamily="34" charset="0"/>
              </a:rPr>
              <a:t>Amphotericina B +</a:t>
            </a:r>
            <a:r>
              <a:rPr lang="it-IT" altLang="it-IT">
                <a:latin typeface="Arial" pitchFamily="34" charset="0"/>
              </a:rPr>
              <a:t> 5-FC</a:t>
            </a:r>
          </a:p>
          <a:p>
            <a:pPr>
              <a:spcBef>
                <a:spcPts val="500"/>
              </a:spcBef>
              <a:spcAft>
                <a:spcPts val="500"/>
              </a:spcAft>
              <a:buFontTx/>
              <a:buChar char="•"/>
            </a:pPr>
            <a:r>
              <a:rPr lang="it-IT" altLang="it-IT">
                <a:latin typeface="Arial" pitchFamily="34" charset="0"/>
              </a:rPr>
              <a:t> </a:t>
            </a:r>
            <a:r>
              <a:rPr lang="it-IT" altLang="it-IT" noProof="1">
                <a:latin typeface="Arial" pitchFamily="34" charset="0"/>
              </a:rPr>
              <a:t>Fluconazolo </a:t>
            </a:r>
          </a:p>
        </p:txBody>
      </p:sp>
      <p:pic>
        <p:nvPicPr>
          <p:cNvPr id="52232" name="Picture 10" descr="crypto"/>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6372225" y="3789363"/>
            <a:ext cx="255587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3" name="Rectangle 11"/>
          <p:cNvSpPr>
            <a:spLocks noChangeArrowheads="1"/>
          </p:cNvSpPr>
          <p:nvPr/>
        </p:nvSpPr>
        <p:spPr bwMode="auto">
          <a:xfrm>
            <a:off x="77788" y="4365625"/>
            <a:ext cx="61499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it-IT" altLang="it-IT">
                <a:latin typeface="Arial" pitchFamily="34" charset="0"/>
              </a:rPr>
              <a:t>In caso di sospetta </a:t>
            </a:r>
            <a:r>
              <a:rPr lang="it-IT" altLang="it-IT" noProof="1">
                <a:latin typeface="Arial" pitchFamily="34" charset="0"/>
              </a:rPr>
              <a:t>meningite </a:t>
            </a:r>
            <a:r>
              <a:rPr lang="it-IT" altLang="it-IT">
                <a:latin typeface="Arial" pitchFamily="34" charset="0"/>
              </a:rPr>
              <a:t>criptococcica: </a:t>
            </a:r>
          </a:p>
          <a:p>
            <a:r>
              <a:rPr lang="it-IT" altLang="it-IT">
                <a:latin typeface="Arial" pitchFamily="34" charset="0"/>
              </a:rPr>
              <a:t>esame microscopico dopo colorazione </a:t>
            </a:r>
          </a:p>
          <a:p>
            <a:r>
              <a:rPr lang="it-IT" altLang="it-IT">
                <a:latin typeface="Arial" pitchFamily="34" charset="0"/>
              </a:rPr>
              <a:t>con India ink</a:t>
            </a:r>
            <a:endParaRPr lang="en-US" altLang="it-IT" i="1">
              <a:latin typeface="Arial" pitchFamily="34" charset="0"/>
            </a:endParaRPr>
          </a:p>
        </p:txBody>
      </p:sp>
      <p:sp>
        <p:nvSpPr>
          <p:cNvPr id="52234" name="Line 12"/>
          <p:cNvSpPr>
            <a:spLocks noChangeShapeType="1"/>
          </p:cNvSpPr>
          <p:nvPr/>
        </p:nvSpPr>
        <p:spPr bwMode="auto">
          <a:xfrm>
            <a:off x="2916238" y="6237288"/>
            <a:ext cx="503237"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32117" y="3429000"/>
            <a:ext cx="8000323" cy="1938992"/>
          </a:xfrm>
          <a:prstGeom prst="rect">
            <a:avLst/>
          </a:prstGeom>
          <a:noFill/>
          <a:ln>
            <a:solidFill>
              <a:srgbClr val="FF0000"/>
            </a:solidFill>
          </a:ln>
        </p:spPr>
        <p:txBody>
          <a:bodyPr wrap="square" rtlCol="0">
            <a:spAutoFit/>
          </a:bodyPr>
          <a:lstStyle/>
          <a:p>
            <a:pPr eaLnBrk="1" fontAlgn="auto" hangingPunct="1">
              <a:spcBef>
                <a:spcPts val="0"/>
              </a:spcBef>
              <a:spcAft>
                <a:spcPts val="0"/>
              </a:spcAft>
            </a:pPr>
            <a:r>
              <a:rPr lang="en-US" sz="3000" dirty="0" err="1" smtClean="0">
                <a:solidFill>
                  <a:prstClr val="black"/>
                </a:solidFill>
                <a:latin typeface="Arial" panose="020B0604020202020204" pitchFamily="34" charset="0"/>
                <a:cs typeface="Arial" panose="020B0604020202020204" pitchFamily="34" charset="0"/>
              </a:rPr>
              <a:t>Meningite</a:t>
            </a:r>
            <a:r>
              <a:rPr lang="en-US" sz="3000" dirty="0" smtClean="0">
                <a:solidFill>
                  <a:prstClr val="black"/>
                </a:solidFill>
                <a:latin typeface="Arial" panose="020B0604020202020204" pitchFamily="34" charset="0"/>
                <a:cs typeface="Arial" panose="020B0604020202020204" pitchFamily="34" charset="0"/>
              </a:rPr>
              <a:t> </a:t>
            </a:r>
            <a:r>
              <a:rPr lang="en-US" sz="3000" dirty="0" err="1" smtClean="0">
                <a:solidFill>
                  <a:prstClr val="black"/>
                </a:solidFill>
                <a:latin typeface="Arial" panose="020B0604020202020204" pitchFamily="34" charset="0"/>
                <a:cs typeface="Arial" panose="020B0604020202020204" pitchFamily="34" charset="0"/>
              </a:rPr>
              <a:t>nel</a:t>
            </a:r>
            <a:r>
              <a:rPr lang="en-US" sz="3000" dirty="0" smtClean="0">
                <a:solidFill>
                  <a:prstClr val="black"/>
                </a:solidFill>
                <a:latin typeface="Arial" panose="020B0604020202020204" pitchFamily="34" charset="0"/>
                <a:cs typeface="Arial" panose="020B0604020202020204" pitchFamily="34" charset="0"/>
              </a:rPr>
              <a:t> </a:t>
            </a:r>
            <a:r>
              <a:rPr lang="en-US" sz="3000" dirty="0" err="1" smtClean="0">
                <a:solidFill>
                  <a:prstClr val="black"/>
                </a:solidFill>
                <a:latin typeface="Arial" panose="020B0604020202020204" pitchFamily="34" charset="0"/>
                <a:cs typeface="Arial" panose="020B0604020202020204" pitchFamily="34" charset="0"/>
              </a:rPr>
              <a:t>paziente</a:t>
            </a:r>
            <a:r>
              <a:rPr lang="en-US" sz="3000" dirty="0" smtClean="0">
                <a:solidFill>
                  <a:prstClr val="black"/>
                </a:solidFill>
                <a:latin typeface="Arial" panose="020B0604020202020204" pitchFamily="34" charset="0"/>
                <a:cs typeface="Arial" panose="020B0604020202020204" pitchFamily="34" charset="0"/>
              </a:rPr>
              <a:t> </a:t>
            </a:r>
            <a:r>
              <a:rPr lang="en-US" sz="3000" dirty="0" err="1" smtClean="0">
                <a:solidFill>
                  <a:prstClr val="black"/>
                </a:solidFill>
                <a:latin typeface="Arial" panose="020B0604020202020204" pitchFamily="34" charset="0"/>
                <a:cs typeface="Arial" panose="020B0604020202020204" pitchFamily="34" charset="0"/>
              </a:rPr>
              <a:t>neurochirurgico</a:t>
            </a:r>
            <a:r>
              <a:rPr lang="en-US" sz="3000" dirty="0" smtClean="0">
                <a:solidFill>
                  <a:prstClr val="black"/>
                </a:solidFill>
                <a:latin typeface="Arial" panose="020B0604020202020204" pitchFamily="34" charset="0"/>
                <a:cs typeface="Arial" panose="020B0604020202020204" pitchFamily="34" charset="0"/>
              </a:rPr>
              <a:t>: </a:t>
            </a:r>
          </a:p>
          <a:p>
            <a:pPr eaLnBrk="1" fontAlgn="auto" hangingPunct="1">
              <a:spcBef>
                <a:spcPts val="0"/>
              </a:spcBef>
              <a:spcAft>
                <a:spcPts val="0"/>
              </a:spcAft>
            </a:pPr>
            <a:r>
              <a:rPr lang="en-US" sz="3000" dirty="0" err="1" smtClean="0">
                <a:solidFill>
                  <a:prstClr val="black"/>
                </a:solidFill>
                <a:latin typeface="Arial" panose="020B0604020202020204" pitchFamily="34" charset="0"/>
                <a:cs typeface="Arial" panose="020B0604020202020204" pitchFamily="34" charset="0"/>
              </a:rPr>
              <a:t>possibili</a:t>
            </a:r>
            <a:r>
              <a:rPr lang="en-US" sz="3000" dirty="0" smtClean="0">
                <a:solidFill>
                  <a:prstClr val="black"/>
                </a:solidFill>
                <a:latin typeface="Arial" panose="020B0604020202020204" pitchFamily="34" charset="0"/>
                <a:cs typeface="Arial" panose="020B0604020202020204" pitchFamily="34" charset="0"/>
              </a:rPr>
              <a:t> </a:t>
            </a:r>
            <a:r>
              <a:rPr lang="en-US" sz="3000" dirty="0" err="1" smtClean="0">
                <a:solidFill>
                  <a:prstClr val="black"/>
                </a:solidFill>
                <a:latin typeface="Arial" panose="020B0604020202020204" pitchFamily="34" charset="0"/>
                <a:cs typeface="Arial" panose="020B0604020202020204" pitchFamily="34" charset="0"/>
              </a:rPr>
              <a:t>tutti</a:t>
            </a:r>
            <a:r>
              <a:rPr lang="en-US" sz="3000" dirty="0" smtClean="0">
                <a:solidFill>
                  <a:prstClr val="black"/>
                </a:solidFill>
                <a:latin typeface="Arial" panose="020B0604020202020204" pitchFamily="34" charset="0"/>
                <a:cs typeface="Arial" panose="020B0604020202020204" pitchFamily="34" charset="0"/>
              </a:rPr>
              <a:t> </a:t>
            </a:r>
            <a:r>
              <a:rPr lang="en-US" sz="3000" dirty="0" err="1" smtClean="0">
                <a:solidFill>
                  <a:prstClr val="black"/>
                </a:solidFill>
                <a:latin typeface="Arial" panose="020B0604020202020204" pitchFamily="34" charset="0"/>
                <a:cs typeface="Arial" panose="020B0604020202020204" pitchFamily="34" charset="0"/>
              </a:rPr>
              <a:t>gli</a:t>
            </a:r>
            <a:r>
              <a:rPr lang="en-US" sz="3000" dirty="0" smtClean="0">
                <a:solidFill>
                  <a:prstClr val="black"/>
                </a:solidFill>
                <a:latin typeface="Arial" panose="020B0604020202020204" pitchFamily="34" charset="0"/>
                <a:cs typeface="Arial" panose="020B0604020202020204" pitchFamily="34" charset="0"/>
              </a:rPr>
              <a:t> </a:t>
            </a:r>
            <a:r>
              <a:rPr lang="en-US" sz="3000" dirty="0" err="1" smtClean="0">
                <a:solidFill>
                  <a:prstClr val="black"/>
                </a:solidFill>
                <a:latin typeface="Arial" panose="020B0604020202020204" pitchFamily="34" charset="0"/>
                <a:cs typeface="Arial" panose="020B0604020202020204" pitchFamily="34" charset="0"/>
              </a:rPr>
              <a:t>agenti</a:t>
            </a:r>
            <a:r>
              <a:rPr lang="en-US" sz="3000" dirty="0" smtClean="0">
                <a:solidFill>
                  <a:prstClr val="black"/>
                </a:solidFill>
                <a:latin typeface="Arial" panose="020B0604020202020204" pitchFamily="34" charset="0"/>
                <a:cs typeface="Arial" panose="020B0604020202020204" pitchFamily="34" charset="0"/>
              </a:rPr>
              <a:t> </a:t>
            </a:r>
            <a:r>
              <a:rPr lang="en-US" sz="3000" dirty="0" err="1" smtClean="0">
                <a:solidFill>
                  <a:prstClr val="black"/>
                </a:solidFill>
                <a:latin typeface="Arial" panose="020B0604020202020204" pitchFamily="34" charset="0"/>
                <a:cs typeface="Arial" panose="020B0604020202020204" pitchFamily="34" charset="0"/>
              </a:rPr>
              <a:t>eziologici</a:t>
            </a:r>
            <a:r>
              <a:rPr lang="en-US" sz="3000" dirty="0" smtClean="0">
                <a:solidFill>
                  <a:prstClr val="black"/>
                </a:solidFill>
                <a:latin typeface="Arial" panose="020B0604020202020204" pitchFamily="34" charset="0"/>
                <a:cs typeface="Arial" panose="020B0604020202020204" pitchFamily="34" charset="0"/>
              </a:rPr>
              <a:t> </a:t>
            </a:r>
            <a:r>
              <a:rPr lang="en-US" sz="3000" dirty="0" err="1" smtClean="0">
                <a:solidFill>
                  <a:prstClr val="black"/>
                </a:solidFill>
                <a:latin typeface="Arial" panose="020B0604020202020204" pitchFamily="34" charset="0"/>
                <a:cs typeface="Arial" panose="020B0604020202020204" pitchFamily="34" charset="0"/>
              </a:rPr>
              <a:t>batteri</a:t>
            </a:r>
            <a:r>
              <a:rPr lang="en-US" sz="3000" dirty="0" smtClean="0">
                <a:solidFill>
                  <a:prstClr val="black"/>
                </a:solidFill>
                <a:latin typeface="Arial" panose="020B0604020202020204" pitchFamily="34" charset="0"/>
                <a:cs typeface="Arial" panose="020B0604020202020204" pitchFamily="34" charset="0"/>
              </a:rPr>
              <a:t>, </a:t>
            </a:r>
            <a:r>
              <a:rPr lang="en-US" sz="3000" dirty="0" err="1" smtClean="0">
                <a:solidFill>
                  <a:prstClr val="black"/>
                </a:solidFill>
                <a:latin typeface="Arial" panose="020B0604020202020204" pitchFamily="34" charset="0"/>
                <a:cs typeface="Arial" panose="020B0604020202020204" pitchFamily="34" charset="0"/>
              </a:rPr>
              <a:t>compresi</a:t>
            </a:r>
            <a:r>
              <a:rPr lang="en-US" sz="3000" dirty="0" smtClean="0">
                <a:solidFill>
                  <a:prstClr val="black"/>
                </a:solidFill>
                <a:latin typeface="Arial" panose="020B0604020202020204" pitchFamily="34" charset="0"/>
                <a:cs typeface="Arial" panose="020B0604020202020204" pitchFamily="34" charset="0"/>
              </a:rPr>
              <a:t> MDRO e </a:t>
            </a:r>
            <a:r>
              <a:rPr lang="en-US" sz="3000" dirty="0" err="1" smtClean="0">
                <a:solidFill>
                  <a:prstClr val="black"/>
                </a:solidFill>
                <a:latin typeface="Arial" panose="020B0604020202020204" pitchFamily="34" charset="0"/>
                <a:cs typeface="Arial" panose="020B0604020202020204" pitchFamily="34" charset="0"/>
              </a:rPr>
              <a:t>batteri</a:t>
            </a:r>
            <a:r>
              <a:rPr lang="en-US" sz="3000" dirty="0" smtClean="0">
                <a:solidFill>
                  <a:prstClr val="black"/>
                </a:solidFill>
                <a:latin typeface="Arial" panose="020B0604020202020204" pitchFamily="34" charset="0"/>
                <a:cs typeface="Arial" panose="020B0604020202020204" pitchFamily="34" charset="0"/>
              </a:rPr>
              <a:t> </a:t>
            </a:r>
            <a:r>
              <a:rPr lang="en-US" sz="3000" dirty="0" err="1" smtClean="0">
                <a:solidFill>
                  <a:prstClr val="black"/>
                </a:solidFill>
                <a:latin typeface="Arial" panose="020B0604020202020204" pitchFamily="34" charset="0"/>
                <a:cs typeface="Arial" panose="020B0604020202020204" pitchFamily="34" charset="0"/>
              </a:rPr>
              <a:t>anaerobi</a:t>
            </a:r>
            <a:r>
              <a:rPr lang="en-US" sz="3000" dirty="0" smtClean="0">
                <a:solidFill>
                  <a:prstClr val="black"/>
                </a:solidFill>
                <a:latin typeface="Arial" panose="020B0604020202020204" pitchFamily="34" charset="0"/>
                <a:cs typeface="Arial" panose="020B0604020202020204" pitchFamily="34" charset="0"/>
              </a:rPr>
              <a:t> (Propionibacterium acnes)</a:t>
            </a:r>
            <a:endParaRPr lang="en-US" sz="3000" dirty="0">
              <a:solidFill>
                <a:prstClr val="black"/>
              </a:solidFill>
              <a:latin typeface="Arial" panose="020B0604020202020204" pitchFamily="34" charset="0"/>
              <a:cs typeface="Arial" panose="020B0604020202020204" pitchFamily="34" charset="0"/>
            </a:endParaRPr>
          </a:p>
        </p:txBody>
      </p:sp>
      <p:sp>
        <p:nvSpPr>
          <p:cNvPr id="3" name="CasellaDiTesto 2"/>
          <p:cNvSpPr txBox="1"/>
          <p:nvPr/>
        </p:nvSpPr>
        <p:spPr>
          <a:xfrm>
            <a:off x="443494" y="1052736"/>
            <a:ext cx="8016938" cy="1015663"/>
          </a:xfrm>
          <a:prstGeom prst="rect">
            <a:avLst/>
          </a:prstGeom>
          <a:noFill/>
          <a:ln>
            <a:solidFill>
              <a:srgbClr val="FF0000"/>
            </a:solidFill>
          </a:ln>
        </p:spPr>
        <p:txBody>
          <a:bodyPr wrap="none" rtlCol="0">
            <a:spAutoFit/>
          </a:bodyPr>
          <a:lstStyle/>
          <a:p>
            <a:pPr eaLnBrk="1" fontAlgn="auto" hangingPunct="1">
              <a:spcBef>
                <a:spcPts val="0"/>
              </a:spcBef>
              <a:spcAft>
                <a:spcPts val="0"/>
              </a:spcAft>
            </a:pPr>
            <a:r>
              <a:rPr lang="en-US" sz="3000" dirty="0" smtClean="0">
                <a:solidFill>
                  <a:prstClr val="black"/>
                </a:solidFill>
                <a:latin typeface="Arial" panose="020B0604020202020204" pitchFamily="34" charset="0"/>
                <a:cs typeface="Arial" panose="020B0604020202020204" pitchFamily="34" charset="0"/>
              </a:rPr>
              <a:t>Ricerca di </a:t>
            </a:r>
            <a:r>
              <a:rPr lang="en-US" sz="3000" i="1" dirty="0" err="1" smtClean="0">
                <a:solidFill>
                  <a:prstClr val="black"/>
                </a:solidFill>
                <a:latin typeface="Arial" panose="020B0604020202020204" pitchFamily="34" charset="0"/>
                <a:cs typeface="Arial" panose="020B0604020202020204" pitchFamily="34" charset="0"/>
              </a:rPr>
              <a:t>Nocardia</a:t>
            </a:r>
            <a:r>
              <a:rPr lang="en-US" sz="3000" i="1" dirty="0" smtClean="0">
                <a:solidFill>
                  <a:prstClr val="black"/>
                </a:solidFill>
                <a:latin typeface="Arial" panose="020B0604020202020204" pitchFamily="34" charset="0"/>
                <a:cs typeface="Arial" panose="020B0604020202020204" pitchFamily="34" charset="0"/>
              </a:rPr>
              <a:t> spp. </a:t>
            </a:r>
            <a:r>
              <a:rPr lang="en-US" sz="3000" dirty="0" smtClean="0">
                <a:solidFill>
                  <a:prstClr val="black"/>
                </a:solidFill>
                <a:latin typeface="Arial" panose="020B0604020202020204" pitchFamily="34" charset="0"/>
                <a:cs typeface="Arial" panose="020B0604020202020204" pitchFamily="34" charset="0"/>
              </a:rPr>
              <a:t>in </a:t>
            </a:r>
            <a:r>
              <a:rPr lang="en-US" sz="3000" dirty="0" err="1" smtClean="0">
                <a:solidFill>
                  <a:prstClr val="black"/>
                </a:solidFill>
                <a:latin typeface="Arial" panose="020B0604020202020204" pitchFamily="34" charset="0"/>
                <a:cs typeface="Arial" panose="020B0604020202020204" pitchFamily="34" charset="0"/>
              </a:rPr>
              <a:t>ascessi</a:t>
            </a:r>
            <a:r>
              <a:rPr lang="en-US" sz="3000" dirty="0" smtClean="0">
                <a:solidFill>
                  <a:prstClr val="black"/>
                </a:solidFill>
                <a:latin typeface="Arial" panose="020B0604020202020204" pitchFamily="34" charset="0"/>
                <a:cs typeface="Arial" panose="020B0604020202020204" pitchFamily="34" charset="0"/>
              </a:rPr>
              <a:t> </a:t>
            </a:r>
            <a:r>
              <a:rPr lang="en-US" sz="3000" dirty="0" err="1" smtClean="0">
                <a:solidFill>
                  <a:prstClr val="black"/>
                </a:solidFill>
                <a:latin typeface="Arial" panose="020B0604020202020204" pitchFamily="34" charset="0"/>
                <a:cs typeface="Arial" panose="020B0604020202020204" pitchFamily="34" charset="0"/>
              </a:rPr>
              <a:t>cerebrali</a:t>
            </a:r>
            <a:r>
              <a:rPr lang="en-US" sz="3000" dirty="0" smtClean="0">
                <a:solidFill>
                  <a:prstClr val="black"/>
                </a:solidFill>
                <a:latin typeface="Arial" panose="020B0604020202020204" pitchFamily="34" charset="0"/>
                <a:cs typeface="Arial" panose="020B0604020202020204" pitchFamily="34" charset="0"/>
              </a:rPr>
              <a:t>:</a:t>
            </a:r>
          </a:p>
          <a:p>
            <a:pPr eaLnBrk="1" fontAlgn="auto" hangingPunct="1">
              <a:spcBef>
                <a:spcPts val="0"/>
              </a:spcBef>
              <a:spcAft>
                <a:spcPts val="0"/>
              </a:spcAft>
            </a:pPr>
            <a:r>
              <a:rPr lang="en-US" sz="3000" dirty="0" err="1" smtClean="0">
                <a:solidFill>
                  <a:prstClr val="black"/>
                </a:solidFill>
                <a:latin typeface="Arial" panose="020B0604020202020204" pitchFamily="34" charset="0"/>
                <a:cs typeface="Arial" panose="020B0604020202020204" pitchFamily="34" charset="0"/>
              </a:rPr>
              <a:t>Necessità</a:t>
            </a:r>
            <a:r>
              <a:rPr lang="en-US" sz="3000" dirty="0" smtClean="0">
                <a:solidFill>
                  <a:prstClr val="black"/>
                </a:solidFill>
                <a:latin typeface="Arial" panose="020B0604020202020204" pitchFamily="34" charset="0"/>
                <a:cs typeface="Arial" panose="020B0604020202020204" pitchFamily="34" charset="0"/>
              </a:rPr>
              <a:t> di </a:t>
            </a:r>
            <a:r>
              <a:rPr lang="en-US" sz="3000" dirty="0" err="1" smtClean="0">
                <a:solidFill>
                  <a:prstClr val="black"/>
                </a:solidFill>
                <a:latin typeface="Arial" panose="020B0604020202020204" pitchFamily="34" charset="0"/>
                <a:cs typeface="Arial" panose="020B0604020202020204" pitchFamily="34" charset="0"/>
              </a:rPr>
              <a:t>incubazione</a:t>
            </a:r>
            <a:r>
              <a:rPr lang="en-US" sz="3000" dirty="0" smtClean="0">
                <a:solidFill>
                  <a:prstClr val="black"/>
                </a:solidFill>
                <a:latin typeface="Arial" panose="020B0604020202020204" pitchFamily="34" charset="0"/>
                <a:cs typeface="Arial" panose="020B0604020202020204" pitchFamily="34" charset="0"/>
              </a:rPr>
              <a:t> </a:t>
            </a:r>
            <a:r>
              <a:rPr lang="en-US" sz="3000" dirty="0" err="1" smtClean="0">
                <a:solidFill>
                  <a:prstClr val="black"/>
                </a:solidFill>
                <a:latin typeface="Arial" panose="020B0604020202020204" pitchFamily="34" charset="0"/>
                <a:cs typeface="Arial" panose="020B0604020202020204" pitchFamily="34" charset="0"/>
              </a:rPr>
              <a:t>prolungata</a:t>
            </a:r>
            <a:r>
              <a:rPr lang="en-US" sz="3000" dirty="0" smtClean="0">
                <a:solidFill>
                  <a:prstClr val="black"/>
                </a:solidFill>
                <a:latin typeface="Arial" panose="020B0604020202020204" pitchFamily="34" charset="0"/>
                <a:cs typeface="Arial" panose="020B0604020202020204" pitchFamily="34" charset="0"/>
              </a:rPr>
              <a:t> (5-7 gg)</a:t>
            </a:r>
            <a:endParaRPr lang="en-US" sz="3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075314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3"/>
          <p:cNvSpPr txBox="1">
            <a:spLocks noChangeArrowheads="1"/>
          </p:cNvSpPr>
          <p:nvPr/>
        </p:nvSpPr>
        <p:spPr bwMode="auto">
          <a:xfrm>
            <a:off x="395536" y="44624"/>
            <a:ext cx="8136904" cy="6986528"/>
          </a:xfrm>
          <a:prstGeom prst="rect">
            <a:avLst/>
          </a:prstGeom>
          <a:noFill/>
          <a:ln w="57150">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tabLst>
                <a:tab pos="4484688" algn="l"/>
                <a:tab pos="7977188" algn="l"/>
              </a:tabLst>
              <a:defRPr sz="2400">
                <a:solidFill>
                  <a:schemeClr val="tx1"/>
                </a:solidFill>
                <a:latin typeface="Times New Roman" pitchFamily="18" charset="0"/>
              </a:defRPr>
            </a:lvl1pPr>
            <a:lvl2pPr marL="742950" indent="-285750">
              <a:tabLst>
                <a:tab pos="4484688" algn="l"/>
                <a:tab pos="7977188" algn="l"/>
              </a:tabLst>
              <a:defRPr sz="2400">
                <a:solidFill>
                  <a:schemeClr val="tx1"/>
                </a:solidFill>
                <a:latin typeface="Times New Roman" pitchFamily="18" charset="0"/>
              </a:defRPr>
            </a:lvl2pPr>
            <a:lvl3pPr marL="381000">
              <a:tabLst>
                <a:tab pos="4484688" algn="l"/>
                <a:tab pos="7977188" algn="l"/>
              </a:tabLst>
              <a:defRPr sz="2400">
                <a:solidFill>
                  <a:schemeClr val="tx1"/>
                </a:solidFill>
                <a:latin typeface="Times New Roman" pitchFamily="18" charset="0"/>
              </a:defRPr>
            </a:lvl3pPr>
            <a:lvl4pPr marL="1600200" indent="-228600">
              <a:tabLst>
                <a:tab pos="4484688" algn="l"/>
                <a:tab pos="7977188" algn="l"/>
              </a:tabLst>
              <a:defRPr sz="2400">
                <a:solidFill>
                  <a:schemeClr val="tx1"/>
                </a:solidFill>
                <a:latin typeface="Times New Roman" pitchFamily="18" charset="0"/>
              </a:defRPr>
            </a:lvl4pPr>
            <a:lvl5pPr marL="2057400" indent="-228600">
              <a:tabLst>
                <a:tab pos="4484688" algn="l"/>
                <a:tab pos="7977188"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4484688" algn="l"/>
                <a:tab pos="7977188"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4484688" algn="l"/>
                <a:tab pos="7977188"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4484688" algn="l"/>
                <a:tab pos="7977188"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4484688" algn="l"/>
                <a:tab pos="7977188" algn="l"/>
              </a:tabLst>
              <a:defRPr sz="2400">
                <a:solidFill>
                  <a:schemeClr val="tx1"/>
                </a:solidFill>
                <a:latin typeface="Times New Roman" pitchFamily="18" charset="0"/>
              </a:defRPr>
            </a:lvl9pPr>
          </a:lstStyle>
          <a:p>
            <a:pPr lvl="2">
              <a:buClr>
                <a:srgbClr val="000000"/>
              </a:buClr>
            </a:pPr>
            <a:endParaRPr lang="it-IT" altLang="it-IT" sz="2800" b="1" dirty="0">
              <a:solidFill>
                <a:srgbClr val="000000"/>
              </a:solidFill>
              <a:latin typeface="Arial" pitchFamily="34" charset="0"/>
            </a:endParaRPr>
          </a:p>
          <a:p>
            <a:pPr lvl="2">
              <a:buClr>
                <a:srgbClr val="000000"/>
              </a:buClr>
            </a:pPr>
            <a:r>
              <a:rPr lang="it-IT" altLang="it-IT" sz="2800" b="1" dirty="0">
                <a:solidFill>
                  <a:srgbClr val="000000"/>
                </a:solidFill>
                <a:latin typeface="Arial" pitchFamily="34" charset="0"/>
              </a:rPr>
              <a:t>Ascessi cerebrali</a:t>
            </a:r>
            <a:endParaRPr lang="it-IT" altLang="it-IT" sz="2800" dirty="0">
              <a:solidFill>
                <a:srgbClr val="000000"/>
              </a:solidFill>
              <a:latin typeface="Arial" pitchFamily="34" charset="0"/>
            </a:endParaRPr>
          </a:p>
          <a:p>
            <a:pPr lvl="2">
              <a:buClr>
                <a:srgbClr val="000000"/>
              </a:buClr>
            </a:pPr>
            <a:r>
              <a:rPr lang="it-IT" altLang="it-IT" sz="2800" dirty="0">
                <a:solidFill>
                  <a:srgbClr val="000000"/>
                </a:solidFill>
                <a:latin typeface="Arial" pitchFamily="34" charset="0"/>
              </a:rPr>
              <a:t>Le manifestazioni cliniche di una ascesso cerebrale sono in gran parte dovute alla presenza di una lesione che occupa spazio nel parenchima cerebrale. </a:t>
            </a:r>
          </a:p>
          <a:p>
            <a:pPr lvl="2">
              <a:buClr>
                <a:srgbClr val="000000"/>
              </a:buClr>
            </a:pPr>
            <a:r>
              <a:rPr lang="it-IT" altLang="it-IT" sz="2800" dirty="0">
                <a:solidFill>
                  <a:srgbClr val="000000"/>
                </a:solidFill>
                <a:latin typeface="Arial" pitchFamily="34" charset="0"/>
              </a:rPr>
              <a:t>I sintomi sono: cefalea, febbre, segni neurologici focali (emiparesi), nausea, vomito.</a:t>
            </a:r>
          </a:p>
          <a:p>
            <a:pPr lvl="2">
              <a:buClr>
                <a:srgbClr val="000000"/>
              </a:buClr>
            </a:pPr>
            <a:r>
              <a:rPr lang="it-IT" altLang="it-IT" sz="2800" dirty="0">
                <a:solidFill>
                  <a:srgbClr val="000000"/>
                </a:solidFill>
                <a:latin typeface="Arial" pitchFamily="34" charset="0"/>
              </a:rPr>
              <a:t>Fattori patogenetici: presenza di microrganismi virulenti in un’area cerebrale ischemica o devitalizzata per danni pregressi.</a:t>
            </a:r>
          </a:p>
          <a:p>
            <a:pPr lvl="2">
              <a:buClr>
                <a:srgbClr val="000000"/>
              </a:buClr>
            </a:pPr>
            <a:r>
              <a:rPr lang="it-IT" altLang="it-IT" sz="2800" dirty="0">
                <a:solidFill>
                  <a:srgbClr val="000000"/>
                </a:solidFill>
                <a:latin typeface="Arial" pitchFamily="34" charset="0"/>
              </a:rPr>
              <a:t>Microrganismi più frequentemente isolati: streptococchi, enterobatteri, anaerobi, </a:t>
            </a:r>
            <a:r>
              <a:rPr lang="it-IT" altLang="it-IT" sz="2800" i="1" dirty="0">
                <a:solidFill>
                  <a:srgbClr val="000000"/>
                </a:solidFill>
                <a:latin typeface="Arial" pitchFamily="34" charset="0"/>
              </a:rPr>
              <a:t>S. </a:t>
            </a:r>
            <a:r>
              <a:rPr lang="it-IT" altLang="it-IT" sz="2800" i="1" dirty="0" err="1">
                <a:solidFill>
                  <a:srgbClr val="000000"/>
                </a:solidFill>
                <a:latin typeface="Arial" pitchFamily="34" charset="0"/>
              </a:rPr>
              <a:t>aureus</a:t>
            </a:r>
            <a:r>
              <a:rPr lang="it-IT" altLang="it-IT" sz="2800" dirty="0">
                <a:solidFill>
                  <a:srgbClr val="000000"/>
                </a:solidFill>
                <a:latin typeface="Arial" pitchFamily="34" charset="0"/>
              </a:rPr>
              <a:t>, funghi, </a:t>
            </a:r>
            <a:r>
              <a:rPr lang="it-IT" altLang="it-IT" sz="2800" i="1" dirty="0">
                <a:solidFill>
                  <a:srgbClr val="000000"/>
                </a:solidFill>
                <a:latin typeface="Arial" pitchFamily="34" charset="0"/>
              </a:rPr>
              <a:t>E. </a:t>
            </a:r>
            <a:r>
              <a:rPr lang="it-IT" altLang="it-IT" sz="2800" i="1" dirty="0" err="1">
                <a:solidFill>
                  <a:srgbClr val="000000"/>
                </a:solidFill>
                <a:latin typeface="Arial" pitchFamily="34" charset="0"/>
              </a:rPr>
              <a:t>histolytica</a:t>
            </a:r>
            <a:r>
              <a:rPr lang="it-IT" altLang="it-IT" sz="2800" dirty="0" smtClean="0">
                <a:solidFill>
                  <a:srgbClr val="000000"/>
                </a:solidFill>
                <a:latin typeface="Arial" pitchFamily="34" charset="0"/>
              </a:rPr>
              <a:t>.</a:t>
            </a:r>
          </a:p>
          <a:p>
            <a:pPr lvl="2">
              <a:buClr>
                <a:srgbClr val="000000"/>
              </a:buClr>
            </a:pPr>
            <a:r>
              <a:rPr lang="it-IT" altLang="it-IT" sz="2800" dirty="0" smtClean="0">
                <a:solidFill>
                  <a:srgbClr val="000000"/>
                </a:solidFill>
                <a:latin typeface="Arial" pitchFamily="34" charset="0"/>
              </a:rPr>
              <a:t>Oppure </a:t>
            </a:r>
            <a:r>
              <a:rPr lang="it-IT" altLang="it-IT" sz="2800" i="1" dirty="0" smtClean="0">
                <a:solidFill>
                  <a:srgbClr val="000000"/>
                </a:solidFill>
                <a:latin typeface="Arial" pitchFamily="34" charset="0"/>
              </a:rPr>
              <a:t>… </a:t>
            </a:r>
            <a:r>
              <a:rPr lang="it-IT" altLang="it-IT" sz="2800" i="1" dirty="0" err="1" smtClean="0">
                <a:solidFill>
                  <a:srgbClr val="000000"/>
                </a:solidFill>
                <a:latin typeface="Arial" pitchFamily="34" charset="0"/>
              </a:rPr>
              <a:t>Nocardia</a:t>
            </a:r>
            <a:r>
              <a:rPr lang="it-IT" altLang="it-IT" sz="2800" dirty="0" smtClean="0">
                <a:solidFill>
                  <a:srgbClr val="000000"/>
                </a:solidFill>
                <a:latin typeface="Arial" pitchFamily="34" charset="0"/>
              </a:rPr>
              <a:t> </a:t>
            </a:r>
            <a:r>
              <a:rPr lang="it-IT" altLang="it-IT" sz="2800" dirty="0" err="1" smtClean="0">
                <a:solidFill>
                  <a:srgbClr val="000000"/>
                </a:solidFill>
                <a:latin typeface="Arial" pitchFamily="34" charset="0"/>
              </a:rPr>
              <a:t>spp</a:t>
            </a:r>
            <a:r>
              <a:rPr lang="it-IT" altLang="it-IT" sz="2800" dirty="0" smtClean="0">
                <a:solidFill>
                  <a:srgbClr val="000000"/>
                </a:solidFill>
                <a:latin typeface="Arial" pitchFamily="34" charset="0"/>
              </a:rPr>
              <a:t>!!!</a:t>
            </a:r>
            <a:endParaRPr lang="it-IT" altLang="it-IT" sz="2800" dirty="0">
              <a:solidFill>
                <a:srgbClr val="000000"/>
              </a:solidFill>
              <a:latin typeface="Arial" pitchFamily="34" charset="0"/>
            </a:endParaRPr>
          </a:p>
          <a:p>
            <a:endParaRPr lang="it-IT" altLang="it-IT" sz="2800" dirty="0">
              <a:solidFill>
                <a:srgbClr val="000000"/>
              </a:solidFill>
              <a:latin typeface="Arial" pitchFamily="34" charset="0"/>
            </a:endParaRPr>
          </a:p>
        </p:txBody>
      </p:sp>
    </p:spTree>
    <p:extLst>
      <p:ext uri="{BB962C8B-B14F-4D97-AF65-F5344CB8AC3E}">
        <p14:creationId xmlns:p14="http://schemas.microsoft.com/office/powerpoint/2010/main" val="276384744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1027"/>
          <p:cNvSpPr txBox="1">
            <a:spLocks noChangeArrowheads="1"/>
          </p:cNvSpPr>
          <p:nvPr/>
        </p:nvSpPr>
        <p:spPr bwMode="auto">
          <a:xfrm>
            <a:off x="215900" y="422275"/>
            <a:ext cx="8820150" cy="6102350"/>
          </a:xfrm>
          <a:prstGeom prst="rect">
            <a:avLst/>
          </a:prstGeom>
          <a:noFill/>
          <a:ln w="57150">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tabLst>
                <a:tab pos="4484688" algn="l"/>
                <a:tab pos="7977188" algn="l"/>
              </a:tabLst>
              <a:defRPr sz="2400">
                <a:solidFill>
                  <a:schemeClr val="tx1"/>
                </a:solidFill>
                <a:latin typeface="Times New Roman" pitchFamily="18" charset="0"/>
              </a:defRPr>
            </a:lvl1pPr>
            <a:lvl2pPr marL="742950" indent="-285750">
              <a:tabLst>
                <a:tab pos="4484688" algn="l"/>
                <a:tab pos="7977188" algn="l"/>
              </a:tabLst>
              <a:defRPr sz="2400">
                <a:solidFill>
                  <a:schemeClr val="tx1"/>
                </a:solidFill>
                <a:latin typeface="Times New Roman" pitchFamily="18" charset="0"/>
              </a:defRPr>
            </a:lvl2pPr>
            <a:lvl3pPr marL="1143000" indent="-228600">
              <a:tabLst>
                <a:tab pos="4484688" algn="l"/>
                <a:tab pos="7977188" algn="l"/>
              </a:tabLst>
              <a:defRPr sz="2400">
                <a:solidFill>
                  <a:schemeClr val="tx1"/>
                </a:solidFill>
                <a:latin typeface="Times New Roman" pitchFamily="18" charset="0"/>
              </a:defRPr>
            </a:lvl3pPr>
            <a:lvl4pPr marL="1600200" indent="-228600">
              <a:tabLst>
                <a:tab pos="4484688" algn="l"/>
                <a:tab pos="7977188" algn="l"/>
              </a:tabLst>
              <a:defRPr sz="2400">
                <a:solidFill>
                  <a:schemeClr val="tx1"/>
                </a:solidFill>
                <a:latin typeface="Times New Roman" pitchFamily="18" charset="0"/>
              </a:defRPr>
            </a:lvl4pPr>
            <a:lvl5pPr marL="2057400" indent="-228600">
              <a:tabLst>
                <a:tab pos="4484688" algn="l"/>
                <a:tab pos="7977188"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4484688" algn="l"/>
                <a:tab pos="7977188"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4484688" algn="l"/>
                <a:tab pos="7977188"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4484688" algn="l"/>
                <a:tab pos="7977188"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4484688" algn="l"/>
                <a:tab pos="7977188" algn="l"/>
              </a:tabLst>
              <a:defRPr sz="2400">
                <a:solidFill>
                  <a:schemeClr val="tx1"/>
                </a:solidFill>
                <a:latin typeface="Times New Roman" pitchFamily="18" charset="0"/>
              </a:defRPr>
            </a:lvl9pPr>
          </a:lstStyle>
          <a:p>
            <a:r>
              <a:rPr lang="it-IT" altLang="it-IT" sz="2600" b="1">
                <a:solidFill>
                  <a:srgbClr val="000000"/>
                </a:solidFill>
                <a:latin typeface="Arial" pitchFamily="34" charset="0"/>
              </a:rPr>
              <a:t>Diagnosi eziologica degli ascessi cerebrali</a:t>
            </a:r>
            <a:endParaRPr lang="it-IT" altLang="it-IT" sz="2600">
              <a:solidFill>
                <a:srgbClr val="000000"/>
              </a:solidFill>
              <a:latin typeface="Arial" pitchFamily="34" charset="0"/>
            </a:endParaRPr>
          </a:p>
          <a:p>
            <a:endParaRPr lang="it-IT" altLang="it-IT" sz="2600">
              <a:solidFill>
                <a:srgbClr val="000000"/>
              </a:solidFill>
              <a:latin typeface="Arial" pitchFamily="34" charset="0"/>
            </a:endParaRPr>
          </a:p>
          <a:p>
            <a:r>
              <a:rPr lang="it-IT" altLang="it-IT" sz="2600">
                <a:solidFill>
                  <a:srgbClr val="000000"/>
                </a:solidFill>
                <a:latin typeface="Arial" pitchFamily="34" charset="0"/>
              </a:rPr>
              <a:t>Diagnosi diretta del materiale ascessuale.</a:t>
            </a:r>
          </a:p>
          <a:p>
            <a:r>
              <a:rPr lang="it-IT" altLang="it-IT" sz="2600">
                <a:solidFill>
                  <a:srgbClr val="000000"/>
                </a:solidFill>
                <a:latin typeface="Arial" pitchFamily="34" charset="0"/>
              </a:rPr>
              <a:t>La presenza di anaerobi condiziona la modalità del prelievo.</a:t>
            </a:r>
          </a:p>
          <a:p>
            <a:r>
              <a:rPr lang="it-IT" altLang="it-IT" sz="2600">
                <a:solidFill>
                  <a:srgbClr val="000000"/>
                </a:solidFill>
                <a:latin typeface="Arial" pitchFamily="34" charset="0"/>
              </a:rPr>
              <a:t>Complessità dell’esame microbiologico per:</a:t>
            </a:r>
          </a:p>
          <a:p>
            <a:pPr>
              <a:buFontTx/>
              <a:buChar char="•"/>
            </a:pPr>
            <a:r>
              <a:rPr lang="it-IT" altLang="it-IT" sz="2600">
                <a:solidFill>
                  <a:srgbClr val="000000"/>
                </a:solidFill>
                <a:latin typeface="Arial" pitchFamily="34" charset="0"/>
              </a:rPr>
              <a:t> la natura  spesso polimicrobica degli ascessi batterici; </a:t>
            </a:r>
          </a:p>
          <a:p>
            <a:pPr>
              <a:buFontTx/>
              <a:buChar char="•"/>
            </a:pPr>
            <a:r>
              <a:rPr lang="it-IT" altLang="it-IT" sz="2600">
                <a:solidFill>
                  <a:srgbClr val="000000"/>
                </a:solidFill>
                <a:latin typeface="Arial" pitchFamily="34" charset="0"/>
              </a:rPr>
              <a:t> alta percentuale di casi in cui sono coinvolti gli </a:t>
            </a:r>
            <a:r>
              <a:rPr lang="it-IT" altLang="it-IT" sz="2600" b="1">
                <a:solidFill>
                  <a:srgbClr val="000000"/>
                </a:solidFill>
                <a:latin typeface="Arial" pitchFamily="34" charset="0"/>
              </a:rPr>
              <a:t>anaerobi</a:t>
            </a:r>
            <a:r>
              <a:rPr lang="it-IT" altLang="it-IT" sz="2600">
                <a:solidFill>
                  <a:srgbClr val="000000"/>
                </a:solidFill>
                <a:latin typeface="Arial" pitchFamily="34" charset="0"/>
              </a:rPr>
              <a:t>.</a:t>
            </a:r>
          </a:p>
          <a:p>
            <a:r>
              <a:rPr lang="it-IT" altLang="it-IT" sz="2600">
                <a:solidFill>
                  <a:srgbClr val="000000"/>
                </a:solidFill>
                <a:latin typeface="Arial" pitchFamily="34" charset="0"/>
              </a:rPr>
              <a:t>I dati anamnestetici possono aiutare nella diagnosi.</a:t>
            </a:r>
          </a:p>
          <a:p>
            <a:r>
              <a:rPr lang="it-IT" altLang="it-IT" sz="2600">
                <a:solidFill>
                  <a:srgbClr val="000000"/>
                </a:solidFill>
                <a:latin typeface="Arial" pitchFamily="34" charset="0"/>
              </a:rPr>
              <a:t>Esame diretto a fresco (amebe, miceti) o previa colorazione (toxoplasma, miceti, batteri).</a:t>
            </a:r>
          </a:p>
          <a:p>
            <a:r>
              <a:rPr lang="it-IT" altLang="it-IT" sz="2600">
                <a:solidFill>
                  <a:srgbClr val="000000"/>
                </a:solidFill>
                <a:latin typeface="Arial" pitchFamily="34" charset="0"/>
              </a:rPr>
              <a:t>Esame colturale; terreni per aerobi, anaerobi, miceti.</a:t>
            </a:r>
          </a:p>
          <a:p>
            <a:r>
              <a:rPr lang="it-IT" altLang="it-IT" sz="2600">
                <a:solidFill>
                  <a:srgbClr val="000000"/>
                </a:solidFill>
                <a:latin typeface="Arial" pitchFamily="34" charset="0"/>
              </a:rPr>
              <a:t>Ricerca di DNA microbico, mediante sonde genetiche o PCR.</a:t>
            </a:r>
          </a:p>
          <a:p>
            <a:r>
              <a:rPr lang="it-IT" altLang="it-IT" sz="2600">
                <a:solidFill>
                  <a:srgbClr val="000000"/>
                </a:solidFill>
                <a:latin typeface="Arial" pitchFamily="34" charset="0"/>
              </a:rPr>
              <a:t>Diagnosi indiretta: ricerca di anticorpi (toxoplasma). </a:t>
            </a:r>
          </a:p>
        </p:txBody>
      </p:sp>
      <p:sp>
        <p:nvSpPr>
          <p:cNvPr id="68611" name="Oval 1030"/>
          <p:cNvSpPr>
            <a:spLocks noChangeArrowheads="1"/>
          </p:cNvSpPr>
          <p:nvPr/>
        </p:nvSpPr>
        <p:spPr bwMode="auto">
          <a:xfrm>
            <a:off x="8763000" y="0"/>
            <a:ext cx="381000" cy="3810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it-IT" altLang="it-IT">
              <a:solidFill>
                <a:srgbClr val="000000"/>
              </a:solidFill>
            </a:endParaRPr>
          </a:p>
        </p:txBody>
      </p:sp>
    </p:spTree>
    <p:extLst>
      <p:ext uri="{BB962C8B-B14F-4D97-AF65-F5344CB8AC3E}">
        <p14:creationId xmlns:p14="http://schemas.microsoft.com/office/powerpoint/2010/main" val="10373326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C:\Users\sony vaio\Desktop\LAVORI ONGOING\Nocardia New Microbiologica\Figure 2.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044" y="125187"/>
            <a:ext cx="8243037" cy="6184133"/>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184496" y="6361810"/>
            <a:ext cx="8959504" cy="461665"/>
          </a:xfrm>
          <a:prstGeom prst="rect">
            <a:avLst/>
          </a:prstGeom>
          <a:noFill/>
        </p:spPr>
        <p:txBody>
          <a:bodyPr wrap="none" rtlCol="0">
            <a:spAutoFit/>
          </a:bodyPr>
          <a:lstStyle/>
          <a:p>
            <a:r>
              <a:rPr lang="en-US" dirty="0" err="1" smtClean="0">
                <a:solidFill>
                  <a:srgbClr val="000000"/>
                </a:solidFill>
              </a:rPr>
              <a:t>Nocardiosi</a:t>
            </a:r>
            <a:r>
              <a:rPr lang="en-US" dirty="0" smtClean="0">
                <a:solidFill>
                  <a:srgbClr val="000000"/>
                </a:solidFill>
              </a:rPr>
              <a:t> </a:t>
            </a:r>
            <a:r>
              <a:rPr lang="en-US" dirty="0" err="1" smtClean="0">
                <a:solidFill>
                  <a:srgbClr val="000000"/>
                </a:solidFill>
              </a:rPr>
              <a:t>cerebrale</a:t>
            </a:r>
            <a:r>
              <a:rPr lang="en-US" dirty="0" smtClean="0">
                <a:solidFill>
                  <a:srgbClr val="000000"/>
                </a:solidFill>
              </a:rPr>
              <a:t>: </a:t>
            </a:r>
            <a:r>
              <a:rPr lang="en-US" dirty="0" err="1" smtClean="0">
                <a:solidFill>
                  <a:srgbClr val="000000"/>
                </a:solidFill>
              </a:rPr>
              <a:t>esame</a:t>
            </a:r>
            <a:r>
              <a:rPr lang="en-US" dirty="0" smtClean="0">
                <a:solidFill>
                  <a:srgbClr val="000000"/>
                </a:solidFill>
              </a:rPr>
              <a:t> </a:t>
            </a:r>
            <a:r>
              <a:rPr lang="en-US" dirty="0" err="1" smtClean="0">
                <a:solidFill>
                  <a:srgbClr val="000000"/>
                </a:solidFill>
              </a:rPr>
              <a:t>microscopico</a:t>
            </a:r>
            <a:r>
              <a:rPr lang="en-US" dirty="0" smtClean="0">
                <a:solidFill>
                  <a:srgbClr val="000000"/>
                </a:solidFill>
              </a:rPr>
              <a:t> </a:t>
            </a:r>
            <a:r>
              <a:rPr lang="en-US" dirty="0" err="1" smtClean="0">
                <a:solidFill>
                  <a:srgbClr val="000000"/>
                </a:solidFill>
              </a:rPr>
              <a:t>dopo</a:t>
            </a:r>
            <a:r>
              <a:rPr lang="en-US" dirty="0" smtClean="0">
                <a:solidFill>
                  <a:srgbClr val="000000"/>
                </a:solidFill>
              </a:rPr>
              <a:t> </a:t>
            </a:r>
            <a:r>
              <a:rPr lang="en-US" dirty="0" err="1" smtClean="0">
                <a:solidFill>
                  <a:srgbClr val="000000"/>
                </a:solidFill>
              </a:rPr>
              <a:t>colorazione</a:t>
            </a:r>
            <a:r>
              <a:rPr lang="en-US" dirty="0" smtClean="0">
                <a:solidFill>
                  <a:srgbClr val="000000"/>
                </a:solidFill>
              </a:rPr>
              <a:t> di Gram </a:t>
            </a:r>
            <a:endParaRPr lang="en-US" dirty="0">
              <a:solidFill>
                <a:srgbClr val="000000"/>
              </a:solidFill>
            </a:endParaRPr>
          </a:p>
        </p:txBody>
      </p:sp>
    </p:spTree>
    <p:extLst>
      <p:ext uri="{BB962C8B-B14F-4D97-AF65-F5344CB8AC3E}">
        <p14:creationId xmlns:p14="http://schemas.microsoft.com/office/powerpoint/2010/main" val="8797144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a:xfrm>
            <a:off x="71883" y="404937"/>
            <a:ext cx="8964613" cy="5760367"/>
          </a:xfrm>
          <a:noFill/>
        </p:spPr>
        <p:txBody>
          <a:bodyPr/>
          <a:lstStyle/>
          <a:p>
            <a:pPr algn="ctr">
              <a:lnSpc>
                <a:spcPct val="85000"/>
              </a:lnSpc>
              <a:buFontTx/>
              <a:buNone/>
            </a:pPr>
            <a:r>
              <a:rPr lang="it-IT" altLang="it-IT" sz="2800" b="1" dirty="0" smtClean="0">
                <a:latin typeface="Arial" pitchFamily="34" charset="0"/>
              </a:rPr>
              <a:t>I microrganismi penetrano nel SNC per:</a:t>
            </a:r>
          </a:p>
          <a:p>
            <a:pPr>
              <a:lnSpc>
                <a:spcPct val="85000"/>
              </a:lnSpc>
            </a:pPr>
            <a:endParaRPr lang="it-IT" altLang="it-IT" sz="2800" dirty="0" smtClean="0">
              <a:latin typeface="Arial" pitchFamily="34" charset="0"/>
            </a:endParaRPr>
          </a:p>
          <a:p>
            <a:pPr>
              <a:lnSpc>
                <a:spcPct val="80000"/>
              </a:lnSpc>
            </a:pPr>
            <a:r>
              <a:rPr lang="it-IT" altLang="it-IT" sz="2800" dirty="0">
                <a:latin typeface="Arial" pitchFamily="34" charset="0"/>
              </a:rPr>
              <a:t>D</a:t>
            </a:r>
            <a:r>
              <a:rPr lang="it-IT" altLang="it-IT" sz="2800" dirty="0" smtClean="0">
                <a:latin typeface="Arial" pitchFamily="34" charset="0"/>
              </a:rPr>
              <a:t>ifetti congeniti</a:t>
            </a:r>
          </a:p>
          <a:p>
            <a:pPr>
              <a:lnSpc>
                <a:spcPct val="80000"/>
              </a:lnSpc>
            </a:pPr>
            <a:r>
              <a:rPr lang="it-IT" altLang="it-IT" sz="2800" dirty="0">
                <a:latin typeface="Arial" pitchFamily="34" charset="0"/>
              </a:rPr>
              <a:t>T</a:t>
            </a:r>
            <a:r>
              <a:rPr lang="it-IT" altLang="it-IT" sz="2800" dirty="0" smtClean="0">
                <a:latin typeface="Arial" pitchFamily="34" charset="0"/>
              </a:rPr>
              <a:t>raumi, interventi chirurgici, introduzione di cateteri o sonde</a:t>
            </a:r>
          </a:p>
          <a:p>
            <a:pPr>
              <a:lnSpc>
                <a:spcPct val="80000"/>
              </a:lnSpc>
            </a:pPr>
            <a:r>
              <a:rPr lang="it-IT" altLang="it-IT" sz="2800" dirty="0" smtClean="0">
                <a:latin typeface="Arial" pitchFamily="34" charset="0"/>
              </a:rPr>
              <a:t>Da focolai infettivi contigui (otite, mastoidite, </a:t>
            </a:r>
            <a:r>
              <a:rPr lang="it-IT" altLang="it-IT" sz="2800" dirty="0" err="1" smtClean="0">
                <a:latin typeface="Arial" pitchFamily="34" charset="0"/>
              </a:rPr>
              <a:t>spondilodiscite</a:t>
            </a:r>
            <a:r>
              <a:rPr lang="it-IT" altLang="it-IT" sz="2800" dirty="0" smtClean="0">
                <a:latin typeface="Arial" pitchFamily="34" charset="0"/>
              </a:rPr>
              <a:t>)</a:t>
            </a:r>
          </a:p>
          <a:p>
            <a:pPr>
              <a:lnSpc>
                <a:spcPct val="80000"/>
              </a:lnSpc>
            </a:pPr>
            <a:r>
              <a:rPr lang="it-IT" altLang="it-IT" sz="2800" dirty="0" smtClean="0">
                <a:latin typeface="Arial" pitchFamily="34" charset="0"/>
              </a:rPr>
              <a:t>Veicolati da macrofagi (passaggio dal sangue al SNC), cfr. meningoencefalite da HIV, da </a:t>
            </a:r>
            <a:r>
              <a:rPr lang="it-IT" altLang="it-IT" sz="2800" i="1" dirty="0" smtClean="0">
                <a:latin typeface="Arial" pitchFamily="34" charset="0"/>
              </a:rPr>
              <a:t>T. </a:t>
            </a:r>
            <a:r>
              <a:rPr lang="it-IT" altLang="it-IT" sz="2800" i="1" dirty="0" err="1" smtClean="0">
                <a:latin typeface="Arial" pitchFamily="34" charset="0"/>
              </a:rPr>
              <a:t>gondii</a:t>
            </a:r>
            <a:r>
              <a:rPr lang="it-IT" altLang="it-IT" sz="2800" i="1" dirty="0" smtClean="0">
                <a:latin typeface="Arial" pitchFamily="34" charset="0"/>
              </a:rPr>
              <a:t>.</a:t>
            </a:r>
            <a:endParaRPr lang="it-IT" altLang="it-IT" sz="2800" dirty="0" smtClean="0">
              <a:latin typeface="Arial" pitchFamily="34" charset="0"/>
            </a:endParaRPr>
          </a:p>
          <a:p>
            <a:pPr>
              <a:lnSpc>
                <a:spcPct val="80000"/>
              </a:lnSpc>
            </a:pPr>
            <a:r>
              <a:rPr lang="it-IT" altLang="it-IT" sz="2800" dirty="0" smtClean="0">
                <a:latin typeface="Arial" pitchFamily="34" charset="0"/>
              </a:rPr>
              <a:t>Per via nervosa (rabbia, encefalite da VZV)</a:t>
            </a:r>
          </a:p>
          <a:p>
            <a:pPr>
              <a:lnSpc>
                <a:spcPct val="80000"/>
              </a:lnSpc>
            </a:pPr>
            <a:r>
              <a:rPr lang="it-IT" altLang="it-IT" sz="2800" dirty="0" smtClean="0">
                <a:latin typeface="Arial" pitchFamily="34" charset="0"/>
              </a:rPr>
              <a:t>Lungo il nervo olfattivo (rabbia, encefalite da </a:t>
            </a:r>
            <a:r>
              <a:rPr lang="it-IT" altLang="it-IT" sz="2800" i="1" dirty="0" err="1" smtClean="0">
                <a:latin typeface="Arial" pitchFamily="34" charset="0"/>
              </a:rPr>
              <a:t>Naegleria</a:t>
            </a:r>
            <a:r>
              <a:rPr lang="it-IT" altLang="it-IT" sz="2800" i="1" dirty="0" smtClean="0">
                <a:latin typeface="Arial" pitchFamily="34" charset="0"/>
              </a:rPr>
              <a:t> </a:t>
            </a:r>
            <a:r>
              <a:rPr lang="it-IT" altLang="it-IT" sz="2800" i="1" dirty="0" err="1" smtClean="0">
                <a:latin typeface="Arial" pitchFamily="34" charset="0"/>
              </a:rPr>
              <a:t>fowleri</a:t>
            </a:r>
            <a:r>
              <a:rPr lang="it-IT" altLang="it-IT" sz="2800" dirty="0" smtClean="0">
                <a:latin typeface="Arial" pitchFamily="34" charset="0"/>
              </a:rPr>
              <a:t>)</a:t>
            </a:r>
          </a:p>
          <a:p>
            <a:pPr>
              <a:lnSpc>
                <a:spcPct val="85000"/>
              </a:lnSpc>
            </a:pPr>
            <a:r>
              <a:rPr lang="it-IT" altLang="it-IT" sz="2800" b="1" dirty="0" smtClean="0">
                <a:solidFill>
                  <a:srgbClr val="FF0000"/>
                </a:solidFill>
                <a:latin typeface="Arial" pitchFamily="34" charset="0"/>
              </a:rPr>
              <a:t>Per via ematica </a:t>
            </a:r>
            <a:r>
              <a:rPr lang="it-IT" altLang="it-IT" sz="2800" dirty="0" smtClean="0">
                <a:latin typeface="Arial" pitchFamily="34" charset="0"/>
              </a:rPr>
              <a:t>(meningite meningococcica, pneumococcica, polio)</a:t>
            </a:r>
          </a:p>
          <a:p>
            <a:pPr>
              <a:lnSpc>
                <a:spcPct val="85000"/>
              </a:lnSpc>
              <a:buFontTx/>
              <a:buNone/>
            </a:pPr>
            <a:r>
              <a:rPr lang="it-IT" altLang="it-IT" sz="2800" dirty="0" smtClean="0">
                <a:latin typeface="Arial" pitchFamily="34" charset="0"/>
              </a:rPr>
              <a:t> </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4"/>
          <p:cNvSpPr txBox="1">
            <a:spLocks noChangeArrowheads="1"/>
          </p:cNvSpPr>
          <p:nvPr/>
        </p:nvSpPr>
        <p:spPr bwMode="auto">
          <a:xfrm>
            <a:off x="3033727" y="2565400"/>
            <a:ext cx="308289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altLang="it-IT" sz="3600" b="1" dirty="0" smtClean="0">
                <a:solidFill>
                  <a:srgbClr val="000000"/>
                </a:solidFill>
              </a:rPr>
              <a:t>CASI CLINICI</a:t>
            </a:r>
            <a:endParaRPr lang="it-IT" altLang="it-IT" sz="3600" b="1" dirty="0">
              <a:solidFill>
                <a:srgbClr val="000000"/>
              </a:solidFill>
            </a:endParaRPr>
          </a:p>
        </p:txBody>
      </p:sp>
    </p:spTree>
    <p:extLst>
      <p:ext uri="{BB962C8B-B14F-4D97-AF65-F5344CB8AC3E}">
        <p14:creationId xmlns:p14="http://schemas.microsoft.com/office/powerpoint/2010/main" val="315837408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
            <a:ext cx="5616624" cy="6876022"/>
          </a:xfrm>
          <a:prstGeom prst="rect">
            <a:avLst/>
          </a:prstGeom>
          <a:solidFill>
            <a:schemeClr val="bg1"/>
          </a:solidFill>
          <a:ln>
            <a:noFill/>
          </a:ln>
        </p:spPr>
      </p:pic>
      <p:sp>
        <p:nvSpPr>
          <p:cNvPr id="2" name="CasellaDiTesto 1"/>
          <p:cNvSpPr txBox="1"/>
          <p:nvPr/>
        </p:nvSpPr>
        <p:spPr>
          <a:xfrm>
            <a:off x="5084646" y="6608385"/>
            <a:ext cx="4108817" cy="276999"/>
          </a:xfrm>
          <a:prstGeom prst="rect">
            <a:avLst/>
          </a:prstGeom>
          <a:noFill/>
        </p:spPr>
        <p:txBody>
          <a:bodyPr wrap="none" rtlCol="0">
            <a:spAutoFit/>
          </a:bodyPr>
          <a:lstStyle/>
          <a:p>
            <a:pPr eaLnBrk="1" fontAlgn="auto" hangingPunct="1">
              <a:spcBef>
                <a:spcPts val="0"/>
              </a:spcBef>
              <a:spcAft>
                <a:spcPts val="0"/>
              </a:spcAft>
            </a:pPr>
            <a:r>
              <a:rPr lang="en-US" sz="1200" i="1" dirty="0" err="1" smtClean="0">
                <a:solidFill>
                  <a:prstClr val="black"/>
                </a:solidFill>
                <a:latin typeface="Arial" panose="020B0604020202020204" pitchFamily="34" charset="0"/>
                <a:cs typeface="Arial" panose="020B0604020202020204" pitchFamily="34" charset="0"/>
              </a:rPr>
              <a:t>Schiaroli</a:t>
            </a:r>
            <a:r>
              <a:rPr lang="en-US" sz="1200" i="1" dirty="0" smtClean="0">
                <a:solidFill>
                  <a:prstClr val="black"/>
                </a:solidFill>
                <a:latin typeface="Arial" panose="020B0604020202020204" pitchFamily="34" charset="0"/>
                <a:cs typeface="Arial" panose="020B0604020202020204" pitchFamily="34" charset="0"/>
              </a:rPr>
              <a:t> et al, Mediterranean J </a:t>
            </a:r>
            <a:r>
              <a:rPr lang="en-US" sz="1200" i="1" dirty="0" err="1" smtClean="0">
                <a:solidFill>
                  <a:prstClr val="black"/>
                </a:solidFill>
                <a:latin typeface="Arial" panose="020B0604020202020204" pitchFamily="34" charset="0"/>
                <a:cs typeface="Arial" panose="020B0604020202020204" pitchFamily="34" charset="0"/>
              </a:rPr>
              <a:t>Haematol</a:t>
            </a:r>
            <a:r>
              <a:rPr lang="en-US" sz="1200" i="1" dirty="0" smtClean="0">
                <a:solidFill>
                  <a:prstClr val="black"/>
                </a:solidFill>
                <a:latin typeface="Arial" panose="020B0604020202020204" pitchFamily="34" charset="0"/>
                <a:cs typeface="Arial" panose="020B0604020202020204" pitchFamily="34" charset="0"/>
              </a:rPr>
              <a:t> Infect Dis, 2015</a:t>
            </a:r>
            <a:endParaRPr lang="en-US" sz="1200" i="1" dirty="0">
              <a:solidFill>
                <a:prstClr val="black"/>
              </a:solidFill>
              <a:latin typeface="Arial" panose="020B0604020202020204" pitchFamily="34" charset="0"/>
              <a:cs typeface="Arial" panose="020B0604020202020204" pitchFamily="34" charset="0"/>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44624"/>
            <a:ext cx="6300192" cy="4145933"/>
          </a:xfrm>
          <a:prstGeom prst="rect">
            <a:avLst/>
          </a:prstGeom>
          <a:solidFill>
            <a:schemeClr val="bg1"/>
          </a:solidFill>
          <a:ln>
            <a:solidFill>
              <a:srgbClr val="FF0000"/>
            </a:solidFill>
          </a:ln>
        </p:spPr>
      </p:pic>
      <p:sp>
        <p:nvSpPr>
          <p:cNvPr id="3" name="CasellaDiTesto 2"/>
          <p:cNvSpPr txBox="1"/>
          <p:nvPr/>
        </p:nvSpPr>
        <p:spPr>
          <a:xfrm>
            <a:off x="5777880" y="4581128"/>
            <a:ext cx="3331481" cy="1200329"/>
          </a:xfrm>
          <a:prstGeom prst="rect">
            <a:avLst/>
          </a:prstGeom>
          <a:noFill/>
          <a:ln w="28575">
            <a:solidFill>
              <a:srgbClr val="FF0000"/>
            </a:solidFill>
          </a:ln>
        </p:spPr>
        <p:txBody>
          <a:bodyPr wrap="square" rtlCol="0">
            <a:spAutoFit/>
          </a:bodyPr>
          <a:lstStyle/>
          <a:p>
            <a:r>
              <a:rPr lang="en-US" dirty="0" err="1" smtClean="0">
                <a:latin typeface="Arial" panose="020B0604020202020204" pitchFamily="34" charset="0"/>
                <a:cs typeface="Arial" panose="020B0604020202020204" pitchFamily="34" charset="0"/>
              </a:rPr>
              <a:t>Meningite</a:t>
            </a:r>
            <a:r>
              <a:rPr lang="en-US" dirty="0" smtClean="0">
                <a:latin typeface="Arial" panose="020B0604020202020204" pitchFamily="34" charset="0"/>
                <a:cs typeface="Arial" panose="020B0604020202020204" pitchFamily="34" charset="0"/>
              </a:rPr>
              <a:t> </a:t>
            </a:r>
          </a:p>
          <a:p>
            <a:r>
              <a:rPr lang="en-US" dirty="0" smtClean="0">
                <a:latin typeface="Arial" panose="020B0604020202020204" pitchFamily="34" charset="0"/>
                <a:cs typeface="Arial" panose="020B0604020202020204" pitchFamily="34" charset="0"/>
              </a:rPr>
              <a:t>in </a:t>
            </a:r>
            <a:r>
              <a:rPr lang="en-US" dirty="0" err="1" smtClean="0">
                <a:latin typeface="Arial" panose="020B0604020202020204" pitchFamily="34" charset="0"/>
                <a:cs typeface="Arial" panose="020B0604020202020204" pitchFamily="34" charset="0"/>
              </a:rPr>
              <a:t>pz</a:t>
            </a:r>
            <a:r>
              <a:rPr lang="en-US" dirty="0" smtClean="0">
                <a:latin typeface="Arial" panose="020B0604020202020204" pitchFamily="34" charset="0"/>
                <a:cs typeface="Arial" panose="020B0604020202020204" pitchFamily="34" charset="0"/>
              </a:rPr>
              <a:t> con </a:t>
            </a:r>
            <a:r>
              <a:rPr lang="en-US" dirty="0" err="1" smtClean="0">
                <a:latin typeface="Arial" panose="020B0604020202020204" pitchFamily="34" charset="0"/>
                <a:cs typeface="Arial" panose="020B0604020202020204" pitchFamily="34" charset="0"/>
              </a:rPr>
              <a:t>derivazione</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liquorale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772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7"/>
          <p:cNvSpPr txBox="1">
            <a:spLocks noChangeArrowheads="1"/>
          </p:cNvSpPr>
          <p:nvPr/>
        </p:nvSpPr>
        <p:spPr bwMode="auto">
          <a:xfrm>
            <a:off x="395288" y="1676400"/>
            <a:ext cx="2674937" cy="406400"/>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ltLang="it-IT" sz="2000" b="1">
                <a:solidFill>
                  <a:srgbClr val="333399"/>
                </a:solidFill>
              </a:rPr>
              <a:t>Pz, maschio, 60 anni</a:t>
            </a:r>
          </a:p>
        </p:txBody>
      </p:sp>
      <p:sp>
        <p:nvSpPr>
          <p:cNvPr id="3075" name="Text Box 40"/>
          <p:cNvSpPr txBox="1">
            <a:spLocks noChangeArrowheads="1"/>
          </p:cNvSpPr>
          <p:nvPr/>
        </p:nvSpPr>
        <p:spPr bwMode="auto">
          <a:xfrm>
            <a:off x="395288" y="2468563"/>
            <a:ext cx="6446837" cy="406400"/>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ltLang="it-IT" sz="2000" b="1">
                <a:solidFill>
                  <a:srgbClr val="333399"/>
                </a:solidFill>
              </a:rPr>
              <a:t>Si ricovera per febbre &gt;38°C, cefalea, rigidità nucale</a:t>
            </a:r>
          </a:p>
        </p:txBody>
      </p:sp>
      <p:sp>
        <p:nvSpPr>
          <p:cNvPr id="3076" name="Text Box 41"/>
          <p:cNvSpPr txBox="1">
            <a:spLocks noChangeArrowheads="1"/>
          </p:cNvSpPr>
          <p:nvPr/>
        </p:nvSpPr>
        <p:spPr bwMode="auto">
          <a:xfrm>
            <a:off x="395288" y="3405188"/>
            <a:ext cx="7777162" cy="711200"/>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ltLang="it-IT" sz="2000" b="1">
                <a:solidFill>
                  <a:srgbClr val="FF0000"/>
                </a:solidFill>
              </a:rPr>
              <a:t>Cosa si sospetta e quali campioni si prelevano per esami microbiologici?</a:t>
            </a:r>
          </a:p>
        </p:txBody>
      </p:sp>
      <p:sp>
        <p:nvSpPr>
          <p:cNvPr id="3077" name="Text Box 43"/>
          <p:cNvSpPr txBox="1">
            <a:spLocks noChangeArrowheads="1"/>
          </p:cNvSpPr>
          <p:nvPr/>
        </p:nvSpPr>
        <p:spPr bwMode="auto">
          <a:xfrm>
            <a:off x="2268538" y="4916488"/>
            <a:ext cx="4679950" cy="4667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it-IT" b="1">
                <a:solidFill>
                  <a:srgbClr val="333399"/>
                </a:solidFill>
              </a:rPr>
              <a:t>Campo aperto alla discussione</a:t>
            </a:r>
          </a:p>
        </p:txBody>
      </p:sp>
      <p:sp>
        <p:nvSpPr>
          <p:cNvPr id="3078" name="Text Box 44"/>
          <p:cNvSpPr txBox="1">
            <a:spLocks noChangeArrowheads="1"/>
          </p:cNvSpPr>
          <p:nvPr/>
        </p:nvSpPr>
        <p:spPr bwMode="auto">
          <a:xfrm>
            <a:off x="395288" y="620713"/>
            <a:ext cx="1716087" cy="406400"/>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ltLang="it-IT" sz="2000" b="1">
                <a:solidFill>
                  <a:srgbClr val="333399"/>
                </a:solidFill>
              </a:rPr>
              <a:t>5 aprile 2011</a:t>
            </a:r>
          </a:p>
        </p:txBody>
      </p:sp>
      <p:sp>
        <p:nvSpPr>
          <p:cNvPr id="2" name="CasellaDiTesto 1"/>
          <p:cNvSpPr txBox="1"/>
          <p:nvPr/>
        </p:nvSpPr>
        <p:spPr>
          <a:xfrm>
            <a:off x="3563888" y="116632"/>
            <a:ext cx="1861407" cy="461665"/>
          </a:xfrm>
          <a:prstGeom prst="rect">
            <a:avLst/>
          </a:prstGeom>
          <a:noFill/>
          <a:ln>
            <a:solidFill>
              <a:srgbClr val="FF0000"/>
            </a:solidFill>
          </a:ln>
        </p:spPr>
        <p:txBody>
          <a:bodyPr wrap="none" rtlCol="0">
            <a:spAutoFit/>
          </a:bodyPr>
          <a:lstStyle/>
          <a:p>
            <a:r>
              <a:rPr lang="en-US" dirty="0" err="1" smtClean="0">
                <a:latin typeface="Arial" panose="020B0604020202020204" pitchFamily="34" charset="0"/>
                <a:cs typeface="Arial" panose="020B0604020202020204" pitchFamily="34" charset="0"/>
              </a:rPr>
              <a:t>Altro</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caso</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393740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4"/>
          <p:cNvSpPr txBox="1">
            <a:spLocks noChangeArrowheads="1"/>
          </p:cNvSpPr>
          <p:nvPr/>
        </p:nvSpPr>
        <p:spPr bwMode="auto">
          <a:xfrm>
            <a:off x="682625" y="404813"/>
            <a:ext cx="7777163" cy="406400"/>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ltLang="it-IT" sz="2000" b="1">
                <a:solidFill>
                  <a:srgbClr val="FF0000"/>
                </a:solidFill>
              </a:rPr>
              <a:t>Cosa è stato effettivamente richiesto:</a:t>
            </a:r>
          </a:p>
        </p:txBody>
      </p:sp>
      <p:sp>
        <p:nvSpPr>
          <p:cNvPr id="4099" name="Text Box 5"/>
          <p:cNvSpPr txBox="1">
            <a:spLocks noChangeArrowheads="1"/>
          </p:cNvSpPr>
          <p:nvPr/>
        </p:nvSpPr>
        <p:spPr bwMode="auto">
          <a:xfrm>
            <a:off x="684213" y="1341438"/>
            <a:ext cx="8135937"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r>
              <a:rPr lang="en-US" altLang="it-IT" b="1">
                <a:solidFill>
                  <a:srgbClr val="333399"/>
                </a:solidFill>
              </a:rPr>
              <a:t>Emocoltura</a:t>
            </a:r>
          </a:p>
          <a:p>
            <a:pPr eaLnBrk="1" hangingPunct="1">
              <a:buFontTx/>
              <a:buChar char="•"/>
            </a:pPr>
            <a:endParaRPr lang="en-US" altLang="it-IT" b="1">
              <a:solidFill>
                <a:srgbClr val="333399"/>
              </a:solidFill>
            </a:endParaRPr>
          </a:p>
          <a:p>
            <a:pPr eaLnBrk="1" hangingPunct="1">
              <a:buFontTx/>
              <a:buChar char="•"/>
            </a:pPr>
            <a:r>
              <a:rPr lang="en-US" altLang="it-IT" b="1">
                <a:solidFill>
                  <a:srgbClr val="333399"/>
                </a:solidFill>
              </a:rPr>
              <a:t>Liquor per esame microscopico/colturale/antigeni/ ricerca virus</a:t>
            </a:r>
          </a:p>
          <a:p>
            <a:pPr eaLnBrk="1" hangingPunct="1">
              <a:buFontTx/>
              <a:buChar char="•"/>
            </a:pPr>
            <a:endParaRPr lang="en-US" altLang="it-IT" b="1">
              <a:solidFill>
                <a:srgbClr val="333399"/>
              </a:solidFill>
            </a:endParaRPr>
          </a:p>
          <a:p>
            <a:pPr eaLnBrk="1" hangingPunct="1">
              <a:buFontTx/>
              <a:buChar char="•"/>
            </a:pPr>
            <a:r>
              <a:rPr lang="en-US" altLang="it-IT" b="1">
                <a:solidFill>
                  <a:srgbClr val="333399"/>
                </a:solidFill>
              </a:rPr>
              <a:t>Urinocoltura</a:t>
            </a:r>
          </a:p>
          <a:p>
            <a:pPr eaLnBrk="1" hangingPunct="1">
              <a:buFontTx/>
              <a:buChar char="•"/>
            </a:pPr>
            <a:endParaRPr lang="en-US" altLang="it-IT" b="1">
              <a:solidFill>
                <a:srgbClr val="333399"/>
              </a:solidFill>
            </a:endParaRPr>
          </a:p>
          <a:p>
            <a:pPr eaLnBrk="1" hangingPunct="1">
              <a:buFontTx/>
              <a:buChar char="•"/>
            </a:pPr>
            <a:r>
              <a:rPr lang="en-US" altLang="it-IT" b="1">
                <a:solidFill>
                  <a:srgbClr val="333399"/>
                </a:solidFill>
              </a:rPr>
              <a:t>Antigeni urinari</a:t>
            </a:r>
          </a:p>
        </p:txBody>
      </p:sp>
    </p:spTree>
    <p:extLst>
      <p:ext uri="{BB962C8B-B14F-4D97-AF65-F5344CB8AC3E}">
        <p14:creationId xmlns:p14="http://schemas.microsoft.com/office/powerpoint/2010/main" val="314333401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682625" y="404813"/>
            <a:ext cx="7777163" cy="406400"/>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ltLang="it-IT" sz="2000" b="1">
                <a:solidFill>
                  <a:srgbClr val="FF0000"/>
                </a:solidFill>
              </a:rPr>
              <a:t>5 aprile 2011: reperibilità per rachicentesi</a:t>
            </a:r>
          </a:p>
        </p:txBody>
      </p:sp>
      <p:sp>
        <p:nvSpPr>
          <p:cNvPr id="5123" name="Text Box 3"/>
          <p:cNvSpPr txBox="1">
            <a:spLocks noChangeArrowheads="1"/>
          </p:cNvSpPr>
          <p:nvPr/>
        </p:nvSpPr>
        <p:spPr bwMode="auto">
          <a:xfrm>
            <a:off x="684213" y="1341438"/>
            <a:ext cx="8135937"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it-IT" b="1">
                <a:solidFill>
                  <a:srgbClr val="333399"/>
                </a:solidFill>
              </a:rPr>
              <a:t>Liquor</a:t>
            </a:r>
          </a:p>
          <a:p>
            <a:pPr eaLnBrk="1" hangingPunct="1"/>
            <a:endParaRPr lang="en-US" altLang="it-IT" b="1">
              <a:solidFill>
                <a:srgbClr val="333399"/>
              </a:solidFill>
            </a:endParaRPr>
          </a:p>
          <a:p>
            <a:pPr eaLnBrk="1" hangingPunct="1"/>
            <a:r>
              <a:rPr lang="en-US" altLang="it-IT" b="1">
                <a:solidFill>
                  <a:srgbClr val="333399"/>
                </a:solidFill>
              </a:rPr>
              <a:t>(Conta cellule: 860 cellule/millimetro cubo)</a:t>
            </a:r>
          </a:p>
          <a:p>
            <a:pPr eaLnBrk="1" hangingPunct="1"/>
            <a:endParaRPr lang="en-US" altLang="it-IT" b="1">
              <a:solidFill>
                <a:srgbClr val="333399"/>
              </a:solidFill>
            </a:endParaRPr>
          </a:p>
          <a:p>
            <a:pPr eaLnBrk="1" hangingPunct="1"/>
            <a:r>
              <a:rPr lang="en-US" altLang="it-IT" b="1">
                <a:solidFill>
                  <a:srgbClr val="333399"/>
                </a:solidFill>
              </a:rPr>
              <a:t>(Esame chimico: ipoglicorrachia, iperprotidorrachia)</a:t>
            </a:r>
          </a:p>
          <a:p>
            <a:pPr eaLnBrk="1" hangingPunct="1"/>
            <a:endParaRPr lang="en-US" altLang="it-IT" b="1">
              <a:solidFill>
                <a:srgbClr val="333399"/>
              </a:solidFill>
            </a:endParaRPr>
          </a:p>
          <a:p>
            <a:pPr eaLnBrk="1" hangingPunct="1"/>
            <a:r>
              <a:rPr lang="en-US" altLang="it-IT" b="1">
                <a:solidFill>
                  <a:srgbClr val="333399"/>
                </a:solidFill>
              </a:rPr>
              <a:t>Esame microscopico dopo Gram: numerosissimi leucociti polimorfonucleati e rarissimi linfociti. Non evidenziate morfologie batteriche</a:t>
            </a:r>
          </a:p>
          <a:p>
            <a:pPr eaLnBrk="1" hangingPunct="1"/>
            <a:endParaRPr lang="en-US" altLang="it-IT" b="1">
              <a:solidFill>
                <a:srgbClr val="333399"/>
              </a:solidFill>
            </a:endParaRPr>
          </a:p>
          <a:p>
            <a:pPr eaLnBrk="1" hangingPunct="1"/>
            <a:r>
              <a:rPr lang="en-US" altLang="it-IT" b="1">
                <a:solidFill>
                  <a:srgbClr val="333399"/>
                </a:solidFill>
              </a:rPr>
              <a:t>Antigeni: negativi Neisseria, S. pneumoniae, H. influenzae, E. coli, S. agalactiae</a:t>
            </a:r>
          </a:p>
        </p:txBody>
      </p:sp>
    </p:spTree>
    <p:extLst>
      <p:ext uri="{BB962C8B-B14F-4D97-AF65-F5344CB8AC3E}">
        <p14:creationId xmlns:p14="http://schemas.microsoft.com/office/powerpoint/2010/main" val="322821343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682625" y="404813"/>
            <a:ext cx="7777163" cy="406400"/>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ltLang="it-IT" sz="2000" b="1">
                <a:solidFill>
                  <a:srgbClr val="FF0000"/>
                </a:solidFill>
              </a:rPr>
              <a:t>6 aprile 2011: update sugli esami microbiologici in corso</a:t>
            </a:r>
          </a:p>
        </p:txBody>
      </p:sp>
      <p:sp>
        <p:nvSpPr>
          <p:cNvPr id="6147" name="Text Box 3"/>
          <p:cNvSpPr txBox="1">
            <a:spLocks noChangeArrowheads="1"/>
          </p:cNvSpPr>
          <p:nvPr/>
        </p:nvSpPr>
        <p:spPr bwMode="auto">
          <a:xfrm>
            <a:off x="684213" y="1341438"/>
            <a:ext cx="8135937"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r>
              <a:rPr lang="en-US" altLang="it-IT" b="1">
                <a:solidFill>
                  <a:srgbClr val="333399"/>
                </a:solidFill>
              </a:rPr>
              <a:t>Emocoltura: in corso</a:t>
            </a:r>
          </a:p>
          <a:p>
            <a:pPr eaLnBrk="1" hangingPunct="1">
              <a:buFontTx/>
              <a:buChar char="•"/>
            </a:pPr>
            <a:endParaRPr lang="en-US" altLang="it-IT" b="1">
              <a:solidFill>
                <a:srgbClr val="333399"/>
              </a:solidFill>
            </a:endParaRPr>
          </a:p>
          <a:p>
            <a:pPr eaLnBrk="1" hangingPunct="1">
              <a:buFontTx/>
              <a:buChar char="•"/>
            </a:pPr>
            <a:r>
              <a:rPr lang="en-US" altLang="it-IT" b="1">
                <a:solidFill>
                  <a:srgbClr val="333399"/>
                </a:solidFill>
              </a:rPr>
              <a:t>Esame colturale Liquor: negativa la semina diretta</a:t>
            </a:r>
          </a:p>
          <a:p>
            <a:pPr eaLnBrk="1" hangingPunct="1">
              <a:buFontTx/>
              <a:buChar char="•"/>
            </a:pPr>
            <a:endParaRPr lang="en-US" altLang="it-IT" b="1">
              <a:solidFill>
                <a:srgbClr val="333399"/>
              </a:solidFill>
            </a:endParaRPr>
          </a:p>
          <a:p>
            <a:pPr eaLnBrk="1" hangingPunct="1">
              <a:buFontTx/>
              <a:buChar char="•"/>
            </a:pPr>
            <a:r>
              <a:rPr lang="en-US" altLang="it-IT" b="1">
                <a:solidFill>
                  <a:srgbClr val="333399"/>
                </a:solidFill>
              </a:rPr>
              <a:t>Urinocoltura: negativa</a:t>
            </a:r>
          </a:p>
          <a:p>
            <a:pPr eaLnBrk="1" hangingPunct="1">
              <a:buFontTx/>
              <a:buChar char="•"/>
            </a:pPr>
            <a:endParaRPr lang="en-US" altLang="it-IT" b="1">
              <a:solidFill>
                <a:srgbClr val="333399"/>
              </a:solidFill>
            </a:endParaRPr>
          </a:p>
          <a:p>
            <a:pPr eaLnBrk="1" hangingPunct="1">
              <a:buFontTx/>
              <a:buChar char="•"/>
            </a:pPr>
            <a:r>
              <a:rPr lang="en-US" altLang="it-IT" b="1">
                <a:solidFill>
                  <a:srgbClr val="333399"/>
                </a:solidFill>
              </a:rPr>
              <a:t>Antigeni urinari: negativi</a:t>
            </a:r>
          </a:p>
        </p:txBody>
      </p:sp>
      <p:sp>
        <p:nvSpPr>
          <p:cNvPr id="6148" name="Text Box 4"/>
          <p:cNvSpPr txBox="1">
            <a:spLocks noChangeArrowheads="1"/>
          </p:cNvSpPr>
          <p:nvPr/>
        </p:nvSpPr>
        <p:spPr bwMode="auto">
          <a:xfrm>
            <a:off x="2268538" y="4916488"/>
            <a:ext cx="4679950" cy="4667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it-IT" b="1">
                <a:solidFill>
                  <a:srgbClr val="333399"/>
                </a:solidFill>
              </a:rPr>
              <a:t>Campo aperto alla discussione</a:t>
            </a:r>
          </a:p>
        </p:txBody>
      </p:sp>
    </p:spTree>
    <p:extLst>
      <p:ext uri="{BB962C8B-B14F-4D97-AF65-F5344CB8AC3E}">
        <p14:creationId xmlns:p14="http://schemas.microsoft.com/office/powerpoint/2010/main" val="22354676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682625" y="404813"/>
            <a:ext cx="7777163" cy="406400"/>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ltLang="it-IT" sz="2000" b="1">
                <a:solidFill>
                  <a:srgbClr val="FF0000"/>
                </a:solidFill>
              </a:rPr>
              <a:t>8 aprile 2011</a:t>
            </a:r>
          </a:p>
        </p:txBody>
      </p:sp>
      <p:sp>
        <p:nvSpPr>
          <p:cNvPr id="7171" name="Text Box 3"/>
          <p:cNvSpPr txBox="1">
            <a:spLocks noChangeArrowheads="1"/>
          </p:cNvSpPr>
          <p:nvPr/>
        </p:nvSpPr>
        <p:spPr bwMode="auto">
          <a:xfrm>
            <a:off x="684213" y="1341438"/>
            <a:ext cx="8135937"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r>
              <a:rPr lang="en-US" altLang="it-IT" b="1">
                <a:solidFill>
                  <a:srgbClr val="333399"/>
                </a:solidFill>
              </a:rPr>
              <a:t>Prelievo di nuovo campione di liquor</a:t>
            </a:r>
          </a:p>
          <a:p>
            <a:pPr eaLnBrk="1" hangingPunct="1">
              <a:buFontTx/>
              <a:buChar char="•"/>
            </a:pPr>
            <a:endParaRPr lang="en-US" altLang="it-IT" b="1">
              <a:solidFill>
                <a:srgbClr val="333399"/>
              </a:solidFill>
            </a:endParaRPr>
          </a:p>
          <a:p>
            <a:pPr eaLnBrk="1" hangingPunct="1">
              <a:buFontTx/>
              <a:buChar char="•"/>
            </a:pPr>
            <a:r>
              <a:rPr lang="en-US" altLang="it-IT" b="1">
                <a:solidFill>
                  <a:srgbClr val="333399"/>
                </a:solidFill>
              </a:rPr>
              <a:t>Prelievo di altri 2 set di emocolture</a:t>
            </a:r>
          </a:p>
        </p:txBody>
      </p:sp>
    </p:spTree>
    <p:extLst>
      <p:ext uri="{BB962C8B-B14F-4D97-AF65-F5344CB8AC3E}">
        <p14:creationId xmlns:p14="http://schemas.microsoft.com/office/powerpoint/2010/main" val="421129174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682625" y="404813"/>
            <a:ext cx="7777163" cy="406400"/>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ltLang="it-IT" sz="2000" b="1">
                <a:solidFill>
                  <a:srgbClr val="FF0000"/>
                </a:solidFill>
              </a:rPr>
              <a:t>8 aprile 2011</a:t>
            </a:r>
          </a:p>
        </p:txBody>
      </p:sp>
      <p:sp>
        <p:nvSpPr>
          <p:cNvPr id="8195" name="Text Box 3"/>
          <p:cNvSpPr txBox="1">
            <a:spLocks noChangeArrowheads="1"/>
          </p:cNvSpPr>
          <p:nvPr/>
        </p:nvSpPr>
        <p:spPr bwMode="auto">
          <a:xfrm>
            <a:off x="684213" y="1341438"/>
            <a:ext cx="8135937"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it-IT" b="1">
                <a:solidFill>
                  <a:srgbClr val="333399"/>
                </a:solidFill>
              </a:rPr>
              <a:t>Liquor</a:t>
            </a:r>
          </a:p>
          <a:p>
            <a:pPr eaLnBrk="1" hangingPunct="1"/>
            <a:endParaRPr lang="en-US" altLang="it-IT" b="1">
              <a:solidFill>
                <a:srgbClr val="333399"/>
              </a:solidFill>
            </a:endParaRPr>
          </a:p>
          <a:p>
            <a:pPr eaLnBrk="1" hangingPunct="1"/>
            <a:r>
              <a:rPr lang="en-US" altLang="it-IT" b="1">
                <a:solidFill>
                  <a:srgbClr val="333399"/>
                </a:solidFill>
              </a:rPr>
              <a:t>Esame microscopico dopo Gram liquor: presenti numerosi leucociti polimorfonucleati. Non evidenziate morfologie batteriche.</a:t>
            </a:r>
          </a:p>
        </p:txBody>
      </p:sp>
    </p:spTree>
    <p:extLst>
      <p:ext uri="{BB962C8B-B14F-4D97-AF65-F5344CB8AC3E}">
        <p14:creationId xmlns:p14="http://schemas.microsoft.com/office/powerpoint/2010/main" val="205475353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682625" y="404813"/>
            <a:ext cx="7777163" cy="406400"/>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ltLang="it-IT" sz="2000" b="1">
                <a:solidFill>
                  <a:srgbClr val="FF0000"/>
                </a:solidFill>
              </a:rPr>
              <a:t>Decidiamo di eseguire SeptiFast su Liquor del 8 aprile 2011</a:t>
            </a:r>
          </a:p>
        </p:txBody>
      </p:sp>
      <p:sp>
        <p:nvSpPr>
          <p:cNvPr id="9219" name="Text Box 3"/>
          <p:cNvSpPr txBox="1">
            <a:spLocks noChangeArrowheads="1"/>
          </p:cNvSpPr>
          <p:nvPr/>
        </p:nvSpPr>
        <p:spPr bwMode="auto">
          <a:xfrm>
            <a:off x="684213" y="1341438"/>
            <a:ext cx="8135937"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endParaRPr lang="en-US" altLang="it-IT" b="1">
              <a:solidFill>
                <a:srgbClr val="333399"/>
              </a:solidFill>
            </a:endParaRPr>
          </a:p>
          <a:p>
            <a:pPr eaLnBrk="1" hangingPunct="1">
              <a:buFontTx/>
              <a:buChar char="•"/>
            </a:pPr>
            <a:endParaRPr lang="en-US" altLang="it-IT" b="1">
              <a:solidFill>
                <a:srgbClr val="333399"/>
              </a:solidFill>
            </a:endParaRPr>
          </a:p>
          <a:p>
            <a:pPr eaLnBrk="1" hangingPunct="1"/>
            <a:r>
              <a:rPr lang="en-US" altLang="it-IT" b="1">
                <a:solidFill>
                  <a:srgbClr val="333399"/>
                </a:solidFill>
              </a:rPr>
              <a:t>Il Septifast risulta positivo per </a:t>
            </a:r>
            <a:r>
              <a:rPr lang="en-US" altLang="it-IT" b="1" i="1">
                <a:solidFill>
                  <a:srgbClr val="333399"/>
                </a:solidFill>
              </a:rPr>
              <a:t>S. aureus</a:t>
            </a:r>
            <a:r>
              <a:rPr lang="en-US" altLang="it-IT" b="1">
                <a:solidFill>
                  <a:srgbClr val="333399"/>
                </a:solidFill>
              </a:rPr>
              <a:t> (mecA: negativo)</a:t>
            </a:r>
          </a:p>
        </p:txBody>
      </p:sp>
    </p:spTree>
    <p:extLst>
      <p:ext uri="{BB962C8B-B14F-4D97-AF65-F5344CB8AC3E}">
        <p14:creationId xmlns:p14="http://schemas.microsoft.com/office/powerpoint/2010/main" val="284940138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682625" y="404813"/>
            <a:ext cx="7777163" cy="406400"/>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ltLang="it-IT" sz="2000" b="1">
                <a:solidFill>
                  <a:srgbClr val="FF0000"/>
                </a:solidFill>
              </a:rPr>
              <a:t>9 aprile 2011</a:t>
            </a:r>
          </a:p>
        </p:txBody>
      </p:sp>
      <p:sp>
        <p:nvSpPr>
          <p:cNvPr id="10243" name="Text Box 3"/>
          <p:cNvSpPr txBox="1">
            <a:spLocks noChangeArrowheads="1"/>
          </p:cNvSpPr>
          <p:nvPr/>
        </p:nvSpPr>
        <p:spPr bwMode="auto">
          <a:xfrm>
            <a:off x="684213" y="1341438"/>
            <a:ext cx="8135937"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r>
              <a:rPr lang="en-US" altLang="it-IT" b="1">
                <a:solidFill>
                  <a:srgbClr val="333399"/>
                </a:solidFill>
              </a:rPr>
              <a:t>Si positivizza emocoltura del 5 aprile: cocchi Gram positivi a piccoli ammassi: 10 aprile: </a:t>
            </a:r>
            <a:r>
              <a:rPr lang="en-US" altLang="it-IT" b="1" i="1">
                <a:solidFill>
                  <a:srgbClr val="333399"/>
                </a:solidFill>
              </a:rPr>
              <a:t>S. aureus</a:t>
            </a:r>
            <a:r>
              <a:rPr lang="en-US" altLang="it-IT" b="1">
                <a:solidFill>
                  <a:srgbClr val="333399"/>
                </a:solidFill>
              </a:rPr>
              <a:t>, 11 aprile: referto definitivo con ABG = MSSA</a:t>
            </a:r>
          </a:p>
        </p:txBody>
      </p:sp>
      <p:sp>
        <p:nvSpPr>
          <p:cNvPr id="10244" name="Text Box 4"/>
          <p:cNvSpPr txBox="1">
            <a:spLocks noChangeArrowheads="1"/>
          </p:cNvSpPr>
          <p:nvPr/>
        </p:nvSpPr>
        <p:spPr bwMode="auto">
          <a:xfrm>
            <a:off x="684213" y="2965450"/>
            <a:ext cx="7777162" cy="406400"/>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ltLang="it-IT" sz="2000" b="1">
                <a:solidFill>
                  <a:srgbClr val="FF0000"/>
                </a:solidFill>
              </a:rPr>
              <a:t>10 aprile 2011</a:t>
            </a:r>
          </a:p>
        </p:txBody>
      </p:sp>
      <p:sp>
        <p:nvSpPr>
          <p:cNvPr id="10245" name="Text Box 5"/>
          <p:cNvSpPr txBox="1">
            <a:spLocks noChangeArrowheads="1"/>
          </p:cNvSpPr>
          <p:nvPr/>
        </p:nvSpPr>
        <p:spPr bwMode="auto">
          <a:xfrm>
            <a:off x="685800" y="3902075"/>
            <a:ext cx="81359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r>
              <a:rPr lang="en-US" altLang="it-IT" b="1">
                <a:solidFill>
                  <a:srgbClr val="333399"/>
                </a:solidFill>
              </a:rPr>
              <a:t>Si positivizzano emocolture del 8 aprile: cocchi Gram positivi a piccoli ammassi: MSSA</a:t>
            </a:r>
          </a:p>
        </p:txBody>
      </p:sp>
    </p:spTree>
    <p:extLst>
      <p:ext uri="{BB962C8B-B14F-4D97-AF65-F5344CB8AC3E}">
        <p14:creationId xmlns:p14="http://schemas.microsoft.com/office/powerpoint/2010/main" val="1310855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p:cNvPicPr>
            <a:picLocks noChangeAspect="1" noChangeArrowheads="1"/>
          </p:cNvPicPr>
          <p:nvPr/>
        </p:nvPicPr>
        <p:blipFill>
          <a:blip r:embed="rId2">
            <a:lum bright="-12000" contrast="30000"/>
            <a:extLst>
              <a:ext uri="{28A0092B-C50C-407E-A947-70E740481C1C}">
                <a14:useLocalDpi xmlns:a14="http://schemas.microsoft.com/office/drawing/2010/main" val="0"/>
              </a:ext>
            </a:extLst>
          </a:blip>
          <a:srcRect/>
          <a:stretch>
            <a:fillRect/>
          </a:stretch>
        </p:blipFill>
        <p:spPr bwMode="auto">
          <a:xfrm>
            <a:off x="4500563" y="1052513"/>
            <a:ext cx="4465637"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6"/>
          <p:cNvSpPr>
            <a:spLocks noChangeArrowheads="1"/>
          </p:cNvSpPr>
          <p:nvPr/>
        </p:nvSpPr>
        <p:spPr bwMode="auto">
          <a:xfrm>
            <a:off x="514350" y="44450"/>
            <a:ext cx="8153400" cy="3810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it-IT" altLang="it-IT" b="1" i="1">
                <a:latin typeface="Arial" pitchFamily="34" charset="0"/>
              </a:rPr>
              <a:t>Patogenesi dell’infezione meningococcica</a:t>
            </a:r>
          </a:p>
        </p:txBody>
      </p:sp>
      <p:pic>
        <p:nvPicPr>
          <p:cNvPr id="13317" name="Picture 7" descr="002"/>
          <p:cNvPicPr>
            <a:picLocks noChangeAspect="1" noChangeArrowheads="1"/>
          </p:cNvPicPr>
          <p:nvPr/>
        </p:nvPicPr>
        <p:blipFill>
          <a:blip r:embed="rId3">
            <a:lum bright="-24000" contrast="54000"/>
            <a:extLst>
              <a:ext uri="{28A0092B-C50C-407E-A947-70E740481C1C}">
                <a14:useLocalDpi xmlns:a14="http://schemas.microsoft.com/office/drawing/2010/main" val="0"/>
              </a:ext>
            </a:extLst>
          </a:blip>
          <a:srcRect/>
          <a:stretch>
            <a:fillRect/>
          </a:stretch>
        </p:blipFill>
        <p:spPr bwMode="auto">
          <a:xfrm>
            <a:off x="4500563" y="3860800"/>
            <a:ext cx="4462462"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 Box 8"/>
          <p:cNvSpPr txBox="1">
            <a:spLocks noChangeArrowheads="1"/>
          </p:cNvSpPr>
          <p:nvPr/>
        </p:nvSpPr>
        <p:spPr bwMode="auto">
          <a:xfrm>
            <a:off x="179388" y="2492375"/>
            <a:ext cx="3779837"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120000"/>
              </a:lnSpc>
            </a:pPr>
            <a:r>
              <a:rPr lang="en-US" altLang="it-IT" sz="2000">
                <a:latin typeface="Arial" pitchFamily="34" charset="0"/>
                <a:cs typeface="Times New Roman" pitchFamily="18" charset="0"/>
              </a:rPr>
              <a:t>Il superamento della barriera emato-encefalica è favorito dalla carica batterica, fimbrie, adesione ai monociti, gene </a:t>
            </a:r>
            <a:r>
              <a:rPr lang="en-US" altLang="it-IT" sz="2000" i="1">
                <a:latin typeface="Arial" pitchFamily="34" charset="0"/>
                <a:cs typeface="Times New Roman" pitchFamily="18" charset="0"/>
              </a:rPr>
              <a:t>ibe10</a:t>
            </a:r>
            <a:r>
              <a:rPr lang="en-US" altLang="it-IT" sz="2000">
                <a:latin typeface="Arial" pitchFamily="34" charset="0"/>
                <a:cs typeface="Times New Roman" pitchFamily="18" charset="0"/>
              </a:rPr>
              <a:t> (</a:t>
            </a:r>
            <a:r>
              <a:rPr lang="en-US" altLang="it-IT" sz="2000" i="1">
                <a:latin typeface="Arial" pitchFamily="34" charset="0"/>
                <a:cs typeface="Times New Roman" pitchFamily="18" charset="0"/>
              </a:rPr>
              <a:t>E. coli</a:t>
            </a:r>
            <a:r>
              <a:rPr lang="en-US" altLang="it-IT" sz="2000">
                <a:latin typeface="Arial" pitchFamily="34" charset="0"/>
                <a:cs typeface="Times New Roman" pitchFamily="18" charset="0"/>
              </a:rPr>
              <a:t> K1), endocitosi (</a:t>
            </a:r>
            <a:r>
              <a:rPr lang="en-US" altLang="it-IT" sz="2000" i="1">
                <a:latin typeface="Arial" pitchFamily="34" charset="0"/>
                <a:cs typeface="Times New Roman" pitchFamily="18" charset="0"/>
              </a:rPr>
              <a:t>E. coli</a:t>
            </a:r>
            <a:r>
              <a:rPr lang="en-US" altLang="it-IT" sz="2000">
                <a:latin typeface="Arial" pitchFamily="34" charset="0"/>
                <a:cs typeface="Times New Roman" pitchFamily="18" charset="0"/>
              </a:rPr>
              <a:t>, </a:t>
            </a:r>
            <a:r>
              <a:rPr lang="en-US" altLang="it-IT" sz="2000" i="1">
                <a:latin typeface="Arial" pitchFamily="34" charset="0"/>
                <a:cs typeface="Times New Roman" pitchFamily="18" charset="0"/>
              </a:rPr>
              <a:t>N. meningitidis</a:t>
            </a:r>
            <a:r>
              <a:rPr lang="en-US" altLang="it-IT" sz="2000">
                <a:latin typeface="Arial" pitchFamily="34" charset="0"/>
                <a:cs typeface="Times New Roman" pitchFamily="18" charset="0"/>
              </a:rPr>
              <a:t>).</a:t>
            </a:r>
            <a:endParaRPr lang="en-US" altLang="it-IT" sz="2000">
              <a:latin typeface="Arial" pitchFamily="34"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682625" y="404813"/>
            <a:ext cx="7777163" cy="406400"/>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ltLang="it-IT" sz="2000" b="1">
                <a:solidFill>
                  <a:srgbClr val="FF0000"/>
                </a:solidFill>
              </a:rPr>
              <a:t>12 aprile 2011</a:t>
            </a:r>
          </a:p>
        </p:txBody>
      </p:sp>
      <p:sp>
        <p:nvSpPr>
          <p:cNvPr id="11267" name="Text Box 3"/>
          <p:cNvSpPr txBox="1">
            <a:spLocks noChangeArrowheads="1"/>
          </p:cNvSpPr>
          <p:nvPr/>
        </p:nvSpPr>
        <p:spPr bwMode="auto">
          <a:xfrm>
            <a:off x="539750" y="1052513"/>
            <a:ext cx="8135938" cy="1927225"/>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it-IT" b="1">
                <a:solidFill>
                  <a:srgbClr val="333399"/>
                </a:solidFill>
              </a:rPr>
              <a:t>Prelievo di un altro campione di liquor</a:t>
            </a:r>
          </a:p>
          <a:p>
            <a:pPr eaLnBrk="1" hangingPunct="1"/>
            <a:r>
              <a:rPr lang="en-US" altLang="it-IT" b="1">
                <a:solidFill>
                  <a:srgbClr val="333399"/>
                </a:solidFill>
              </a:rPr>
              <a:t>Esame microscopico dopo Gram: rari leucociti polimorfonucleati, rare cellule mononucleate. Morfologie batteriche non evidenziate</a:t>
            </a:r>
          </a:p>
          <a:p>
            <a:pPr eaLnBrk="1" hangingPunct="1"/>
            <a:r>
              <a:rPr lang="en-US" altLang="it-IT" b="1">
                <a:solidFill>
                  <a:srgbClr val="333399"/>
                </a:solidFill>
              </a:rPr>
              <a:t>Colturale: negativo</a:t>
            </a:r>
          </a:p>
        </p:txBody>
      </p:sp>
      <p:sp>
        <p:nvSpPr>
          <p:cNvPr id="11268" name="Text Box 4"/>
          <p:cNvSpPr txBox="1">
            <a:spLocks noChangeArrowheads="1"/>
          </p:cNvSpPr>
          <p:nvPr/>
        </p:nvSpPr>
        <p:spPr bwMode="auto">
          <a:xfrm>
            <a:off x="682625" y="3644900"/>
            <a:ext cx="7777163" cy="406400"/>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ltLang="it-IT" sz="2000" b="1">
                <a:solidFill>
                  <a:srgbClr val="FF0000"/>
                </a:solidFill>
              </a:rPr>
              <a:t>4 maggio 2011</a:t>
            </a:r>
          </a:p>
        </p:txBody>
      </p:sp>
      <p:sp>
        <p:nvSpPr>
          <p:cNvPr id="11269" name="Text Box 6"/>
          <p:cNvSpPr txBox="1">
            <a:spLocks noChangeArrowheads="1"/>
          </p:cNvSpPr>
          <p:nvPr/>
        </p:nvSpPr>
        <p:spPr bwMode="auto">
          <a:xfrm>
            <a:off x="539750" y="4221163"/>
            <a:ext cx="8135938" cy="1927225"/>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it-IT" b="1">
                <a:solidFill>
                  <a:srgbClr val="333399"/>
                </a:solidFill>
              </a:rPr>
              <a:t>Prelievo di un altro campione di liquor</a:t>
            </a:r>
          </a:p>
          <a:p>
            <a:pPr eaLnBrk="1" hangingPunct="1"/>
            <a:r>
              <a:rPr lang="en-US" altLang="it-IT" b="1">
                <a:solidFill>
                  <a:srgbClr val="333399"/>
                </a:solidFill>
              </a:rPr>
              <a:t>Esame microscopico dopo Gram: presenti cellule mononucleate. Non evidenziati leucociti polimorfonucleati e morfologie batteriche.</a:t>
            </a:r>
          </a:p>
          <a:p>
            <a:pPr eaLnBrk="1" hangingPunct="1"/>
            <a:r>
              <a:rPr lang="en-US" altLang="it-IT" b="1">
                <a:solidFill>
                  <a:srgbClr val="333399"/>
                </a:solidFill>
              </a:rPr>
              <a:t>Colturale: negativo</a:t>
            </a:r>
          </a:p>
        </p:txBody>
      </p:sp>
    </p:spTree>
    <p:extLst>
      <p:ext uri="{BB962C8B-B14F-4D97-AF65-F5344CB8AC3E}">
        <p14:creationId xmlns:p14="http://schemas.microsoft.com/office/powerpoint/2010/main" val="181897834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682625" y="404813"/>
            <a:ext cx="7777163" cy="406400"/>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ltLang="it-IT" sz="2000" b="1">
                <a:solidFill>
                  <a:srgbClr val="FF0000"/>
                </a:solidFill>
              </a:rPr>
              <a:t>Diagnosi di dimissione</a:t>
            </a:r>
          </a:p>
        </p:txBody>
      </p:sp>
      <p:sp>
        <p:nvSpPr>
          <p:cNvPr id="12291" name="Text Box 3"/>
          <p:cNvSpPr txBox="1">
            <a:spLocks noChangeArrowheads="1"/>
          </p:cNvSpPr>
          <p:nvPr/>
        </p:nvSpPr>
        <p:spPr bwMode="auto">
          <a:xfrm>
            <a:off x="539750" y="1052513"/>
            <a:ext cx="8135938" cy="831850"/>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it-IT" b="1">
                <a:solidFill>
                  <a:srgbClr val="333399"/>
                </a:solidFill>
              </a:rPr>
              <a:t>Meningite da vicinanza in paziente con ascesso spinale epidurale</a:t>
            </a:r>
          </a:p>
        </p:txBody>
      </p:sp>
    </p:spTree>
    <p:extLst>
      <p:ext uri="{BB962C8B-B14F-4D97-AF65-F5344CB8AC3E}">
        <p14:creationId xmlns:p14="http://schemas.microsoft.com/office/powerpoint/2010/main" val="366301127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ChangeArrowheads="1"/>
          </p:cNvSpPr>
          <p:nvPr/>
        </p:nvSpPr>
        <p:spPr bwMode="auto">
          <a:xfrm>
            <a:off x="34925" y="765175"/>
            <a:ext cx="8964613" cy="306237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CD"/>
                </a:solidFill>
              </a14:hiddenFill>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Aft>
                <a:spcPts val="500"/>
              </a:spcAft>
            </a:pPr>
            <a:r>
              <a:rPr lang="it-IT" altLang="it-IT" b="1" noProof="1">
                <a:latin typeface="Arial" pitchFamily="34" charset="0"/>
              </a:rPr>
              <a:t>I </a:t>
            </a:r>
            <a:r>
              <a:rPr lang="it-IT" altLang="it-IT" b="1" i="1" noProof="1">
                <a:latin typeface="Arial" pitchFamily="34" charset="0"/>
              </a:rPr>
              <a:t>farmaci </a:t>
            </a:r>
            <a:r>
              <a:rPr lang="it-IT" altLang="it-IT" b="1" noProof="1">
                <a:latin typeface="Arial" pitchFamily="34" charset="0"/>
              </a:rPr>
              <a:t>utili</a:t>
            </a:r>
            <a:r>
              <a:rPr lang="it-IT" altLang="it-IT" b="1" dirty="0">
                <a:latin typeface="Arial" pitchFamily="34" charset="0"/>
              </a:rPr>
              <a:t>z</a:t>
            </a:r>
            <a:r>
              <a:rPr lang="it-IT" altLang="it-IT" b="1" noProof="1">
                <a:latin typeface="Arial" pitchFamily="34" charset="0"/>
              </a:rPr>
              <a:t>zati, in modo tempestivo, devono essere in </a:t>
            </a:r>
          </a:p>
          <a:p>
            <a:pPr>
              <a:spcAft>
                <a:spcPts val="500"/>
              </a:spcAft>
            </a:pPr>
            <a:r>
              <a:rPr lang="it-IT" altLang="it-IT" b="1" noProof="1">
                <a:latin typeface="Arial" pitchFamily="34" charset="0"/>
              </a:rPr>
              <a:t>grado di passare la barriera ematoencefalica e di </a:t>
            </a:r>
            <a:endParaRPr lang="it-IT" altLang="it-IT" b="1" dirty="0">
              <a:latin typeface="Arial" pitchFamily="34" charset="0"/>
            </a:endParaRPr>
          </a:p>
          <a:p>
            <a:pPr>
              <a:spcAft>
                <a:spcPts val="500"/>
              </a:spcAft>
            </a:pPr>
            <a:r>
              <a:rPr lang="it-IT" altLang="it-IT" b="1" noProof="1">
                <a:latin typeface="Arial" pitchFamily="34" charset="0"/>
              </a:rPr>
              <a:t>raggiungere </a:t>
            </a:r>
            <a:r>
              <a:rPr lang="it-IT" altLang="it-IT" b="1" dirty="0">
                <a:latin typeface="Arial" pitchFamily="34" charset="0"/>
              </a:rPr>
              <a:t>una </a:t>
            </a:r>
            <a:r>
              <a:rPr lang="it-IT" altLang="it-IT" b="1" noProof="1">
                <a:latin typeface="Arial" pitchFamily="34" charset="0"/>
              </a:rPr>
              <a:t>concentrazione battericida nel </a:t>
            </a:r>
            <a:r>
              <a:rPr lang="it-IT" altLang="it-IT" b="1" noProof="1" smtClean="0">
                <a:latin typeface="Arial" pitchFamily="34" charset="0"/>
              </a:rPr>
              <a:t>liquor </a:t>
            </a:r>
          </a:p>
          <a:p>
            <a:pPr>
              <a:spcAft>
                <a:spcPts val="500"/>
              </a:spcAft>
            </a:pPr>
            <a:r>
              <a:rPr lang="it-IT" altLang="it-IT" b="1" noProof="1" smtClean="0">
                <a:latin typeface="Arial" pitchFamily="34" charset="0"/>
              </a:rPr>
              <a:t>(10-30 volte MBC). </a:t>
            </a:r>
            <a:endParaRPr lang="it-IT" altLang="it-IT" b="1" noProof="1">
              <a:latin typeface="Arial" pitchFamily="34" charset="0"/>
            </a:endParaRPr>
          </a:p>
          <a:p>
            <a:pPr>
              <a:spcAft>
                <a:spcPts val="500"/>
              </a:spcAft>
            </a:pPr>
            <a:endParaRPr lang="it-IT" altLang="it-IT" b="1" noProof="1">
              <a:latin typeface="Arial" pitchFamily="34" charset="0"/>
            </a:endParaRPr>
          </a:p>
          <a:p>
            <a:pPr>
              <a:spcAft>
                <a:spcPts val="500"/>
              </a:spcAft>
            </a:pPr>
            <a:r>
              <a:rPr lang="it-IT" altLang="it-IT" b="1" noProof="1">
                <a:latin typeface="Arial" pitchFamily="34" charset="0"/>
              </a:rPr>
              <a:t>IL TRATTAMENTO VA INIZIATO PRIMA DEGLI ESITI </a:t>
            </a:r>
            <a:endParaRPr lang="it-IT" altLang="it-IT" b="1" dirty="0">
              <a:latin typeface="Arial" pitchFamily="34" charset="0"/>
            </a:endParaRPr>
          </a:p>
          <a:p>
            <a:pPr>
              <a:spcAft>
                <a:spcPts val="500"/>
              </a:spcAft>
            </a:pPr>
            <a:r>
              <a:rPr lang="it-IT" altLang="it-IT" b="1" noProof="1" smtClean="0">
                <a:latin typeface="Arial" pitchFamily="34" charset="0"/>
              </a:rPr>
              <a:t>DEGLI ESAMI DI LABORATORIO (TERAPIA EMPIRICA)</a:t>
            </a:r>
            <a:endParaRPr lang="it-IT" altLang="it-IT" b="1" noProof="1">
              <a:latin typeface="Arial" pitchFamily="34" charset="0"/>
            </a:endParaRPr>
          </a:p>
        </p:txBody>
      </p:sp>
      <p:sp>
        <p:nvSpPr>
          <p:cNvPr id="103427" name="Text Box 3"/>
          <p:cNvSpPr txBox="1">
            <a:spLocks noChangeArrowheads="1"/>
          </p:cNvSpPr>
          <p:nvPr/>
        </p:nvSpPr>
        <p:spPr bwMode="auto">
          <a:xfrm>
            <a:off x="2771775" y="74613"/>
            <a:ext cx="3409950" cy="4667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it-IT" altLang="it-IT" b="1">
                <a:latin typeface="Arial" pitchFamily="34" charset="0"/>
              </a:rPr>
              <a:t>MENINGITE: </a:t>
            </a:r>
            <a:r>
              <a:rPr lang="it-IT" altLang="it-IT" b="1" noProof="1">
                <a:latin typeface="Arial" pitchFamily="34" charset="0"/>
              </a:rPr>
              <a:t>TERAPIA</a:t>
            </a:r>
          </a:p>
        </p:txBody>
      </p:sp>
      <p:sp>
        <p:nvSpPr>
          <p:cNvPr id="103429" name="Rectangle 5"/>
          <p:cNvSpPr>
            <a:spLocks noChangeArrowheads="1"/>
          </p:cNvSpPr>
          <p:nvPr/>
        </p:nvSpPr>
        <p:spPr bwMode="auto">
          <a:xfrm>
            <a:off x="3563938" y="5014913"/>
            <a:ext cx="5040312" cy="172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nSpc>
                <a:spcPct val="90000"/>
              </a:lnSpc>
              <a:spcBef>
                <a:spcPct val="0"/>
              </a:spcBef>
              <a:buFontTx/>
              <a:buNone/>
            </a:pPr>
            <a:r>
              <a:rPr lang="en-US" altLang="it-IT" sz="2400" dirty="0" err="1" smtClean="0">
                <a:latin typeface="Arial" pitchFamily="34" charset="0"/>
              </a:rPr>
              <a:t>Fluidi</a:t>
            </a:r>
            <a:r>
              <a:rPr lang="en-US" altLang="it-IT" sz="2400" dirty="0" smtClean="0">
                <a:latin typeface="Arial" pitchFamily="34" charset="0"/>
              </a:rPr>
              <a:t> </a:t>
            </a:r>
            <a:r>
              <a:rPr lang="en-US" altLang="it-IT" sz="2400" dirty="0">
                <a:latin typeface="Arial" pitchFamily="34" charset="0"/>
              </a:rPr>
              <a:t>&amp; </a:t>
            </a:r>
            <a:r>
              <a:rPr lang="en-US" altLang="it-IT" sz="2400" dirty="0" err="1">
                <a:latin typeface="Arial" pitchFamily="34" charset="0"/>
              </a:rPr>
              <a:t>Elettroliti</a:t>
            </a:r>
            <a:endParaRPr lang="en-US" altLang="it-IT" sz="2400" dirty="0">
              <a:latin typeface="Arial" pitchFamily="34" charset="0"/>
            </a:endParaRPr>
          </a:p>
          <a:p>
            <a:pPr>
              <a:lnSpc>
                <a:spcPct val="90000"/>
              </a:lnSpc>
              <a:spcBef>
                <a:spcPct val="0"/>
              </a:spcBef>
              <a:buFontTx/>
              <a:buNone/>
            </a:pPr>
            <a:r>
              <a:rPr lang="en-US" altLang="it-IT" sz="2400" dirty="0" err="1">
                <a:latin typeface="Arial" pitchFamily="34" charset="0"/>
              </a:rPr>
              <a:t>Anticonvulsivi</a:t>
            </a:r>
            <a:r>
              <a:rPr lang="en-US" altLang="it-IT" sz="2400" dirty="0">
                <a:latin typeface="Arial" pitchFamily="34" charset="0"/>
              </a:rPr>
              <a:t> </a:t>
            </a:r>
            <a:endParaRPr lang="en-US" altLang="it-IT" sz="2400" dirty="0" smtClean="0">
              <a:latin typeface="Arial" pitchFamily="34" charset="0"/>
            </a:endParaRPr>
          </a:p>
          <a:p>
            <a:pPr>
              <a:lnSpc>
                <a:spcPct val="90000"/>
              </a:lnSpc>
              <a:spcBef>
                <a:spcPct val="0"/>
              </a:spcBef>
              <a:buFontTx/>
              <a:buNone/>
            </a:pPr>
            <a:r>
              <a:rPr lang="en-US" altLang="it-IT" sz="2400" dirty="0" err="1" smtClean="0">
                <a:latin typeface="Arial" pitchFamily="34" charset="0"/>
              </a:rPr>
              <a:t>Antipiretici</a:t>
            </a:r>
            <a:r>
              <a:rPr lang="en-US" altLang="it-IT" sz="2400" dirty="0" smtClean="0">
                <a:latin typeface="Arial" pitchFamily="34" charset="0"/>
              </a:rPr>
              <a:t> </a:t>
            </a:r>
            <a:endParaRPr lang="en-US" altLang="it-IT" sz="2400" dirty="0">
              <a:latin typeface="Arial" pitchFamily="34" charset="0"/>
            </a:endParaRPr>
          </a:p>
          <a:p>
            <a:pPr>
              <a:lnSpc>
                <a:spcPct val="90000"/>
              </a:lnSpc>
              <a:spcBef>
                <a:spcPct val="0"/>
              </a:spcBef>
              <a:buFontTx/>
              <a:buNone/>
            </a:pPr>
            <a:r>
              <a:rPr lang="en-US" altLang="it-IT" sz="2400" dirty="0" err="1">
                <a:latin typeface="Arial" pitchFamily="34" charset="0"/>
              </a:rPr>
              <a:t>Analgesici</a:t>
            </a:r>
            <a:endParaRPr lang="en-US" altLang="it-IT" sz="2400" dirty="0">
              <a:latin typeface="Arial" pitchFamily="34" charset="0"/>
            </a:endParaRPr>
          </a:p>
          <a:p>
            <a:pPr>
              <a:lnSpc>
                <a:spcPct val="90000"/>
              </a:lnSpc>
              <a:spcBef>
                <a:spcPct val="0"/>
              </a:spcBef>
              <a:buFontTx/>
              <a:buNone/>
            </a:pPr>
            <a:r>
              <a:rPr lang="en-US" altLang="it-IT" sz="2400" dirty="0" err="1">
                <a:latin typeface="Arial" pitchFamily="34" charset="0"/>
              </a:rPr>
              <a:t>Antiemetici</a:t>
            </a:r>
            <a:r>
              <a:rPr lang="en-US" altLang="it-IT" sz="2400" dirty="0">
                <a:latin typeface="Arial" pitchFamily="34" charset="0"/>
              </a:rPr>
              <a:t> </a:t>
            </a:r>
            <a:endParaRPr lang="it-IT" altLang="it-IT" sz="2400" dirty="0">
              <a:latin typeface="Arial" pitchFamily="34" charset="0"/>
            </a:endParaRPr>
          </a:p>
        </p:txBody>
      </p:sp>
      <p:sp>
        <p:nvSpPr>
          <p:cNvPr id="103430" name="Text Box 6"/>
          <p:cNvSpPr txBox="1">
            <a:spLocks noChangeArrowheads="1"/>
          </p:cNvSpPr>
          <p:nvPr/>
        </p:nvSpPr>
        <p:spPr bwMode="auto">
          <a:xfrm>
            <a:off x="573088" y="5013325"/>
            <a:ext cx="2846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a:latin typeface="Arial" pitchFamily="34" charset="0"/>
              </a:rPr>
              <a:t>Oltre agli antibiotici:</a:t>
            </a:r>
          </a:p>
        </p:txBody>
      </p:sp>
      <p:sp>
        <p:nvSpPr>
          <p:cNvPr id="103433" name="Line 9"/>
          <p:cNvSpPr>
            <a:spLocks noChangeShapeType="1"/>
          </p:cNvSpPr>
          <p:nvPr/>
        </p:nvSpPr>
        <p:spPr bwMode="auto">
          <a:xfrm>
            <a:off x="3492500" y="5084763"/>
            <a:ext cx="0" cy="158432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41" y="404664"/>
            <a:ext cx="8993718" cy="6048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250316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27" y="476672"/>
            <a:ext cx="8839051" cy="597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767853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p:cNvSpPr txBox="1">
            <a:spLocks noChangeArrowheads="1"/>
          </p:cNvSpPr>
          <p:nvPr/>
        </p:nvSpPr>
        <p:spPr bwMode="auto">
          <a:xfrm>
            <a:off x="3852863" y="74613"/>
            <a:ext cx="1531937" cy="4667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it-IT" altLang="it-IT" b="1" noProof="1">
                <a:latin typeface="Arial" pitchFamily="34" charset="0"/>
              </a:rPr>
              <a:t>TERAPIA</a:t>
            </a:r>
          </a:p>
        </p:txBody>
      </p:sp>
      <p:sp>
        <p:nvSpPr>
          <p:cNvPr id="104451" name="Text Box 3"/>
          <p:cNvSpPr txBox="1">
            <a:spLocks noChangeArrowheads="1"/>
          </p:cNvSpPr>
          <p:nvPr/>
        </p:nvSpPr>
        <p:spPr bwMode="auto">
          <a:xfrm>
            <a:off x="107950" y="685800"/>
            <a:ext cx="4572000" cy="5641975"/>
          </a:xfrm>
          <a:prstGeom prst="rect">
            <a:avLst/>
          </a:prstGeom>
          <a:solidFill>
            <a:srgbClr val="FFFFCD"/>
          </a:solidFill>
          <a:ln w="9525">
            <a:solidFill>
              <a:srgbClr val="FF0000"/>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it-IT" altLang="it-IT" b="1" noProof="1">
                <a:latin typeface="Arial" pitchFamily="34" charset="0"/>
              </a:rPr>
              <a:t>MENINGITE BATTERICA</a:t>
            </a:r>
          </a:p>
          <a:p>
            <a:r>
              <a:rPr lang="it-IT" altLang="it-IT" noProof="1">
                <a:latin typeface="Arial" pitchFamily="34" charset="0"/>
              </a:rPr>
              <a:t>Spesso è necessario il ricovero </a:t>
            </a:r>
          </a:p>
          <a:p>
            <a:r>
              <a:rPr lang="it-IT" altLang="it-IT" noProof="1">
                <a:latin typeface="Arial" pitchFamily="34" charset="0"/>
              </a:rPr>
              <a:t>in unità di terapia intensiva</a:t>
            </a:r>
          </a:p>
          <a:p>
            <a:endParaRPr lang="it-IT" altLang="it-IT" noProof="1">
              <a:latin typeface="Arial" pitchFamily="34" charset="0"/>
            </a:endParaRPr>
          </a:p>
          <a:p>
            <a:r>
              <a:rPr lang="it-IT" altLang="it-IT" sz="2000" b="1" noProof="1">
                <a:latin typeface="Arial" pitchFamily="34" charset="0"/>
              </a:rPr>
              <a:t>TERAPIA ANTIBIOTICA EMPIRICA </a:t>
            </a:r>
          </a:p>
          <a:p>
            <a:r>
              <a:rPr lang="it-IT" altLang="it-IT" sz="2000" b="1" noProof="1">
                <a:latin typeface="Arial" pitchFamily="34" charset="0"/>
              </a:rPr>
              <a:t>FINO A CHE NON SONO DISPONIBILI</a:t>
            </a:r>
            <a:r>
              <a:rPr lang="it-IT" altLang="it-IT" sz="2000" b="1" dirty="0">
                <a:latin typeface="Arial" pitchFamily="34" charset="0"/>
              </a:rPr>
              <a:t> </a:t>
            </a:r>
            <a:r>
              <a:rPr lang="it-IT" altLang="it-IT" sz="2000" b="1" noProof="1">
                <a:latin typeface="Arial" pitchFamily="34" charset="0"/>
              </a:rPr>
              <a:t>I DATI DI LABORATORIO.</a:t>
            </a:r>
          </a:p>
          <a:p>
            <a:endParaRPr lang="it-IT" altLang="it-IT" sz="2000" b="1" noProof="1">
              <a:latin typeface="Arial" pitchFamily="34" charset="0"/>
            </a:endParaRPr>
          </a:p>
          <a:p>
            <a:r>
              <a:rPr lang="it-IT" altLang="it-IT" noProof="1">
                <a:latin typeface="Arial" pitchFamily="34" charset="0"/>
              </a:rPr>
              <a:t>Successivamente:</a:t>
            </a:r>
          </a:p>
          <a:p>
            <a:r>
              <a:rPr lang="it-IT" altLang="it-IT" noProof="1">
                <a:latin typeface="Arial" pitchFamily="34" charset="0"/>
              </a:rPr>
              <a:t>Terapia antibiotica appropriata</a:t>
            </a:r>
          </a:p>
          <a:p>
            <a:r>
              <a:rPr lang="it-IT" altLang="it-IT" noProof="1">
                <a:latin typeface="Arial" pitchFamily="34" charset="0"/>
              </a:rPr>
              <a:t>Terapia di supporto energica con sorveglianza costante       (convulsioni)</a:t>
            </a:r>
          </a:p>
          <a:p>
            <a:r>
              <a:rPr lang="it-IT" altLang="it-IT" noProof="1">
                <a:latin typeface="Arial" pitchFamily="34" charset="0"/>
              </a:rPr>
              <a:t>Misure per prevenire disidratazione ed ipotermia</a:t>
            </a:r>
          </a:p>
        </p:txBody>
      </p:sp>
      <p:sp>
        <p:nvSpPr>
          <p:cNvPr id="104452" name="Text Box 4"/>
          <p:cNvSpPr txBox="1">
            <a:spLocks noChangeArrowheads="1"/>
          </p:cNvSpPr>
          <p:nvPr/>
        </p:nvSpPr>
        <p:spPr bwMode="auto">
          <a:xfrm>
            <a:off x="4768850" y="685800"/>
            <a:ext cx="4267200" cy="5943600"/>
          </a:xfrm>
          <a:prstGeom prst="rect">
            <a:avLst/>
          </a:prstGeom>
          <a:solidFill>
            <a:srgbClr val="CCFFFF"/>
          </a:solidFill>
          <a:ln w="9525">
            <a:solidFill>
              <a:srgbClr val="FF0000"/>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it-IT" altLang="it-IT" b="1" noProof="1">
                <a:latin typeface="Arial" pitchFamily="34" charset="0"/>
              </a:rPr>
              <a:t>MENINGITE VIRALE</a:t>
            </a:r>
          </a:p>
          <a:p>
            <a:r>
              <a:rPr lang="it-IT" altLang="it-IT" noProof="1">
                <a:latin typeface="Arial" pitchFamily="34" charset="0"/>
              </a:rPr>
              <a:t>Spesso è nec</a:t>
            </a:r>
            <a:r>
              <a:rPr lang="it-IT" altLang="it-IT">
                <a:latin typeface="Arial" pitchFamily="34" charset="0"/>
              </a:rPr>
              <a:t>e</a:t>
            </a:r>
            <a:r>
              <a:rPr lang="it-IT" altLang="it-IT" noProof="1">
                <a:latin typeface="Arial" pitchFamily="34" charset="0"/>
              </a:rPr>
              <a:t>ssario il ricovero </a:t>
            </a:r>
          </a:p>
          <a:p>
            <a:r>
              <a:rPr lang="it-IT" altLang="it-IT" noProof="1">
                <a:latin typeface="Arial" pitchFamily="34" charset="0"/>
              </a:rPr>
              <a:t>in un locale controllato</a:t>
            </a:r>
          </a:p>
          <a:p>
            <a:endParaRPr lang="it-IT" altLang="it-IT" noProof="1">
              <a:latin typeface="Arial" pitchFamily="34" charset="0"/>
            </a:endParaRPr>
          </a:p>
          <a:p>
            <a:r>
              <a:rPr lang="it-IT" altLang="it-IT" noProof="1">
                <a:latin typeface="Arial" pitchFamily="34" charset="0"/>
              </a:rPr>
              <a:t>Terapia di supporto con </a:t>
            </a:r>
          </a:p>
          <a:p>
            <a:r>
              <a:rPr lang="it-IT" altLang="it-IT" noProof="1">
                <a:latin typeface="Arial" pitchFamily="34" charset="0"/>
              </a:rPr>
              <a:t>infusione di liquidi per via endovenosa</a:t>
            </a:r>
          </a:p>
          <a:p>
            <a:r>
              <a:rPr lang="it-IT" altLang="it-IT" noProof="1">
                <a:latin typeface="Arial" pitchFamily="34" charset="0"/>
              </a:rPr>
              <a:t>Farmaci analgesici, antipiretici,</a:t>
            </a:r>
          </a:p>
          <a:p>
            <a:r>
              <a:rPr lang="it-IT" altLang="it-IT" noProof="1">
                <a:latin typeface="Arial" pitchFamily="34" charset="0"/>
              </a:rPr>
              <a:t>antiemetici.</a:t>
            </a:r>
          </a:p>
          <a:p>
            <a:endParaRPr lang="it-IT" altLang="it-IT" noProof="1">
              <a:latin typeface="Arial" pitchFamily="34" charset="0"/>
            </a:endParaRPr>
          </a:p>
          <a:p>
            <a:r>
              <a:rPr lang="it-IT" altLang="it-IT" noProof="1">
                <a:latin typeface="Arial" pitchFamily="34" charset="0"/>
              </a:rPr>
              <a:t>Non sono somministrati antibiotici o antivirali</a:t>
            </a:r>
          </a:p>
          <a:p>
            <a:r>
              <a:rPr lang="it-IT" altLang="it-IT" noProof="1">
                <a:latin typeface="Arial" pitchFamily="34" charset="0"/>
              </a:rPr>
              <a:t>Durata attesa della malattia: </a:t>
            </a:r>
          </a:p>
          <a:p>
            <a:r>
              <a:rPr lang="it-IT" altLang="it-IT" noProof="1">
                <a:latin typeface="Arial" pitchFamily="34" charset="0"/>
              </a:rPr>
              <a:t>circa 7 giorni</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85800" y="115888"/>
            <a:ext cx="7772400" cy="1143000"/>
          </a:xfrm>
        </p:spPr>
        <p:txBody>
          <a:bodyPr/>
          <a:lstStyle/>
          <a:p>
            <a:r>
              <a:rPr lang="en-US" altLang="it-IT" b="1" dirty="0" smtClean="0">
                <a:solidFill>
                  <a:schemeClr val="tx1"/>
                </a:solidFill>
                <a:latin typeface="Arial" pitchFamily="34" charset="0"/>
              </a:rPr>
              <a:t>MENINGITE MENINGOCOCCICA</a:t>
            </a:r>
          </a:p>
        </p:txBody>
      </p:sp>
      <p:pic>
        <p:nvPicPr>
          <p:cNvPr id="53254" name="Picture 6"/>
          <p:cNvPicPr>
            <a:picLocks noChangeAspect="1" noChangeArrowheads="1"/>
          </p:cNvPicPr>
          <p:nvPr/>
        </p:nvPicPr>
        <p:blipFill>
          <a:blip r:embed="rId2">
            <a:lum bright="-18000" contrast="54000"/>
            <a:extLst>
              <a:ext uri="{28A0092B-C50C-407E-A947-70E740481C1C}">
                <a14:useLocalDpi xmlns:a14="http://schemas.microsoft.com/office/drawing/2010/main" val="0"/>
              </a:ext>
            </a:extLst>
          </a:blip>
          <a:srcRect t="52388" r="40889"/>
          <a:stretch>
            <a:fillRect/>
          </a:stretch>
        </p:blipFill>
        <p:spPr bwMode="auto">
          <a:xfrm>
            <a:off x="1438275" y="3860800"/>
            <a:ext cx="6157913" cy="288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5" name="Rectangle 3"/>
          <p:cNvSpPr>
            <a:spLocks noChangeArrowheads="1"/>
          </p:cNvSpPr>
          <p:nvPr/>
        </p:nvSpPr>
        <p:spPr bwMode="auto">
          <a:xfrm>
            <a:off x="179388" y="1268413"/>
            <a:ext cx="88201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ts val="0"/>
              </a:spcBef>
            </a:pPr>
            <a:r>
              <a:rPr lang="en-US" altLang="it-IT" sz="2600" dirty="0" smtClean="0">
                <a:latin typeface="Arial" pitchFamily="34" charset="0"/>
              </a:rPr>
              <a:t>CHEMIOPROFILASSI </a:t>
            </a:r>
          </a:p>
          <a:p>
            <a:pPr marL="355600" indent="0">
              <a:spcBef>
                <a:spcPts val="0"/>
              </a:spcBef>
              <a:buNone/>
            </a:pPr>
            <a:r>
              <a:rPr lang="en-US" altLang="it-IT" sz="2600" b="1" dirty="0" smtClean="0">
                <a:latin typeface="Arial" pitchFamily="34" charset="0"/>
              </a:rPr>
              <a:t>- </a:t>
            </a:r>
            <a:r>
              <a:rPr lang="en-US" altLang="it-IT" sz="2600" b="1" dirty="0" err="1" smtClean="0">
                <a:latin typeface="Arial" pitchFamily="34" charset="0"/>
              </a:rPr>
              <a:t>Rifampicina</a:t>
            </a:r>
            <a:r>
              <a:rPr lang="en-US" altLang="it-IT" sz="2600" b="1" dirty="0" smtClean="0">
                <a:latin typeface="Arial" pitchFamily="34" charset="0"/>
              </a:rPr>
              <a:t> </a:t>
            </a:r>
            <a:r>
              <a:rPr lang="en-US" altLang="it-IT" sz="2600" dirty="0">
                <a:latin typeface="Arial" pitchFamily="34" charset="0"/>
              </a:rPr>
              <a:t>600 </a:t>
            </a:r>
            <a:r>
              <a:rPr lang="en-US" altLang="it-IT" sz="2600" dirty="0" smtClean="0">
                <a:latin typeface="Arial" pitchFamily="34" charset="0"/>
              </a:rPr>
              <a:t>g x 2/die </a:t>
            </a:r>
            <a:r>
              <a:rPr lang="en-US" altLang="it-IT" sz="2600" dirty="0">
                <a:latin typeface="Arial" pitchFamily="34" charset="0"/>
              </a:rPr>
              <a:t>per 2 gg (se </a:t>
            </a:r>
            <a:r>
              <a:rPr lang="en-US" altLang="it-IT" sz="2600" dirty="0" err="1">
                <a:latin typeface="Arial" pitchFamily="34" charset="0"/>
              </a:rPr>
              <a:t>contatti</a:t>
            </a:r>
            <a:r>
              <a:rPr lang="en-US" altLang="it-IT" sz="2600" dirty="0">
                <a:latin typeface="Arial" pitchFamily="34" charset="0"/>
              </a:rPr>
              <a:t> </a:t>
            </a:r>
            <a:r>
              <a:rPr lang="en-US" altLang="it-IT" sz="2600" dirty="0" err="1">
                <a:latin typeface="Arial" pitchFamily="34" charset="0"/>
              </a:rPr>
              <a:t>stretti</a:t>
            </a:r>
            <a:r>
              <a:rPr lang="en-US" altLang="it-IT" sz="2600" dirty="0">
                <a:latin typeface="Arial" pitchFamily="34" charset="0"/>
              </a:rPr>
              <a:t> </a:t>
            </a:r>
            <a:r>
              <a:rPr lang="en-US" altLang="it-IT" sz="2600" dirty="0" err="1">
                <a:latin typeface="Arial" pitchFamily="34" charset="0"/>
              </a:rPr>
              <a:t>nei</a:t>
            </a:r>
            <a:r>
              <a:rPr lang="en-US" altLang="it-IT" sz="2600" dirty="0">
                <a:latin typeface="Arial" pitchFamily="34" charset="0"/>
              </a:rPr>
              <a:t> </a:t>
            </a:r>
            <a:r>
              <a:rPr lang="en-US" altLang="it-IT" sz="2600" dirty="0" smtClean="0">
                <a:latin typeface="Arial" pitchFamily="34" charset="0"/>
              </a:rPr>
              <a:t>10 </a:t>
            </a:r>
            <a:r>
              <a:rPr lang="en-US" altLang="it-IT" sz="2600" dirty="0">
                <a:latin typeface="Arial" pitchFamily="34" charset="0"/>
              </a:rPr>
              <a:t>gg </a:t>
            </a:r>
            <a:r>
              <a:rPr lang="en-US" altLang="it-IT" sz="2600" dirty="0" err="1">
                <a:latin typeface="Arial" pitchFamily="34" charset="0"/>
              </a:rPr>
              <a:t>precedenti</a:t>
            </a:r>
            <a:r>
              <a:rPr lang="en-US" altLang="it-IT" sz="2600" dirty="0">
                <a:latin typeface="Arial" pitchFamily="34" charset="0"/>
              </a:rPr>
              <a:t> </a:t>
            </a:r>
            <a:r>
              <a:rPr lang="en-US" altLang="it-IT" sz="2600" dirty="0" err="1">
                <a:latin typeface="Arial" pitchFamily="34" charset="0"/>
              </a:rPr>
              <a:t>l’inizio</a:t>
            </a:r>
            <a:r>
              <a:rPr lang="en-US" altLang="it-IT" sz="2600" dirty="0">
                <a:latin typeface="Arial" pitchFamily="34" charset="0"/>
              </a:rPr>
              <a:t> </a:t>
            </a:r>
            <a:r>
              <a:rPr lang="en-US" altLang="it-IT" sz="2600" dirty="0" err="1">
                <a:latin typeface="Arial" pitchFamily="34" charset="0"/>
              </a:rPr>
              <a:t>dei</a:t>
            </a:r>
            <a:r>
              <a:rPr lang="en-US" altLang="it-IT" sz="2600" dirty="0">
                <a:latin typeface="Arial" pitchFamily="34" charset="0"/>
              </a:rPr>
              <a:t> </a:t>
            </a:r>
            <a:r>
              <a:rPr lang="en-US" altLang="it-IT" sz="2600" dirty="0" err="1">
                <a:latin typeface="Arial" pitchFamily="34" charset="0"/>
              </a:rPr>
              <a:t>sintomi</a:t>
            </a:r>
            <a:r>
              <a:rPr lang="en-US" altLang="it-IT" sz="2600" dirty="0">
                <a:latin typeface="Arial" pitchFamily="34" charset="0"/>
              </a:rPr>
              <a:t>)</a:t>
            </a:r>
          </a:p>
          <a:p>
            <a:pPr indent="12700">
              <a:spcBef>
                <a:spcPts val="0"/>
              </a:spcBef>
              <a:buFontTx/>
              <a:buNone/>
            </a:pPr>
            <a:r>
              <a:rPr lang="en-US" altLang="it-IT" sz="2600" b="1" dirty="0">
                <a:latin typeface="Arial" pitchFamily="34" charset="0"/>
              </a:rPr>
              <a:t>- </a:t>
            </a:r>
            <a:r>
              <a:rPr lang="en-US" altLang="it-IT" sz="2600" b="1" dirty="0" err="1">
                <a:latin typeface="Arial" pitchFamily="34" charset="0"/>
              </a:rPr>
              <a:t>Ciprofloxacina</a:t>
            </a:r>
            <a:r>
              <a:rPr lang="en-US" altLang="it-IT" sz="2600" b="1" dirty="0">
                <a:latin typeface="Arial" pitchFamily="34" charset="0"/>
              </a:rPr>
              <a:t> </a:t>
            </a:r>
            <a:r>
              <a:rPr lang="en-US" altLang="it-IT" sz="2600" dirty="0">
                <a:latin typeface="Arial" pitchFamily="34" charset="0"/>
              </a:rPr>
              <a:t>(500 </a:t>
            </a:r>
            <a:r>
              <a:rPr lang="en-US" altLang="it-IT" sz="2600" dirty="0" smtClean="0">
                <a:latin typeface="Arial" pitchFamily="34" charset="0"/>
              </a:rPr>
              <a:t>mg/</a:t>
            </a:r>
            <a:r>
              <a:rPr lang="en-US" altLang="it-IT" sz="2600" dirty="0" err="1" smtClean="0">
                <a:latin typeface="Arial" pitchFamily="34" charset="0"/>
              </a:rPr>
              <a:t>unica</a:t>
            </a:r>
            <a:r>
              <a:rPr lang="en-US" altLang="it-IT" sz="2600" dirty="0" smtClean="0">
                <a:latin typeface="Arial" pitchFamily="34" charset="0"/>
              </a:rPr>
              <a:t> </a:t>
            </a:r>
            <a:r>
              <a:rPr lang="en-US" altLang="it-IT" sz="2600" dirty="0" err="1" smtClean="0">
                <a:latin typeface="Arial" pitchFamily="34" charset="0"/>
              </a:rPr>
              <a:t>somministrazione</a:t>
            </a:r>
            <a:r>
              <a:rPr lang="en-US" altLang="it-IT" sz="2600" dirty="0" smtClean="0">
                <a:latin typeface="Arial" pitchFamily="34" charset="0"/>
              </a:rPr>
              <a:t>)</a:t>
            </a:r>
            <a:endParaRPr lang="en-US" altLang="it-IT" sz="2600" dirty="0">
              <a:latin typeface="Arial" pitchFamily="34" charset="0"/>
            </a:endParaRPr>
          </a:p>
          <a:p>
            <a:pPr>
              <a:lnSpc>
                <a:spcPct val="80000"/>
              </a:lnSpc>
              <a:buFont typeface="Wingdings" pitchFamily="2" charset="2"/>
              <a:buNone/>
            </a:pPr>
            <a:endParaRPr lang="en-US" altLang="it-IT" sz="2600" dirty="0">
              <a:latin typeface="Arial" pitchFamily="34" charset="0"/>
            </a:endParaRPr>
          </a:p>
          <a:p>
            <a:pPr>
              <a:lnSpc>
                <a:spcPct val="80000"/>
              </a:lnSpc>
            </a:pPr>
            <a:r>
              <a:rPr lang="en-US" altLang="it-IT" sz="2600" dirty="0" smtClean="0">
                <a:latin typeface="Arial" pitchFamily="34" charset="0"/>
              </a:rPr>
              <a:t>VACCINO</a:t>
            </a:r>
            <a:endParaRPr lang="en-US" altLang="it-IT" sz="2600" dirty="0">
              <a:latin typeface="Arial" pitchFamily="34" charset="0"/>
            </a:endParaRPr>
          </a:p>
          <a:p>
            <a:pPr>
              <a:lnSpc>
                <a:spcPct val="80000"/>
              </a:lnSpc>
              <a:buFont typeface="Wingdings" pitchFamily="2" charset="2"/>
              <a:buChar char="Ø"/>
            </a:pPr>
            <a:endParaRPr lang="en-US" altLang="it-IT" sz="2600" dirty="0">
              <a:latin typeface="Arial" pitchFamily="34" charset="0"/>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276633"/>
            <a:ext cx="8960845" cy="5379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63746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89" t="-3628" r="17643" b="3628"/>
          <a:stretch/>
        </p:blipFill>
        <p:spPr bwMode="auto">
          <a:xfrm>
            <a:off x="78688" y="0"/>
            <a:ext cx="8901539" cy="6019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702600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extLst>
              <p:ext uri="{D42A27DB-BD31-4B8C-83A1-F6EECF244321}">
                <p14:modId xmlns:p14="http://schemas.microsoft.com/office/powerpoint/2010/main" val="3826352360"/>
              </p:ext>
            </p:extLst>
          </p:nvPr>
        </p:nvGraphicFramePr>
        <p:xfrm>
          <a:off x="290264" y="404664"/>
          <a:ext cx="8458200" cy="4108297"/>
        </p:xfrm>
        <a:graphic>
          <a:graphicData uri="http://schemas.openxmlformats.org/drawingml/2006/table">
            <a:tbl>
              <a:tblPr/>
              <a:tblGrid>
                <a:gridCol w="2819400"/>
                <a:gridCol w="2819400"/>
                <a:gridCol w="2819400"/>
              </a:tblGrid>
              <a:tr h="845826">
                <a:tc>
                  <a:txBody>
                    <a:bodyPr/>
                    <a:lstStyle/>
                    <a:p>
                      <a:r>
                        <a:rPr lang="it-IT" dirty="0" err="1"/>
                        <a:t>Trade</a:t>
                      </a:r>
                      <a:r>
                        <a:rPr lang="it-IT" dirty="0"/>
                        <a:t> </a:t>
                      </a:r>
                      <a:r>
                        <a:rPr lang="it-IT" dirty="0" err="1"/>
                        <a:t>name</a:t>
                      </a:r>
                      <a:endParaRPr lang="it-IT" dirty="0"/>
                    </a:p>
                  </a:txBody>
                  <a:tcPr anchor="ctr">
                    <a:lnL>
                      <a:noFill/>
                    </a:lnL>
                    <a:lnR>
                      <a:noFill/>
                    </a:lnR>
                    <a:lnT>
                      <a:noFill/>
                    </a:lnT>
                    <a:lnB>
                      <a:noFill/>
                    </a:lnB>
                    <a:solidFill>
                      <a:srgbClr val="FFFF00"/>
                    </a:solidFill>
                  </a:tcPr>
                </a:tc>
                <a:tc>
                  <a:txBody>
                    <a:bodyPr/>
                    <a:lstStyle/>
                    <a:p>
                      <a:r>
                        <a:rPr lang="it-IT" dirty="0" err="1"/>
                        <a:t>Type</a:t>
                      </a:r>
                      <a:r>
                        <a:rPr lang="it-IT" dirty="0"/>
                        <a:t> of Vaccine</a:t>
                      </a:r>
                    </a:p>
                  </a:txBody>
                  <a:tcPr anchor="ctr">
                    <a:lnL>
                      <a:noFill/>
                    </a:lnL>
                    <a:lnR>
                      <a:noFill/>
                    </a:lnR>
                    <a:lnT>
                      <a:noFill/>
                    </a:lnT>
                    <a:lnB>
                      <a:noFill/>
                    </a:lnB>
                    <a:solidFill>
                      <a:srgbClr val="FFFF00"/>
                    </a:solidFill>
                  </a:tcPr>
                </a:tc>
                <a:tc>
                  <a:txBody>
                    <a:bodyPr/>
                    <a:lstStyle/>
                    <a:p>
                      <a:r>
                        <a:rPr lang="it-IT" dirty="0" err="1"/>
                        <a:t>Meningococcal</a:t>
                      </a:r>
                      <a:r>
                        <a:rPr lang="it-IT" dirty="0"/>
                        <a:t> </a:t>
                      </a:r>
                      <a:r>
                        <a:rPr lang="it-IT" dirty="0" err="1"/>
                        <a:t>Serogroups</a:t>
                      </a:r>
                      <a:r>
                        <a:rPr lang="it-IT" dirty="0"/>
                        <a:t> </a:t>
                      </a:r>
                      <a:r>
                        <a:rPr lang="it-IT" dirty="0" err="1"/>
                        <a:t>Covered</a:t>
                      </a:r>
                      <a:endParaRPr lang="it-IT" dirty="0"/>
                    </a:p>
                  </a:txBody>
                  <a:tcPr anchor="ctr">
                    <a:lnL>
                      <a:noFill/>
                    </a:lnL>
                    <a:lnR>
                      <a:noFill/>
                    </a:lnR>
                    <a:lnT>
                      <a:noFill/>
                    </a:lnT>
                    <a:lnB>
                      <a:noFill/>
                    </a:lnB>
                    <a:solidFill>
                      <a:srgbClr val="FFFF00"/>
                    </a:solidFill>
                  </a:tcPr>
                </a:tc>
              </a:tr>
              <a:tr h="483329">
                <a:tc>
                  <a:txBody>
                    <a:bodyPr/>
                    <a:lstStyle/>
                    <a:p>
                      <a:r>
                        <a:rPr lang="it-IT"/>
                        <a:t>Bexsero®</a:t>
                      </a:r>
                    </a:p>
                  </a:txBody>
                  <a:tcPr anchor="ctr">
                    <a:lnL>
                      <a:noFill/>
                    </a:lnL>
                    <a:lnR>
                      <a:noFill/>
                    </a:lnR>
                    <a:lnT>
                      <a:noFill/>
                    </a:lnT>
                    <a:lnB>
                      <a:noFill/>
                    </a:lnB>
                  </a:tcPr>
                </a:tc>
                <a:tc>
                  <a:txBody>
                    <a:bodyPr/>
                    <a:lstStyle/>
                    <a:p>
                      <a:r>
                        <a:rPr lang="it-IT"/>
                        <a:t>Recombinant</a:t>
                      </a:r>
                    </a:p>
                  </a:txBody>
                  <a:tcPr anchor="ctr">
                    <a:lnL>
                      <a:noFill/>
                    </a:lnL>
                    <a:lnR>
                      <a:noFill/>
                    </a:lnR>
                    <a:lnT>
                      <a:noFill/>
                    </a:lnT>
                    <a:lnB>
                      <a:noFill/>
                    </a:lnB>
                  </a:tcPr>
                </a:tc>
                <a:tc>
                  <a:txBody>
                    <a:bodyPr/>
                    <a:lstStyle/>
                    <a:p>
                      <a:r>
                        <a:rPr lang="it-IT"/>
                        <a:t>B</a:t>
                      </a:r>
                    </a:p>
                  </a:txBody>
                  <a:tcPr anchor="ctr">
                    <a:lnL>
                      <a:noFill/>
                    </a:lnL>
                    <a:lnR>
                      <a:noFill/>
                    </a:lnR>
                    <a:lnT>
                      <a:noFill/>
                    </a:lnT>
                    <a:lnB>
                      <a:noFill/>
                    </a:lnB>
                  </a:tcPr>
                </a:tc>
              </a:tr>
              <a:tr h="483329">
                <a:tc>
                  <a:txBody>
                    <a:bodyPr/>
                    <a:lstStyle/>
                    <a:p>
                      <a:r>
                        <a:rPr lang="it-IT"/>
                        <a:t>Menactra®</a:t>
                      </a:r>
                    </a:p>
                  </a:txBody>
                  <a:tcPr anchor="ctr">
                    <a:lnL>
                      <a:noFill/>
                    </a:lnL>
                    <a:lnR>
                      <a:noFill/>
                    </a:lnR>
                    <a:lnT>
                      <a:noFill/>
                    </a:lnT>
                    <a:lnB>
                      <a:noFill/>
                    </a:lnB>
                  </a:tcPr>
                </a:tc>
                <a:tc>
                  <a:txBody>
                    <a:bodyPr/>
                    <a:lstStyle/>
                    <a:p>
                      <a:r>
                        <a:rPr lang="it-IT"/>
                        <a:t>Conjugate</a:t>
                      </a:r>
                    </a:p>
                  </a:txBody>
                  <a:tcPr anchor="ctr">
                    <a:lnL>
                      <a:noFill/>
                    </a:lnL>
                    <a:lnR>
                      <a:noFill/>
                    </a:lnR>
                    <a:lnT>
                      <a:noFill/>
                    </a:lnT>
                    <a:lnB>
                      <a:noFill/>
                    </a:lnB>
                  </a:tcPr>
                </a:tc>
                <a:tc>
                  <a:txBody>
                    <a:bodyPr/>
                    <a:lstStyle/>
                    <a:p>
                      <a:r>
                        <a:rPr lang="it-IT"/>
                        <a:t>A, C, W, Y</a:t>
                      </a:r>
                    </a:p>
                  </a:txBody>
                  <a:tcPr anchor="ctr">
                    <a:lnL>
                      <a:noFill/>
                    </a:lnL>
                    <a:lnR>
                      <a:noFill/>
                    </a:lnR>
                    <a:lnT>
                      <a:noFill/>
                    </a:lnT>
                    <a:lnB>
                      <a:noFill/>
                    </a:lnB>
                  </a:tcPr>
                </a:tc>
              </a:tr>
              <a:tr h="845826">
                <a:tc>
                  <a:txBody>
                    <a:bodyPr/>
                    <a:lstStyle/>
                    <a:p>
                      <a:r>
                        <a:rPr lang="it-IT" dirty="0" err="1"/>
                        <a:t>MenHibrix</a:t>
                      </a:r>
                      <a:r>
                        <a:rPr lang="it-IT" dirty="0"/>
                        <a:t>®</a:t>
                      </a:r>
                    </a:p>
                  </a:txBody>
                  <a:tcPr anchor="ctr">
                    <a:lnL>
                      <a:noFill/>
                    </a:lnL>
                    <a:lnR>
                      <a:noFill/>
                    </a:lnR>
                    <a:lnT>
                      <a:noFill/>
                    </a:lnT>
                    <a:lnB>
                      <a:noFill/>
                    </a:lnB>
                  </a:tcPr>
                </a:tc>
                <a:tc>
                  <a:txBody>
                    <a:bodyPr/>
                    <a:lstStyle/>
                    <a:p>
                      <a:r>
                        <a:rPr lang="it-IT"/>
                        <a:t>Conjugate</a:t>
                      </a:r>
                    </a:p>
                  </a:txBody>
                  <a:tcPr anchor="ctr">
                    <a:lnL>
                      <a:noFill/>
                    </a:lnL>
                    <a:lnR>
                      <a:noFill/>
                    </a:lnR>
                    <a:lnT>
                      <a:noFill/>
                    </a:lnT>
                    <a:lnB>
                      <a:noFill/>
                    </a:lnB>
                  </a:tcPr>
                </a:tc>
                <a:tc>
                  <a:txBody>
                    <a:bodyPr/>
                    <a:lstStyle/>
                    <a:p>
                      <a:r>
                        <a:rPr lang="en-US"/>
                        <a:t>C, Y (and </a:t>
                      </a:r>
                      <a:r>
                        <a:rPr lang="en-US" i="1"/>
                        <a:t>Haemophilus influenzae</a:t>
                      </a:r>
                      <a:r>
                        <a:rPr lang="en-US"/>
                        <a:t> type b [Hib])</a:t>
                      </a:r>
                    </a:p>
                  </a:txBody>
                  <a:tcPr anchor="ctr">
                    <a:lnL>
                      <a:noFill/>
                    </a:lnL>
                    <a:lnR>
                      <a:noFill/>
                    </a:lnR>
                    <a:lnT>
                      <a:noFill/>
                    </a:lnT>
                    <a:lnB>
                      <a:noFill/>
                    </a:lnB>
                  </a:tcPr>
                </a:tc>
              </a:tr>
              <a:tr h="483329">
                <a:tc>
                  <a:txBody>
                    <a:bodyPr/>
                    <a:lstStyle/>
                    <a:p>
                      <a:r>
                        <a:rPr lang="it-IT"/>
                        <a:t>Menomune®</a:t>
                      </a:r>
                    </a:p>
                  </a:txBody>
                  <a:tcPr anchor="ctr">
                    <a:lnL>
                      <a:noFill/>
                    </a:lnL>
                    <a:lnR>
                      <a:noFill/>
                    </a:lnR>
                    <a:lnT>
                      <a:noFill/>
                    </a:lnT>
                    <a:lnB>
                      <a:noFill/>
                    </a:lnB>
                  </a:tcPr>
                </a:tc>
                <a:tc>
                  <a:txBody>
                    <a:bodyPr/>
                    <a:lstStyle/>
                    <a:p>
                      <a:r>
                        <a:rPr lang="it-IT"/>
                        <a:t>Polysaccharide</a:t>
                      </a:r>
                    </a:p>
                  </a:txBody>
                  <a:tcPr anchor="ctr">
                    <a:lnL>
                      <a:noFill/>
                    </a:lnL>
                    <a:lnR>
                      <a:noFill/>
                    </a:lnR>
                    <a:lnT>
                      <a:noFill/>
                    </a:lnT>
                    <a:lnB>
                      <a:noFill/>
                    </a:lnB>
                  </a:tcPr>
                </a:tc>
                <a:tc>
                  <a:txBody>
                    <a:bodyPr/>
                    <a:lstStyle/>
                    <a:p>
                      <a:r>
                        <a:rPr lang="it-IT"/>
                        <a:t>A, C, W, Y</a:t>
                      </a:r>
                    </a:p>
                  </a:txBody>
                  <a:tcPr anchor="ctr">
                    <a:lnL>
                      <a:noFill/>
                    </a:lnL>
                    <a:lnR>
                      <a:noFill/>
                    </a:lnR>
                    <a:lnT>
                      <a:noFill/>
                    </a:lnT>
                    <a:lnB>
                      <a:noFill/>
                    </a:lnB>
                  </a:tcPr>
                </a:tc>
              </a:tr>
              <a:tr h="483329">
                <a:tc>
                  <a:txBody>
                    <a:bodyPr/>
                    <a:lstStyle/>
                    <a:p>
                      <a:r>
                        <a:rPr lang="it-IT"/>
                        <a:t>Menveo®</a:t>
                      </a:r>
                    </a:p>
                  </a:txBody>
                  <a:tcPr anchor="ctr">
                    <a:lnL>
                      <a:noFill/>
                    </a:lnL>
                    <a:lnR>
                      <a:noFill/>
                    </a:lnR>
                    <a:lnT>
                      <a:noFill/>
                    </a:lnT>
                    <a:lnB>
                      <a:noFill/>
                    </a:lnB>
                  </a:tcPr>
                </a:tc>
                <a:tc>
                  <a:txBody>
                    <a:bodyPr/>
                    <a:lstStyle/>
                    <a:p>
                      <a:r>
                        <a:rPr lang="it-IT" dirty="0" err="1"/>
                        <a:t>Conjugate</a:t>
                      </a:r>
                      <a:endParaRPr lang="it-IT" dirty="0"/>
                    </a:p>
                  </a:txBody>
                  <a:tcPr anchor="ctr">
                    <a:lnL>
                      <a:noFill/>
                    </a:lnL>
                    <a:lnR>
                      <a:noFill/>
                    </a:lnR>
                    <a:lnT>
                      <a:noFill/>
                    </a:lnT>
                    <a:lnB>
                      <a:noFill/>
                    </a:lnB>
                  </a:tcPr>
                </a:tc>
                <a:tc>
                  <a:txBody>
                    <a:bodyPr/>
                    <a:lstStyle/>
                    <a:p>
                      <a:r>
                        <a:rPr lang="it-IT"/>
                        <a:t>A, C, W, Y</a:t>
                      </a:r>
                    </a:p>
                  </a:txBody>
                  <a:tcPr anchor="ctr">
                    <a:lnL>
                      <a:noFill/>
                    </a:lnL>
                    <a:lnR>
                      <a:noFill/>
                    </a:lnR>
                    <a:lnT>
                      <a:noFill/>
                    </a:lnT>
                    <a:lnB>
                      <a:noFill/>
                    </a:lnB>
                  </a:tcPr>
                </a:tc>
              </a:tr>
              <a:tr h="483329">
                <a:tc>
                  <a:txBody>
                    <a:bodyPr/>
                    <a:lstStyle/>
                    <a:p>
                      <a:r>
                        <a:rPr lang="it-IT"/>
                        <a:t>Trumenba®</a:t>
                      </a:r>
                    </a:p>
                  </a:txBody>
                  <a:tcPr anchor="ctr">
                    <a:lnL>
                      <a:noFill/>
                    </a:lnL>
                    <a:lnR>
                      <a:noFill/>
                    </a:lnR>
                    <a:lnT>
                      <a:noFill/>
                    </a:lnT>
                    <a:lnB>
                      <a:noFill/>
                    </a:lnB>
                  </a:tcPr>
                </a:tc>
                <a:tc>
                  <a:txBody>
                    <a:bodyPr/>
                    <a:lstStyle/>
                    <a:p>
                      <a:r>
                        <a:rPr lang="it-IT"/>
                        <a:t>Recombinant</a:t>
                      </a:r>
                    </a:p>
                  </a:txBody>
                  <a:tcPr anchor="ctr">
                    <a:lnL>
                      <a:noFill/>
                    </a:lnL>
                    <a:lnR>
                      <a:noFill/>
                    </a:lnR>
                    <a:lnT>
                      <a:noFill/>
                    </a:lnT>
                    <a:lnB>
                      <a:noFill/>
                    </a:lnB>
                  </a:tcPr>
                </a:tc>
                <a:tc>
                  <a:txBody>
                    <a:bodyPr/>
                    <a:lstStyle/>
                    <a:p>
                      <a:r>
                        <a:rPr lang="it-IT" dirty="0"/>
                        <a:t>B</a:t>
                      </a:r>
                    </a:p>
                  </a:txBody>
                  <a:tcPr anchor="ctr">
                    <a:lnL>
                      <a:noFill/>
                    </a:lnL>
                    <a:lnR>
                      <a:noFill/>
                    </a:lnR>
                    <a:lnT>
                      <a:noFill/>
                    </a:lnT>
                    <a:lnB>
                      <a:noFill/>
                    </a:lnB>
                  </a:tcPr>
                </a:tc>
              </a:tr>
            </a:tbl>
          </a:graphicData>
        </a:graphic>
      </p:graphicFrame>
      <p:sp>
        <p:nvSpPr>
          <p:cNvPr id="3" name="CasellaDiTesto 2"/>
          <p:cNvSpPr txBox="1"/>
          <p:nvPr/>
        </p:nvSpPr>
        <p:spPr>
          <a:xfrm>
            <a:off x="107504" y="6093296"/>
            <a:ext cx="8811258" cy="461665"/>
          </a:xfrm>
          <a:prstGeom prst="rect">
            <a:avLst/>
          </a:prstGeom>
          <a:noFill/>
        </p:spPr>
        <p:txBody>
          <a:bodyPr wrap="none" rtlCol="0">
            <a:spAutoFit/>
          </a:bodyPr>
          <a:lstStyle/>
          <a:p>
            <a:r>
              <a:rPr lang="en-US" dirty="0">
                <a:solidFill>
                  <a:srgbClr val="000000"/>
                </a:solidFill>
              </a:rPr>
              <a:t>http://www.cdc.gov/vaccines/vpd-vac/mening/who-vaccinate-hcp.htm</a:t>
            </a:r>
          </a:p>
        </p:txBody>
      </p:sp>
      <p:cxnSp>
        <p:nvCxnSpPr>
          <p:cNvPr id="5" name="Connettore 1 4"/>
          <p:cNvCxnSpPr/>
          <p:nvPr/>
        </p:nvCxnSpPr>
        <p:spPr bwMode="auto">
          <a:xfrm>
            <a:off x="251520" y="1268760"/>
            <a:ext cx="8424936"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6" name="Connettore 1 5"/>
          <p:cNvCxnSpPr/>
          <p:nvPr/>
        </p:nvCxnSpPr>
        <p:spPr bwMode="auto">
          <a:xfrm>
            <a:off x="251520" y="4581128"/>
            <a:ext cx="8424936"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1845420842"/>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zione vuota">
  <a:themeElements>
    <a:clrScheme name="Presentazione vuo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esentazione vuo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resentazione vuo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esentazione vuo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esentazione vuo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esentazione vuo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imes New Roman"/>
        <a:ea typeface="msgothic"/>
        <a:cs typeface="msgothic"/>
      </a:majorFont>
      <a:minorFont>
        <a:latin typeface="Times New Roman"/>
        <a:ea typeface="msgothic"/>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2"/>
          <a:buNone/>
          <a:tabLst/>
          <a:defRPr kumimoji="0" lang="en-GB" altLang="it-IT" sz="2400" b="0" i="0" u="none" strike="noStrike" cap="none" normalizeH="0" baseline="0" smtClean="0">
            <a:ln>
              <a:noFill/>
            </a:ln>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2"/>
          <a:buNone/>
          <a:tabLst/>
          <a:defRPr kumimoji="0" lang="en-GB" altLang="it-IT" sz="2400" b="0" i="0" u="none" strike="noStrike" cap="none" normalizeH="0" baseline="0" smtClean="0">
            <a:ln>
              <a:noFill/>
            </a:ln>
            <a:effectLst/>
            <a:latin typeface="Times New Roman" pitchFamily="16"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Presentazione vuota">
  <a:themeElements>
    <a:clrScheme name="Presentazione vuo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esentazione vuo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resentazione vuo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esentazione vuo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esentazione vuo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esentazione vuo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C:\Programmi\Microsoft Office\Modelli\Presentazione vuota.pot</Template>
  <TotalTime>5799</TotalTime>
  <Words>4676</Words>
  <Application>Microsoft Office PowerPoint</Application>
  <PresentationFormat>Presentazione su schermo (4:3)</PresentationFormat>
  <Paragraphs>921</Paragraphs>
  <Slides>118</Slides>
  <Notes>1</Notes>
  <HiddenSlides>0</HiddenSlides>
  <MMClips>0</MMClips>
  <ScaleCrop>false</ScaleCrop>
  <HeadingPairs>
    <vt:vector size="6" baseType="variant">
      <vt:variant>
        <vt:lpstr>Tema</vt:lpstr>
      </vt:variant>
      <vt:variant>
        <vt:i4>5</vt:i4>
      </vt:variant>
      <vt:variant>
        <vt:lpstr>Server OLE incorporati</vt:lpstr>
      </vt:variant>
      <vt:variant>
        <vt:i4>2</vt:i4>
      </vt:variant>
      <vt:variant>
        <vt:lpstr>Titoli diapositive</vt:lpstr>
      </vt:variant>
      <vt:variant>
        <vt:i4>118</vt:i4>
      </vt:variant>
    </vt:vector>
  </HeadingPairs>
  <TitlesOfParts>
    <vt:vector size="125" baseType="lpstr">
      <vt:lpstr>Presentazione vuota</vt:lpstr>
      <vt:lpstr>Tema di Office</vt:lpstr>
      <vt:lpstr>1_Tema di Office</vt:lpstr>
      <vt:lpstr>Struttura predefinita</vt:lpstr>
      <vt:lpstr>1_Presentazione vuota</vt:lpstr>
      <vt:lpstr>Diapositiva</vt:lpstr>
      <vt:lpstr>Documento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SEGNI E SINTOMI INIZIALI IN PAZIENTI CON MENINGITE BATTERICA (Mandell, Douglas and Bennett’s, 2000)</vt:lpstr>
      <vt:lpstr>Presentazione standard di PowerPoint</vt:lpstr>
      <vt:lpstr>Presentazione standard di PowerPoint</vt:lpstr>
      <vt:lpstr>Presentazione standard di PowerPoint</vt:lpstr>
      <vt:lpstr>Presentazione standard di PowerPoint</vt:lpstr>
      <vt:lpstr>Presentazione standard di PowerPoint</vt:lpstr>
      <vt:lpstr>Meningiti da HSV</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MENINGITE MENINGOCOCCICA</vt:lpstr>
      <vt:lpstr>Presentazione standard di PowerPoint</vt:lpstr>
      <vt:lpstr>Presentazione standard di PowerPoint</vt:lpstr>
      <vt:lpstr>Presentazione standard di PowerPoint</vt:lpstr>
      <vt:lpstr>   VACCINO ANTI-MENINGOCOCCICO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Malattie infettive del sistema nervoso centrale e del sistema nervoso periferico</dc:title>
  <dc:creator>Perito</dc:creator>
  <cp:lastModifiedBy>sony vaio</cp:lastModifiedBy>
  <cp:revision>375</cp:revision>
  <dcterms:created xsi:type="dcterms:W3CDTF">2004-01-05T12:27:07Z</dcterms:created>
  <dcterms:modified xsi:type="dcterms:W3CDTF">2017-01-10T08:17:12Z</dcterms:modified>
</cp:coreProperties>
</file>